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03" r:id="rId18"/>
    <p:sldId id="304" r:id="rId19"/>
    <p:sldId id="305" r:id="rId20"/>
    <p:sldId id="306" r:id="rId21"/>
    <p:sldId id="307"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5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esktop\SEMANA%20SE%2046%202023\Canales%20End&#233;micos%20Escritorio.Correg.2023\CANALES%20ENDEMICOS%20IRAS-EDAS\CANAL%20END&#201;MICO%20NEUMONIAS%20REGI&#211;N%20LORETO%202022%20-%20202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uario\Desktop\SEMANA%20SE%2046%202023\Canales%20End&#233;micos%20Escritorio.Correg.2023\CANALES%20ENDEMICOS%20IRAS-EDAS\CANAL%20END&#201;MICO%20SOB%20ASMA%20REGI&#211;N%20LORETO%202022%20-%20202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uario\Desktop\SEMANA%20SE%2046%202023\Canales%20End&#233;micos%20Escritorio.Correg.2023\CANALES%20ENDEMICOS%20IRAS-EDAS\CANAL%20END&#201;MICO%20EDA%20REGI&#211;N%20LORETO%202022%20-%20202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uario\Desktop\SEMANA%20SE%2046%202023\Canales%20End&#233;micos%20Escritorio.Correg.2023\CANALES%20ENDEMICOS%20IRAS-EDAS\CANAL%20END&#201;MICO%20DIS%20REGI&#211;N%20LORETO%202022%20-%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2400" b="1" i="0" u="none" strike="noStrike" kern="1200" spc="0" baseline="0">
                <a:solidFill>
                  <a:srgbClr val="595959"/>
                </a:solidFill>
                <a:latin typeface="Calibri"/>
              </a:defRPr>
            </a:pPr>
            <a:r>
              <a:rPr lang="es-ES" sz="2400" b="1" i="0" u="none" strike="noStrike" kern="1200" cap="none" spc="0" baseline="0">
                <a:solidFill>
                  <a:srgbClr val="595959"/>
                </a:solidFill>
                <a:uFillTx/>
                <a:latin typeface="Calibri"/>
              </a:rPr>
              <a:t>INDICE AEDICO EN LOS CUATROS DISTRITOS DE LA CIUDAD DE IQUITOS- 6-7 NOVIEMBRE-2023</a:t>
            </a:r>
          </a:p>
        </c:rich>
      </c:tx>
      <c:overlay val="0"/>
      <c:spPr>
        <a:noFill/>
        <a:ln>
          <a:noFill/>
        </a:ln>
      </c:spPr>
    </c:title>
    <c:autoTitleDeleted val="0"/>
    <c:plotArea>
      <c:layout>
        <c:manualLayout>
          <c:xMode val="edge"/>
          <c:yMode val="edge"/>
          <c:x val="1.2889793724013034E-2"/>
          <c:y val="0.12269595073610975"/>
          <c:w val="0.97298303233110295"/>
          <c:h val="0.85157048260555201"/>
        </c:manualLayout>
      </c:layout>
      <c:barChart>
        <c:barDir val="col"/>
        <c:grouping val="clustered"/>
        <c:varyColors val="0"/>
        <c:ser>
          <c:idx val="0"/>
          <c:order val="0"/>
          <c:tx>
            <c:v>Series1</c:v>
          </c:tx>
          <c:spPr>
            <a:solidFill>
              <a:srgbClr val="5B9BD5"/>
            </a:solidFill>
            <a:ln>
              <a:noFill/>
            </a:ln>
          </c:spPr>
          <c:invertIfNegative val="0"/>
          <c:dPt>
            <c:idx val="7"/>
            <c:invertIfNegative val="0"/>
            <c:bubble3D val="0"/>
            <c:spPr>
              <a:solidFill>
                <a:srgbClr val="ED7D31"/>
              </a:solidFill>
              <a:ln>
                <a:noFill/>
              </a:ln>
            </c:spPr>
            <c:extLst>
              <c:ext xmlns:c16="http://schemas.microsoft.com/office/drawing/2014/chart" uri="{C3380CC4-5D6E-409C-BE32-E72D297353CC}">
                <c16:uniqueId val="{00000001-4B42-45C4-BAFB-841831A86106}"/>
              </c:ext>
            </c:extLst>
          </c:dPt>
          <c:dPt>
            <c:idx val="18"/>
            <c:invertIfNegative val="0"/>
            <c:bubble3D val="0"/>
            <c:extLst>
              <c:ext xmlns:c16="http://schemas.microsoft.com/office/drawing/2014/chart" uri="{C3380CC4-5D6E-409C-BE32-E72D297353CC}">
                <c16:uniqueId val="{00000002-4B42-45C4-BAFB-841831A86106}"/>
              </c:ext>
            </c:extLst>
          </c:dPt>
          <c:dPt>
            <c:idx val="21"/>
            <c:invertIfNegative val="0"/>
            <c:bubble3D val="0"/>
            <c:spPr>
              <a:solidFill>
                <a:srgbClr val="ED7D31"/>
              </a:solidFill>
              <a:ln>
                <a:noFill/>
              </a:ln>
            </c:spPr>
            <c:extLst>
              <c:ext xmlns:c16="http://schemas.microsoft.com/office/drawing/2014/chart" uri="{C3380CC4-5D6E-409C-BE32-E72D297353CC}">
                <c16:uniqueId val="{00000003-4B42-45C4-BAFB-841831A86106}"/>
              </c:ext>
            </c:extLst>
          </c:dPt>
          <c:dPt>
            <c:idx val="28"/>
            <c:invertIfNegative val="0"/>
            <c:bubble3D val="0"/>
            <c:spPr>
              <a:solidFill>
                <a:srgbClr val="ED7D31"/>
              </a:solidFill>
              <a:ln>
                <a:noFill/>
              </a:ln>
            </c:spPr>
            <c:extLst>
              <c:ext xmlns:c16="http://schemas.microsoft.com/office/drawing/2014/chart" uri="{C3380CC4-5D6E-409C-BE32-E72D297353CC}">
                <c16:uniqueId val="{00000004-4B42-45C4-BAFB-841831A86106}"/>
              </c:ext>
            </c:extLst>
          </c:dPt>
          <c:dPt>
            <c:idx val="40"/>
            <c:invertIfNegative val="0"/>
            <c:bubble3D val="0"/>
            <c:spPr>
              <a:solidFill>
                <a:srgbClr val="ED7D31"/>
              </a:solidFill>
              <a:ln>
                <a:noFill/>
              </a:ln>
            </c:spPr>
            <c:extLst>
              <c:ext xmlns:c16="http://schemas.microsoft.com/office/drawing/2014/chart" uri="{C3380CC4-5D6E-409C-BE32-E72D297353CC}">
                <c16:uniqueId val="{00000005-4B42-45C4-BAFB-841831A86106}"/>
              </c:ext>
            </c:extLst>
          </c:dPt>
          <c:dPt>
            <c:idx val="41"/>
            <c:invertIfNegative val="0"/>
            <c:bubble3D val="0"/>
            <c:spPr>
              <a:solidFill>
                <a:srgbClr val="FF0000"/>
              </a:solidFill>
              <a:ln>
                <a:noFill/>
              </a:ln>
            </c:spPr>
            <c:extLst>
              <c:ext xmlns:c16="http://schemas.microsoft.com/office/drawing/2014/chart" uri="{C3380CC4-5D6E-409C-BE32-E72D297353CC}">
                <c16:uniqueId val="{00000006-4B42-45C4-BAFB-841831A86106}"/>
              </c:ext>
            </c:extLst>
          </c:dPt>
          <c:dLbls>
            <c:numFmt formatCode="#,##0.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Calibri"/>
                  </a:defRPr>
                </a:pPr>
                <a:endParaRPr lang="es-PE"/>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42"/>
              <c:pt idx="0">
                <c:v>1</c:v>
              </c:pt>
              <c:pt idx="1">
                <c:v>2</c:v>
              </c:pt>
              <c:pt idx="2">
                <c:v>3</c:v>
              </c:pt>
              <c:pt idx="3">
                <c:v>4</c:v>
              </c:pt>
              <c:pt idx="4">
                <c:v>5</c:v>
              </c:pt>
              <c:pt idx="5">
                <c:v>6</c:v>
              </c:pt>
              <c:pt idx="6">
                <c:v>37</c:v>
              </c:pt>
              <c:pt idx="7">
                <c:v>IA_Punchana</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IA_Iquitos</c:v>
              </c:pt>
              <c:pt idx="22">
                <c:v>20</c:v>
              </c:pt>
              <c:pt idx="23">
                <c:v>21</c:v>
              </c:pt>
              <c:pt idx="24">
                <c:v>22</c:v>
              </c:pt>
              <c:pt idx="25">
                <c:v>23</c:v>
              </c:pt>
              <c:pt idx="26">
                <c:v>24</c:v>
              </c:pt>
              <c:pt idx="27">
                <c:v>25</c:v>
              </c:pt>
              <c:pt idx="28">
                <c:v>IA_Belen</c:v>
              </c:pt>
              <c:pt idx="29">
                <c:v>26</c:v>
              </c:pt>
              <c:pt idx="30">
                <c:v>27</c:v>
              </c:pt>
              <c:pt idx="31">
                <c:v>28</c:v>
              </c:pt>
              <c:pt idx="32">
                <c:v>29</c:v>
              </c:pt>
              <c:pt idx="33">
                <c:v>30</c:v>
              </c:pt>
              <c:pt idx="34">
                <c:v>31</c:v>
              </c:pt>
              <c:pt idx="35">
                <c:v>32</c:v>
              </c:pt>
              <c:pt idx="36">
                <c:v>33</c:v>
              </c:pt>
              <c:pt idx="37">
                <c:v>34</c:v>
              </c:pt>
              <c:pt idx="38">
                <c:v>35</c:v>
              </c:pt>
              <c:pt idx="39">
                <c:v>36</c:v>
              </c:pt>
              <c:pt idx="40">
                <c:v>IA_San Juan</c:v>
              </c:pt>
              <c:pt idx="41">
                <c:v>IA_General</c:v>
              </c:pt>
            </c:strLit>
          </c:cat>
          <c:val>
            <c:numLit>
              <c:formatCode>General</c:formatCode>
              <c:ptCount val="42"/>
              <c:pt idx="0">
                <c:v>9.0909090909090917</c:v>
              </c:pt>
              <c:pt idx="1">
                <c:v>8.4210526315789469</c:v>
              </c:pt>
              <c:pt idx="2">
                <c:v>5.4216867469879517</c:v>
              </c:pt>
              <c:pt idx="3">
                <c:v>11.009174311926605</c:v>
              </c:pt>
              <c:pt idx="4">
                <c:v>8.9430894308943092</c:v>
              </c:pt>
              <c:pt idx="5">
                <c:v>4.5871559633027523</c:v>
              </c:pt>
              <c:pt idx="6">
                <c:v>4.1958041958041958</c:v>
              </c:pt>
              <c:pt idx="7">
                <c:v>7.2527472527472527</c:v>
              </c:pt>
              <c:pt idx="8">
                <c:v>5.4054054054054053</c:v>
              </c:pt>
              <c:pt idx="9">
                <c:v>9.2592592592592595</c:v>
              </c:pt>
              <c:pt idx="10">
                <c:v>17.088607594936708</c:v>
              </c:pt>
              <c:pt idx="11">
                <c:v>9.615384615384615</c:v>
              </c:pt>
              <c:pt idx="12">
                <c:v>13.513513513513514</c:v>
              </c:pt>
              <c:pt idx="13">
                <c:v>2.5423728813559321</c:v>
              </c:pt>
              <c:pt idx="14">
                <c:v>12.663755458515285</c:v>
              </c:pt>
              <c:pt idx="15">
                <c:v>9.4972067039106154</c:v>
              </c:pt>
              <c:pt idx="16">
                <c:v>8.7378640776699026</c:v>
              </c:pt>
              <c:pt idx="17">
                <c:v>8.7837837837837842</c:v>
              </c:pt>
              <c:pt idx="18">
                <c:v>19.101123595505619</c:v>
              </c:pt>
              <c:pt idx="19">
                <c:v>8.3969465648854964</c:v>
              </c:pt>
              <c:pt idx="20">
                <c:v>4.3478260869565215</c:v>
              </c:pt>
              <c:pt idx="21">
                <c:v>10.417715148465023</c:v>
              </c:pt>
              <c:pt idx="22">
                <c:v>4</c:v>
              </c:pt>
              <c:pt idx="23">
                <c:v>6.7114093959731544</c:v>
              </c:pt>
              <c:pt idx="24">
                <c:v>4.7368421052631575</c:v>
              </c:pt>
              <c:pt idx="25">
                <c:v>17.560975609756099</c:v>
              </c:pt>
              <c:pt idx="26">
                <c:v>14.814814814814815</c:v>
              </c:pt>
              <c:pt idx="27">
                <c:v>11.555555555555555</c:v>
              </c:pt>
              <c:pt idx="28">
                <c:v>10.842207163601161</c:v>
              </c:pt>
              <c:pt idx="29">
                <c:v>15</c:v>
              </c:pt>
              <c:pt idx="30">
                <c:v>4.3795620437956204</c:v>
              </c:pt>
              <c:pt idx="31">
                <c:v>9.1603053435114496</c:v>
              </c:pt>
              <c:pt idx="32">
                <c:v>7.9646017699115044</c:v>
              </c:pt>
              <c:pt idx="33">
                <c:v>15.88785046728972</c:v>
              </c:pt>
              <c:pt idx="34">
                <c:v>7.6271186440677967</c:v>
              </c:pt>
              <c:pt idx="35">
                <c:v>11.475409836065573</c:v>
              </c:pt>
              <c:pt idx="36">
                <c:v>14.285714285714286</c:v>
              </c:pt>
              <c:pt idx="37">
                <c:v>20.707070707070706</c:v>
              </c:pt>
              <c:pt idx="38">
                <c:v>20.422535211267604</c:v>
              </c:pt>
              <c:pt idx="39">
                <c:v>15.763546798029557</c:v>
              </c:pt>
              <c:pt idx="40">
                <c:v>14.009111617312072</c:v>
              </c:pt>
              <c:pt idx="41">
                <c:v>11.097432289834682</c:v>
              </c:pt>
            </c:numLit>
          </c:val>
          <c:extLst>
            <c:ext xmlns:c16="http://schemas.microsoft.com/office/drawing/2014/chart" uri="{C3380CC4-5D6E-409C-BE32-E72D297353CC}">
              <c16:uniqueId val="{00000000-4B42-45C4-BAFB-841831A86106}"/>
            </c:ext>
          </c:extLst>
        </c:ser>
        <c:dLbls>
          <c:showLegendKey val="0"/>
          <c:showVal val="0"/>
          <c:showCatName val="0"/>
          <c:showSerName val="0"/>
          <c:showPercent val="0"/>
          <c:showBubbleSize val="0"/>
        </c:dLbls>
        <c:gapWidth val="219"/>
        <c:overlap val="-27"/>
        <c:axId val="914601664"/>
        <c:axId val="849561088"/>
      </c:barChart>
      <c:valAx>
        <c:axId val="849561088"/>
        <c:scaling>
          <c:orientation val="minMax"/>
          <c:max val="25"/>
        </c:scaling>
        <c:delete val="0"/>
        <c:axPos val="l"/>
        <c:majorGridlines>
          <c:spPr>
            <a:ln w="9528" cap="flat">
              <a:solidFill>
                <a:srgbClr val="D9D9D9"/>
              </a:solidFill>
              <a:prstDash val="solid"/>
              <a:round/>
            </a:ln>
          </c:spPr>
        </c:majorGridlines>
        <c:numFmt formatCode="0.0" sourceLinked="0"/>
        <c:majorTickMark val="none"/>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PE"/>
          </a:p>
        </c:txPr>
        <c:crossAx val="914601664"/>
        <c:crosses val="autoZero"/>
        <c:crossBetween val="between"/>
      </c:valAx>
      <c:catAx>
        <c:axId val="914601664"/>
        <c:scaling>
          <c:orientation val="minMax"/>
        </c:scaling>
        <c:delete val="0"/>
        <c:axPos val="b"/>
        <c:numFmt formatCode="General" sourceLinked="0"/>
        <c:majorTickMark val="none"/>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PE"/>
          </a:p>
        </c:txPr>
        <c:crossAx val="849561088"/>
        <c:crosses val="autoZero"/>
        <c:auto val="1"/>
        <c:lblAlgn val="ctr"/>
        <c:lblOffset val="100"/>
        <c:noMultiLvlLbl val="0"/>
      </c:catAx>
      <c:spPr>
        <a:noFill/>
        <a:ln w="9528">
          <a:solidFill>
            <a:srgbClr val="000000"/>
          </a:solidFill>
          <a:prstDash val="solid"/>
        </a:ln>
      </c:spPr>
    </c:plotArea>
    <c:plotVisOnly val="1"/>
    <c:dispBlanksAs val="gap"/>
    <c:showDLblsOverMax val="0"/>
  </c:chart>
  <c:spPr>
    <a:noFill/>
    <a:ln w="9528" cap="flat">
      <a:solidFill>
        <a:srgbClr val="000000"/>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FFFFFF"/>
                </a:solidFill>
                <a:latin typeface="Calibri"/>
              </a:defRPr>
            </a:pPr>
            <a:r>
              <a:rPr lang="es-ES" sz="1800" b="1" i="0" u="none" strike="noStrike" kern="1200" cap="none" spc="0" baseline="0" dirty="0">
                <a:solidFill>
                  <a:sysClr val="windowText" lastClr="000000"/>
                </a:solidFill>
                <a:uFillTx/>
                <a:latin typeface="Calibri"/>
              </a:rPr>
              <a:t>Comportamiento del Mosquito Aedes aegypti en la Ciudad de Iquitos desde May 2021 a Nov 2023</a:t>
            </a:r>
          </a:p>
        </c:rich>
      </c:tx>
      <c:layout>
        <c:manualLayout>
          <c:xMode val="edge"/>
          <c:yMode val="edge"/>
          <c:x val="0.13707497367913757"/>
          <c:y val="2.0173311540819298E-2"/>
        </c:manualLayout>
      </c:layout>
      <c:overlay val="0"/>
      <c:spPr>
        <a:noFill/>
        <a:ln w="9528">
          <a:solidFill>
            <a:srgbClr val="FFFFFF"/>
          </a:solidFill>
          <a:prstDash val="solid"/>
        </a:ln>
      </c:spPr>
    </c:title>
    <c:autoTitleDeleted val="0"/>
    <c:plotArea>
      <c:layout>
        <c:manualLayout>
          <c:xMode val="edge"/>
          <c:yMode val="edge"/>
          <c:x val="8.7066447202574261E-3"/>
          <c:y val="0.17855098482967105"/>
          <c:w val="0.96197469490042553"/>
          <c:h val="0.77516445455047989"/>
        </c:manualLayout>
      </c:layout>
      <c:lineChart>
        <c:grouping val="standard"/>
        <c:varyColors val="0"/>
        <c:ser>
          <c:idx val="0"/>
          <c:order val="0"/>
          <c:tx>
            <c:v>Series1</c:v>
          </c:tx>
          <c:spPr>
            <a:ln w="31747" cap="rnd">
              <a:solidFill>
                <a:srgbClr val="4472C4"/>
              </a:solidFill>
              <a:prstDash val="solid"/>
              <a:round/>
            </a:ln>
          </c:spPr>
          <c:dPt>
            <c:idx val="0"/>
            <c:bubble3D val="0"/>
            <c:extLst>
              <c:ext xmlns:c16="http://schemas.microsoft.com/office/drawing/2014/chart" uri="{C3380CC4-5D6E-409C-BE32-E72D297353CC}">
                <c16:uniqueId val="{00000001-980D-47F7-A66A-66396D0F8CC7}"/>
              </c:ext>
            </c:extLst>
          </c:dPt>
          <c:dPt>
            <c:idx val="1"/>
            <c:bubble3D val="0"/>
            <c:extLst>
              <c:ext xmlns:c16="http://schemas.microsoft.com/office/drawing/2014/chart" uri="{C3380CC4-5D6E-409C-BE32-E72D297353CC}">
                <c16:uniqueId val="{00000002-980D-47F7-A66A-66396D0F8CC7}"/>
              </c:ext>
            </c:extLst>
          </c:dPt>
          <c:dPt>
            <c:idx val="2"/>
            <c:bubble3D val="0"/>
            <c:extLst>
              <c:ext xmlns:c16="http://schemas.microsoft.com/office/drawing/2014/chart" uri="{C3380CC4-5D6E-409C-BE32-E72D297353CC}">
                <c16:uniqueId val="{00000003-980D-47F7-A66A-66396D0F8CC7}"/>
              </c:ext>
            </c:extLst>
          </c:dPt>
          <c:dPt>
            <c:idx val="4"/>
            <c:bubble3D val="0"/>
            <c:extLst>
              <c:ext xmlns:c16="http://schemas.microsoft.com/office/drawing/2014/chart" uri="{C3380CC4-5D6E-409C-BE32-E72D297353CC}">
                <c16:uniqueId val="{00000004-980D-47F7-A66A-66396D0F8CC7}"/>
              </c:ext>
            </c:extLst>
          </c:dPt>
          <c:dPt>
            <c:idx val="6"/>
            <c:bubble3D val="0"/>
            <c:extLst>
              <c:ext xmlns:c16="http://schemas.microsoft.com/office/drawing/2014/chart" uri="{C3380CC4-5D6E-409C-BE32-E72D297353CC}">
                <c16:uniqueId val="{00000005-980D-47F7-A66A-66396D0F8CC7}"/>
              </c:ext>
            </c:extLst>
          </c:dPt>
          <c:dPt>
            <c:idx val="8"/>
            <c:bubble3D val="0"/>
            <c:extLst>
              <c:ext xmlns:c16="http://schemas.microsoft.com/office/drawing/2014/chart" uri="{C3380CC4-5D6E-409C-BE32-E72D297353CC}">
                <c16:uniqueId val="{00000006-980D-47F7-A66A-66396D0F8CC7}"/>
              </c:ext>
            </c:extLst>
          </c:dPt>
          <c:dPt>
            <c:idx val="9"/>
            <c:bubble3D val="0"/>
            <c:extLst>
              <c:ext xmlns:c16="http://schemas.microsoft.com/office/drawing/2014/chart" uri="{C3380CC4-5D6E-409C-BE32-E72D297353CC}">
                <c16:uniqueId val="{00000007-980D-47F7-A66A-66396D0F8CC7}"/>
              </c:ext>
            </c:extLst>
          </c:dPt>
          <c:dPt>
            <c:idx val="11"/>
            <c:bubble3D val="0"/>
            <c:extLst>
              <c:ext xmlns:c16="http://schemas.microsoft.com/office/drawing/2014/chart" uri="{C3380CC4-5D6E-409C-BE32-E72D297353CC}">
                <c16:uniqueId val="{00000008-980D-47F7-A66A-66396D0F8CC7}"/>
              </c:ext>
            </c:extLst>
          </c:dPt>
          <c:dLbls>
            <c:dLbl>
              <c:idx val="0"/>
              <c:layout>
                <c:manualLayout>
                  <c:x val="-3.1627111229740365E-2"/>
                  <c:y val="1.552427854925220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80D-47F7-A66A-66396D0F8CC7}"/>
                </c:ext>
              </c:extLst>
            </c:dLbl>
            <c:dLbl>
              <c:idx val="1"/>
              <c:layout>
                <c:manualLayout>
                  <c:x val="-2.5769699868024964E-2"/>
                  <c:y val="-3.4884083571706137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80D-47F7-A66A-66396D0F8CC7}"/>
                </c:ext>
              </c:extLst>
            </c:dLbl>
            <c:dLbl>
              <c:idx val="2"/>
              <c:layout>
                <c:manualLayout>
                  <c:x val="-2.8698359209336111E-2"/>
                  <c:y val="1.199600342233780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80D-47F7-A66A-66396D0F8CC7}"/>
                </c:ext>
              </c:extLst>
            </c:dLbl>
            <c:dLbl>
              <c:idx val="4"/>
              <c:layout>
                <c:manualLayout>
                  <c:x val="-1.9843891335616926E-2"/>
                  <c:y val="6.8733875285985624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980D-47F7-A66A-66396D0F8CC7}"/>
                </c:ext>
              </c:extLst>
            </c:dLbl>
            <c:dLbl>
              <c:idx val="6"/>
              <c:layout>
                <c:manualLayout>
                  <c:x val="-4.3342119311357286E-2"/>
                  <c:y val="1.5230558143026762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80D-47F7-A66A-66396D0F8CC7}"/>
                </c:ext>
              </c:extLst>
            </c:dLbl>
            <c:dLbl>
              <c:idx val="8"/>
              <c:layout>
                <c:manualLayout>
                  <c:x val="-2.1376710856058301E-2"/>
                  <c:y val="-3.48193990777508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80D-47F7-A66A-66396D0F8CC7}"/>
                </c:ext>
              </c:extLst>
            </c:dLbl>
            <c:dLbl>
              <c:idx val="9"/>
              <c:layout>
                <c:manualLayout>
                  <c:x val="-2.340147100256651E-3"/>
                  <c:y val="-1.611914487759036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80D-47F7-A66A-66396D0F8CC7}"/>
                </c:ext>
              </c:extLst>
            </c:dLbl>
            <c:dLbl>
              <c:idx val="11"/>
              <c:layout>
                <c:manualLayout>
                  <c:x val="-3.8095741210314449E-3"/>
                  <c:y val="-3.07875089621851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80D-47F7-A66A-66396D0F8CC7}"/>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1" i="0" u="none" strike="noStrike" kern="1200" baseline="0">
                    <a:solidFill>
                      <a:srgbClr val="000000"/>
                    </a:solidFill>
                    <a:latin typeface="Calibri"/>
                  </a:defRPr>
                </a:pPr>
                <a:endParaRPr lang="es-PE"/>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trendline>
            <c:spPr>
              <a:ln w="6345" cap="rnd">
                <a:solidFill>
                  <a:srgbClr val="FF0000"/>
                </a:solidFill>
                <a:prstDash val="solid"/>
                <a:round/>
              </a:ln>
            </c:spPr>
            <c:trendlineType val="linear"/>
            <c:dispRSqr val="0"/>
            <c:dispEq val="0"/>
          </c:trendline>
          <c:cat>
            <c:strLit>
              <c:ptCount val="16"/>
              <c:pt idx="0">
                <c:v>2021 Mayo</c:v>
              </c:pt>
              <c:pt idx="1">
                <c:v>2021 julio</c:v>
              </c:pt>
              <c:pt idx="2">
                <c:v>2021 setiembre</c:v>
              </c:pt>
              <c:pt idx="3">
                <c:v>2021 nov.</c:v>
              </c:pt>
              <c:pt idx="4">
                <c:v>2022 FeB</c:v>
              </c:pt>
              <c:pt idx="5">
                <c:v>2022 Abril</c:v>
              </c:pt>
              <c:pt idx="6">
                <c:v>2022 Jun</c:v>
              </c:pt>
              <c:pt idx="7">
                <c:v>2022 Nov</c:v>
              </c:pt>
              <c:pt idx="8">
                <c:v>2023 Ene</c:v>
              </c:pt>
              <c:pt idx="9">
                <c:v>2023 Mar</c:v>
              </c:pt>
              <c:pt idx="10">
                <c:v>2023 Abri</c:v>
              </c:pt>
              <c:pt idx="11">
                <c:v>2023 Jun</c:v>
              </c:pt>
              <c:pt idx="12">
                <c:v>2023 Jul</c:v>
              </c:pt>
              <c:pt idx="13">
                <c:v>2023 Ago</c:v>
              </c:pt>
              <c:pt idx="14">
                <c:v>2023 Set</c:v>
              </c:pt>
              <c:pt idx="15">
                <c:v>2023 Nov</c:v>
              </c:pt>
            </c:strLit>
          </c:cat>
          <c:val>
            <c:numLit>
              <c:formatCode>General</c:formatCode>
              <c:ptCount val="16"/>
              <c:pt idx="0">
                <c:v>11.8</c:v>
              </c:pt>
              <c:pt idx="1">
                <c:v>9.1</c:v>
              </c:pt>
              <c:pt idx="2">
                <c:v>12.5</c:v>
              </c:pt>
              <c:pt idx="3">
                <c:v>9.1</c:v>
              </c:pt>
              <c:pt idx="4">
                <c:v>8.1999999999999993</c:v>
              </c:pt>
              <c:pt idx="5">
                <c:v>11</c:v>
              </c:pt>
              <c:pt idx="6">
                <c:v>9.1999999999999993</c:v>
              </c:pt>
              <c:pt idx="7">
                <c:v>9.1999999999999993</c:v>
              </c:pt>
              <c:pt idx="8">
                <c:v>20.3</c:v>
              </c:pt>
              <c:pt idx="9">
                <c:v>12.7</c:v>
              </c:pt>
              <c:pt idx="10">
                <c:v>14.5</c:v>
              </c:pt>
              <c:pt idx="11">
                <c:v>12</c:v>
              </c:pt>
              <c:pt idx="12">
                <c:v>11.1</c:v>
              </c:pt>
              <c:pt idx="13">
                <c:v>14.5</c:v>
              </c:pt>
              <c:pt idx="14">
                <c:v>13.1</c:v>
              </c:pt>
              <c:pt idx="15">
                <c:v>11.1</c:v>
              </c:pt>
            </c:numLit>
          </c:val>
          <c:smooth val="0"/>
          <c:extLst>
            <c:ext xmlns:c16="http://schemas.microsoft.com/office/drawing/2014/chart" uri="{C3380CC4-5D6E-409C-BE32-E72D297353CC}">
              <c16:uniqueId val="{00000000-980D-47F7-A66A-66396D0F8CC7}"/>
            </c:ext>
          </c:extLst>
        </c:ser>
        <c:dLbls>
          <c:showLegendKey val="0"/>
          <c:showVal val="0"/>
          <c:showCatName val="0"/>
          <c:showSerName val="0"/>
          <c:showPercent val="0"/>
          <c:showBubbleSize val="0"/>
        </c:dLbls>
        <c:marker val="1"/>
        <c:smooth val="0"/>
        <c:axId val="914600704"/>
        <c:axId val="849562080"/>
      </c:lineChart>
      <c:valAx>
        <c:axId val="849562080"/>
        <c:scaling>
          <c:orientation val="minMax"/>
        </c:scaling>
        <c:delete val="0"/>
        <c:axPos val="l"/>
        <c:majorGridlines>
          <c:spPr>
            <a:ln w="6345" cap="flat">
              <a:solidFill>
                <a:srgbClr val="898989"/>
              </a:solidFill>
              <a:prstDash val="solid"/>
              <a:round/>
            </a:ln>
          </c:spPr>
        </c:majorGridlines>
        <c:numFmt formatCode="0.0" sourceLinked="0"/>
        <c:majorTickMark val="none"/>
        <c:minorTickMark val="none"/>
        <c:tickLblPos val="nextTo"/>
        <c:spPr>
          <a:noFill/>
          <a:ln w="6345"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ysClr val="windowText" lastClr="000000"/>
                </a:solidFill>
                <a:latin typeface="Calibri"/>
              </a:defRPr>
            </a:pPr>
            <a:endParaRPr lang="es-PE"/>
          </a:p>
        </c:txPr>
        <c:crossAx val="914600704"/>
        <c:crosses val="autoZero"/>
        <c:crossBetween val="between"/>
      </c:valAx>
      <c:catAx>
        <c:axId val="914600704"/>
        <c:scaling>
          <c:orientation val="minMax"/>
        </c:scaling>
        <c:delete val="0"/>
        <c:axPos val="b"/>
        <c:numFmt formatCode="General" sourceLinked="0"/>
        <c:majorTickMark val="none"/>
        <c:minorTickMark val="none"/>
        <c:tickLblPos val="nextTo"/>
        <c:spPr>
          <a:noFill/>
          <a:ln w="6345"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ysClr val="windowText" lastClr="000000"/>
                </a:solidFill>
                <a:latin typeface="Calibri"/>
              </a:defRPr>
            </a:pPr>
            <a:endParaRPr lang="es-PE"/>
          </a:p>
        </c:txPr>
        <c:crossAx val="849562080"/>
        <c:crosses val="autoZero"/>
        <c:auto val="1"/>
        <c:lblAlgn val="ctr"/>
        <c:lblOffset val="100"/>
        <c:noMultiLvlLbl val="0"/>
      </c:catAx>
      <c:spPr>
        <a:solidFill>
          <a:srgbClr val="E7E6E6"/>
        </a:solidFill>
        <a:ln>
          <a:noFill/>
        </a:ln>
      </c:spPr>
    </c:plotArea>
    <c:plotVisOnly val="1"/>
    <c:dispBlanksAs val="gap"/>
    <c:showDLblsOverMax val="0"/>
  </c:chart>
  <c:spPr>
    <a:noFill/>
    <a:ln w="9528" cap="flat">
      <a:solidFill>
        <a:srgbClr val="548235"/>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FFFFFF"/>
          </a:solidFill>
          <a:latin typeface="Calibri"/>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CANAL ENDÉMICO DE ATENCIONES POR NEUMONÍAS EN MENORES DE 05 AÑOS REPORTADOS EN LA REGIÓN LORETO. AÑOS 2022 (1 - 52 ) - 2023 (SE 1- 46)</a:t>
            </a:r>
            <a:endParaRPr lang="es-PE"/>
          </a:p>
        </c:rich>
      </c:tx>
      <c:layout>
        <c:manualLayout>
          <c:xMode val="edge"/>
          <c:yMode val="edge"/>
          <c:x val="0.11457366342279196"/>
          <c:y val="1.2497492971398105E-2"/>
        </c:manualLayout>
      </c:layout>
      <c:overlay val="0"/>
      <c:spPr>
        <a:noFill/>
        <a:ln w="25400">
          <a:noFill/>
        </a:ln>
      </c:spPr>
    </c:title>
    <c:autoTitleDeleted val="0"/>
    <c:plotArea>
      <c:layout>
        <c:manualLayout>
          <c:layoutTarget val="inner"/>
          <c:xMode val="edge"/>
          <c:yMode val="edge"/>
          <c:x val="5.3107201397711447E-2"/>
          <c:y val="9.2006802811957181E-2"/>
          <c:w val="0.93243709065839364"/>
          <c:h val="0.78705983913405031"/>
        </c:manualLayout>
      </c:layout>
      <c:areaChart>
        <c:grouping val="standard"/>
        <c:varyColors val="0"/>
        <c:ser>
          <c:idx val="2"/>
          <c:order val="0"/>
          <c:tx>
            <c:strRef>
              <c:f>CASOS!$A$43</c:f>
              <c:strCache>
                <c:ptCount val="1"/>
                <c:pt idx="0">
                  <c:v>ALARMA</c:v>
                </c:pt>
              </c:strCache>
            </c:strRef>
          </c:tx>
          <c:spPr>
            <a:solidFill>
              <a:srgbClr val="FF00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CASOS!$B$43:$DB$43</c:f>
              <c:numCache>
                <c:formatCode>0.00</c:formatCode>
                <c:ptCount val="104"/>
                <c:pt idx="0">
                  <c:v>33.646327601769869</c:v>
                </c:pt>
                <c:pt idx="1">
                  <c:v>42.821474845270181</c:v>
                </c:pt>
                <c:pt idx="2">
                  <c:v>45.654780608176502</c:v>
                </c:pt>
                <c:pt idx="3">
                  <c:v>40.930927294260343</c:v>
                </c:pt>
                <c:pt idx="4">
                  <c:v>30.490704380754131</c:v>
                </c:pt>
                <c:pt idx="5">
                  <c:v>47.663791128346759</c:v>
                </c:pt>
                <c:pt idx="6">
                  <c:v>43.996724535522773</c:v>
                </c:pt>
                <c:pt idx="7">
                  <c:v>35.972882841879326</c:v>
                </c:pt>
                <c:pt idx="8">
                  <c:v>37.938443886968962</c:v>
                </c:pt>
                <c:pt idx="9">
                  <c:v>41.378544613953267</c:v>
                </c:pt>
                <c:pt idx="10">
                  <c:v>38.990514803215724</c:v>
                </c:pt>
                <c:pt idx="11">
                  <c:v>45.272689918625176</c:v>
                </c:pt>
                <c:pt idx="12">
                  <c:v>54.553059226810149</c:v>
                </c:pt>
                <c:pt idx="13">
                  <c:v>57.391391782058335</c:v>
                </c:pt>
                <c:pt idx="14">
                  <c:v>71.35092539277376</c:v>
                </c:pt>
                <c:pt idx="15">
                  <c:v>75.35927570431268</c:v>
                </c:pt>
                <c:pt idx="16">
                  <c:v>59.280298744718301</c:v>
                </c:pt>
                <c:pt idx="17">
                  <c:v>58.586021729229323</c:v>
                </c:pt>
                <c:pt idx="18">
                  <c:v>64.760692120846414</c:v>
                </c:pt>
                <c:pt idx="19">
                  <c:v>77.556385511747266</c:v>
                </c:pt>
                <c:pt idx="20">
                  <c:v>81.99301583419944</c:v>
                </c:pt>
                <c:pt idx="21">
                  <c:v>63.991020221480532</c:v>
                </c:pt>
                <c:pt idx="22">
                  <c:v>75.823087114888708</c:v>
                </c:pt>
                <c:pt idx="23">
                  <c:v>72.204268389687854</c:v>
                </c:pt>
                <c:pt idx="24">
                  <c:v>72.126243700387008</c:v>
                </c:pt>
                <c:pt idx="25">
                  <c:v>54.437382952860204</c:v>
                </c:pt>
                <c:pt idx="26">
                  <c:v>53.873029071536962</c:v>
                </c:pt>
                <c:pt idx="27">
                  <c:v>60.44338128450066</c:v>
                </c:pt>
                <c:pt idx="28">
                  <c:v>52.738406716595314</c:v>
                </c:pt>
                <c:pt idx="29">
                  <c:v>41.660678488365022</c:v>
                </c:pt>
                <c:pt idx="30">
                  <c:v>41.563057506876426</c:v>
                </c:pt>
                <c:pt idx="31">
                  <c:v>35.515463836946857</c:v>
                </c:pt>
                <c:pt idx="32">
                  <c:v>44.611323697168721</c:v>
                </c:pt>
                <c:pt idx="33">
                  <c:v>38.005828685718186</c:v>
                </c:pt>
                <c:pt idx="34">
                  <c:v>35.383589199513764</c:v>
                </c:pt>
                <c:pt idx="35">
                  <c:v>38.940804760436912</c:v>
                </c:pt>
                <c:pt idx="36">
                  <c:v>28.915177012609732</c:v>
                </c:pt>
                <c:pt idx="37">
                  <c:v>29.336099323894071</c:v>
                </c:pt>
                <c:pt idx="38">
                  <c:v>35.739552227012638</c:v>
                </c:pt>
                <c:pt idx="39">
                  <c:v>33.573177051729552</c:v>
                </c:pt>
                <c:pt idx="40">
                  <c:v>36.312118031369842</c:v>
                </c:pt>
                <c:pt idx="41">
                  <c:v>32.29156866215672</c:v>
                </c:pt>
                <c:pt idx="42">
                  <c:v>27.935449208072544</c:v>
                </c:pt>
                <c:pt idx="43">
                  <c:v>28.042579954950227</c:v>
                </c:pt>
                <c:pt idx="44">
                  <c:v>39.964790021468581</c:v>
                </c:pt>
                <c:pt idx="45">
                  <c:v>29.480485269640752</c:v>
                </c:pt>
                <c:pt idx="46">
                  <c:v>39.034308099202612</c:v>
                </c:pt>
                <c:pt idx="47">
                  <c:v>32.411206413628236</c:v>
                </c:pt>
                <c:pt idx="48">
                  <c:v>31.660319580340943</c:v>
                </c:pt>
                <c:pt idx="49">
                  <c:v>31.988459362968332</c:v>
                </c:pt>
                <c:pt idx="50">
                  <c:v>26.592809367555184</c:v>
                </c:pt>
                <c:pt idx="51">
                  <c:v>26.085324682229782</c:v>
                </c:pt>
                <c:pt idx="52">
                  <c:v>35.481755065533399</c:v>
                </c:pt>
                <c:pt idx="53">
                  <c:v>41.522360562813041</c:v>
                </c:pt>
                <c:pt idx="54">
                  <c:v>45.455722514656912</c:v>
                </c:pt>
                <c:pt idx="55">
                  <c:v>41.437656431918029</c:v>
                </c:pt>
                <c:pt idx="56">
                  <c:v>29.753111255718405</c:v>
                </c:pt>
                <c:pt idx="57">
                  <c:v>44.35051891387841</c:v>
                </c:pt>
                <c:pt idx="58">
                  <c:v>43.035927487623326</c:v>
                </c:pt>
                <c:pt idx="59">
                  <c:v>33.976793847857131</c:v>
                </c:pt>
                <c:pt idx="60">
                  <c:v>37.434398018443808</c:v>
                </c:pt>
                <c:pt idx="61">
                  <c:v>37.899912948685852</c:v>
                </c:pt>
                <c:pt idx="62">
                  <c:v>36.484461808847954</c:v>
                </c:pt>
                <c:pt idx="63">
                  <c:v>43.011893427781899</c:v>
                </c:pt>
                <c:pt idx="64">
                  <c:v>47.624813923818522</c:v>
                </c:pt>
                <c:pt idx="65">
                  <c:v>52.818378512055261</c:v>
                </c:pt>
                <c:pt idx="66">
                  <c:v>67.543648190522262</c:v>
                </c:pt>
                <c:pt idx="67">
                  <c:v>66.482885289213101</c:v>
                </c:pt>
                <c:pt idx="68">
                  <c:v>54.75492743044979</c:v>
                </c:pt>
                <c:pt idx="69">
                  <c:v>53.327045919618328</c:v>
                </c:pt>
                <c:pt idx="70">
                  <c:v>54.181423240200743</c:v>
                </c:pt>
                <c:pt idx="71">
                  <c:v>64.151781586644233</c:v>
                </c:pt>
                <c:pt idx="72">
                  <c:v>72.587511905736719</c:v>
                </c:pt>
                <c:pt idx="73">
                  <c:v>50.504730664941654</c:v>
                </c:pt>
                <c:pt idx="74">
                  <c:v>59.630267437696432</c:v>
                </c:pt>
                <c:pt idx="75">
                  <c:v>63.799425997903292</c:v>
                </c:pt>
                <c:pt idx="76">
                  <c:v>64.16129107555976</c:v>
                </c:pt>
                <c:pt idx="77">
                  <c:v>52.979083833916668</c:v>
                </c:pt>
                <c:pt idx="78">
                  <c:v>50.688769644379605</c:v>
                </c:pt>
                <c:pt idx="79">
                  <c:v>48.246330135382202</c:v>
                </c:pt>
                <c:pt idx="80">
                  <c:v>43.947873474950804</c:v>
                </c:pt>
                <c:pt idx="81">
                  <c:v>41.416171984994293</c:v>
                </c:pt>
                <c:pt idx="82">
                  <c:v>37.51681286651263</c:v>
                </c:pt>
                <c:pt idx="83">
                  <c:v>35.038420019480682</c:v>
                </c:pt>
                <c:pt idx="84">
                  <c:v>42.264488675114322</c:v>
                </c:pt>
                <c:pt idx="85">
                  <c:v>35.560150041818595</c:v>
                </c:pt>
                <c:pt idx="86">
                  <c:v>34.090491325179983</c:v>
                </c:pt>
                <c:pt idx="87">
                  <c:v>37.597280398664687</c:v>
                </c:pt>
                <c:pt idx="88">
                  <c:v>28.894790421721012</c:v>
                </c:pt>
                <c:pt idx="89">
                  <c:v>29.208680040280388</c:v>
                </c:pt>
                <c:pt idx="90">
                  <c:v>35.384737646352683</c:v>
                </c:pt>
                <c:pt idx="91">
                  <c:v>30.227013156430406</c:v>
                </c:pt>
                <c:pt idx="92">
                  <c:v>24.796274421309967</c:v>
                </c:pt>
                <c:pt idx="93">
                  <c:v>29.518191806838889</c:v>
                </c:pt>
                <c:pt idx="94">
                  <c:v>28.22918844371846</c:v>
                </c:pt>
                <c:pt idx="95">
                  <c:v>28.044994311948994</c:v>
                </c:pt>
                <c:pt idx="96">
                  <c:v>37.337171744887144</c:v>
                </c:pt>
                <c:pt idx="97">
                  <c:v>29.471340119020322</c:v>
                </c:pt>
                <c:pt idx="98">
                  <c:v>38.926585485457387</c:v>
                </c:pt>
                <c:pt idx="99">
                  <c:v>31.052406908010891</c:v>
                </c:pt>
                <c:pt idx="100">
                  <c:v>32.895284190632474</c:v>
                </c:pt>
                <c:pt idx="101">
                  <c:v>31.126324441126897</c:v>
                </c:pt>
                <c:pt idx="102">
                  <c:v>30.534781640569022</c:v>
                </c:pt>
                <c:pt idx="103">
                  <c:v>35.992480324016618</c:v>
                </c:pt>
              </c:numCache>
            </c:numRef>
          </c:val>
          <c:extLst>
            <c:ext xmlns:c16="http://schemas.microsoft.com/office/drawing/2014/chart" uri="{C3380CC4-5D6E-409C-BE32-E72D297353CC}">
              <c16:uniqueId val="{00000000-7BFC-484A-8983-901FA915C022}"/>
            </c:ext>
          </c:extLst>
        </c:ser>
        <c:ser>
          <c:idx val="1"/>
          <c:order val="1"/>
          <c:tx>
            <c:strRef>
              <c:f>CASOS!$A$42</c:f>
              <c:strCache>
                <c:ptCount val="1"/>
                <c:pt idx="0">
                  <c:v>SEGURIDAD</c:v>
                </c:pt>
              </c:strCache>
            </c:strRef>
          </c:tx>
          <c:spPr>
            <a:solidFill>
              <a:srgbClr val="FFFF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CASOS!$B$42:$DB$42</c:f>
              <c:numCache>
                <c:formatCode>0.00</c:formatCode>
                <c:ptCount val="104"/>
                <c:pt idx="0">
                  <c:v>23.044938718675635</c:v>
                </c:pt>
                <c:pt idx="1">
                  <c:v>29.4784214101266</c:v>
                </c:pt>
                <c:pt idx="2">
                  <c:v>33.271184061161215</c:v>
                </c:pt>
                <c:pt idx="3">
                  <c:v>28.553617020837766</c:v>
                </c:pt>
                <c:pt idx="4">
                  <c:v>26.309766307993726</c:v>
                </c:pt>
                <c:pt idx="5">
                  <c:v>32.707780201590076</c:v>
                </c:pt>
                <c:pt idx="6">
                  <c:v>31.479700917690025</c:v>
                </c:pt>
                <c:pt idx="7">
                  <c:v>26.47095370351321</c:v>
                </c:pt>
                <c:pt idx="8">
                  <c:v>30.384989467276704</c:v>
                </c:pt>
                <c:pt idx="9">
                  <c:v>29.135179268764681</c:v>
                </c:pt>
                <c:pt idx="10">
                  <c:v>28.737744582187769</c:v>
                </c:pt>
                <c:pt idx="11">
                  <c:v>30.737619638634996</c:v>
                </c:pt>
                <c:pt idx="12">
                  <c:v>38.626790917602989</c:v>
                </c:pt>
                <c:pt idx="13">
                  <c:v>34.472617337070062</c:v>
                </c:pt>
                <c:pt idx="14">
                  <c:v>41.655449811291128</c:v>
                </c:pt>
                <c:pt idx="15">
                  <c:v>47.965606784845797</c:v>
                </c:pt>
                <c:pt idx="16">
                  <c:v>40.403044018263508</c:v>
                </c:pt>
                <c:pt idx="17">
                  <c:v>35.49839790647431</c:v>
                </c:pt>
                <c:pt idx="18">
                  <c:v>40.431755197046705</c:v>
                </c:pt>
                <c:pt idx="19">
                  <c:v>46.307333978001886</c:v>
                </c:pt>
                <c:pt idx="20">
                  <c:v>47.779182001976636</c:v>
                </c:pt>
                <c:pt idx="21">
                  <c:v>36.73747895733058</c:v>
                </c:pt>
                <c:pt idx="22">
                  <c:v>43.784818275113849</c:v>
                </c:pt>
                <c:pt idx="23">
                  <c:v>42.867037524185001</c:v>
                </c:pt>
                <c:pt idx="24">
                  <c:v>42.869351590856219</c:v>
                </c:pt>
                <c:pt idx="25">
                  <c:v>32.562208051348406</c:v>
                </c:pt>
                <c:pt idx="26">
                  <c:v>33.53323497976411</c:v>
                </c:pt>
                <c:pt idx="27">
                  <c:v>36.002349260142601</c:v>
                </c:pt>
                <c:pt idx="28">
                  <c:v>36.617142505899814</c:v>
                </c:pt>
                <c:pt idx="29">
                  <c:v>29.548716998132406</c:v>
                </c:pt>
                <c:pt idx="30">
                  <c:v>27.924672808297853</c:v>
                </c:pt>
                <c:pt idx="31">
                  <c:v>27.17720225692711</c:v>
                </c:pt>
                <c:pt idx="32">
                  <c:v>29.762504061255751</c:v>
                </c:pt>
                <c:pt idx="33">
                  <c:v>28.475966171111416</c:v>
                </c:pt>
                <c:pt idx="34">
                  <c:v>26.731668397111829</c:v>
                </c:pt>
                <c:pt idx="35">
                  <c:v>28.34413264273547</c:v>
                </c:pt>
                <c:pt idx="36">
                  <c:v>21.65213932363578</c:v>
                </c:pt>
                <c:pt idx="37">
                  <c:v>23.063469092422615</c:v>
                </c:pt>
                <c:pt idx="38">
                  <c:v>24.896283523178489</c:v>
                </c:pt>
                <c:pt idx="39">
                  <c:v>26.460854268920958</c:v>
                </c:pt>
                <c:pt idx="40">
                  <c:v>21.437167414577925</c:v>
                </c:pt>
                <c:pt idx="41">
                  <c:v>23.662462650082986</c:v>
                </c:pt>
                <c:pt idx="42">
                  <c:v>21.207829527757514</c:v>
                </c:pt>
                <c:pt idx="43">
                  <c:v>19.747778519006495</c:v>
                </c:pt>
                <c:pt idx="44">
                  <c:v>26.087876095775748</c:v>
                </c:pt>
                <c:pt idx="45">
                  <c:v>20.589627486171043</c:v>
                </c:pt>
                <c:pt idx="46">
                  <c:v>26.381957966018525</c:v>
                </c:pt>
                <c:pt idx="47">
                  <c:v>22.201779880514824</c:v>
                </c:pt>
                <c:pt idx="48">
                  <c:v>21.149147071599213</c:v>
                </c:pt>
                <c:pt idx="49">
                  <c:v>21.222622064538339</c:v>
                </c:pt>
                <c:pt idx="50">
                  <c:v>19.708404726097193</c:v>
                </c:pt>
                <c:pt idx="51">
                  <c:v>16.919378155328246</c:v>
                </c:pt>
                <c:pt idx="52">
                  <c:v>23.715694437138772</c:v>
                </c:pt>
                <c:pt idx="53">
                  <c:v>28.517337798040693</c:v>
                </c:pt>
                <c:pt idx="54">
                  <c:v>32.722288147227388</c:v>
                </c:pt>
                <c:pt idx="55">
                  <c:v>30.229762894307235</c:v>
                </c:pt>
                <c:pt idx="56">
                  <c:v>23.128094246867501</c:v>
                </c:pt>
                <c:pt idx="57">
                  <c:v>28.437799636656766</c:v>
                </c:pt>
                <c:pt idx="58">
                  <c:v>28.704973587392178</c:v>
                </c:pt>
                <c:pt idx="59">
                  <c:v>24.269837801997959</c:v>
                </c:pt>
                <c:pt idx="60">
                  <c:v>26.931471609304136</c:v>
                </c:pt>
                <c:pt idx="61">
                  <c:v>23.969262357448663</c:v>
                </c:pt>
                <c:pt idx="62">
                  <c:v>22.540337196559271</c:v>
                </c:pt>
                <c:pt idx="63">
                  <c:v>25.661193575387916</c:v>
                </c:pt>
                <c:pt idx="64">
                  <c:v>28.553089460413158</c:v>
                </c:pt>
                <c:pt idx="65">
                  <c:v>27.609018949818616</c:v>
                </c:pt>
                <c:pt idx="66">
                  <c:v>35.44540573800159</c:v>
                </c:pt>
                <c:pt idx="67">
                  <c:v>37.495939163537173</c:v>
                </c:pt>
                <c:pt idx="68">
                  <c:v>31.949790350772361</c:v>
                </c:pt>
                <c:pt idx="69">
                  <c:v>27.141989696336996</c:v>
                </c:pt>
                <c:pt idx="70">
                  <c:v>30.332425778866639</c:v>
                </c:pt>
                <c:pt idx="71">
                  <c:v>36.867882393278244</c:v>
                </c:pt>
                <c:pt idx="72">
                  <c:v>40.544452101509215</c:v>
                </c:pt>
                <c:pt idx="73">
                  <c:v>29.500874230365241</c:v>
                </c:pt>
                <c:pt idx="74">
                  <c:v>35.960072665711024</c:v>
                </c:pt>
                <c:pt idx="75">
                  <c:v>35.128380647848644</c:v>
                </c:pt>
                <c:pt idx="76">
                  <c:v>33.446341968949469</c:v>
                </c:pt>
                <c:pt idx="77">
                  <c:v>30.235784723197209</c:v>
                </c:pt>
                <c:pt idx="78">
                  <c:v>30.756065013685479</c:v>
                </c:pt>
                <c:pt idx="79">
                  <c:v>23.693331775689146</c:v>
                </c:pt>
                <c:pt idx="80">
                  <c:v>32.287672911828622</c:v>
                </c:pt>
                <c:pt idx="81">
                  <c:v>28.766170138637147</c:v>
                </c:pt>
                <c:pt idx="82">
                  <c:v>25.867101493518454</c:v>
                </c:pt>
                <c:pt idx="83">
                  <c:v>25.607076323660962</c:v>
                </c:pt>
                <c:pt idx="84">
                  <c:v>25.652273760871818</c:v>
                </c:pt>
                <c:pt idx="85">
                  <c:v>26.522147707157309</c:v>
                </c:pt>
                <c:pt idx="86">
                  <c:v>24.833772970232459</c:v>
                </c:pt>
                <c:pt idx="87">
                  <c:v>24.591426964473307</c:v>
                </c:pt>
                <c:pt idx="88">
                  <c:v>21.652871150918028</c:v>
                </c:pt>
                <c:pt idx="89">
                  <c:v>22.731718138403807</c:v>
                </c:pt>
                <c:pt idx="90">
                  <c:v>23.637158028084897</c:v>
                </c:pt>
                <c:pt idx="91">
                  <c:v>23.015258793744447</c:v>
                </c:pt>
                <c:pt idx="92">
                  <c:v>17.606249659995591</c:v>
                </c:pt>
                <c:pt idx="93">
                  <c:v>22.025972197822473</c:v>
                </c:pt>
                <c:pt idx="94">
                  <c:v>21.711410506792358</c:v>
                </c:pt>
                <c:pt idx="95">
                  <c:v>19.748100887584101</c:v>
                </c:pt>
                <c:pt idx="96">
                  <c:v>23.01282964656918</c:v>
                </c:pt>
                <c:pt idx="97">
                  <c:v>20.590280169732768</c:v>
                </c:pt>
                <c:pt idx="98">
                  <c:v>26.24574565410277</c:v>
                </c:pt>
                <c:pt idx="99">
                  <c:v>21.636428414441891</c:v>
                </c:pt>
                <c:pt idx="100">
                  <c:v>22.99869217427899</c:v>
                </c:pt>
                <c:pt idx="101">
                  <c:v>20.691238226736264</c:v>
                </c:pt>
                <c:pt idx="102">
                  <c:v>22.092805593495815</c:v>
                </c:pt>
                <c:pt idx="103">
                  <c:v>19.067566130004465</c:v>
                </c:pt>
              </c:numCache>
            </c:numRef>
          </c:val>
          <c:extLst>
            <c:ext xmlns:c16="http://schemas.microsoft.com/office/drawing/2014/chart" uri="{C3380CC4-5D6E-409C-BE32-E72D297353CC}">
              <c16:uniqueId val="{00000001-7BFC-484A-8983-901FA915C022}"/>
            </c:ext>
          </c:extLst>
        </c:ser>
        <c:ser>
          <c:idx val="0"/>
          <c:order val="2"/>
          <c:tx>
            <c:strRef>
              <c:f>CASOS!$A$41</c:f>
              <c:strCache>
                <c:ptCount val="1"/>
                <c:pt idx="0">
                  <c:v>ÉXITO</c:v>
                </c:pt>
              </c:strCache>
            </c:strRef>
          </c:tx>
          <c:spPr>
            <a:solidFill>
              <a:srgbClr val="00B05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CASOS!$B$41:$DB$41</c:f>
              <c:numCache>
                <c:formatCode>0.00</c:formatCode>
                <c:ptCount val="104"/>
                <c:pt idx="0">
                  <c:v>13.288629585609355</c:v>
                </c:pt>
                <c:pt idx="1">
                  <c:v>17.387669854148992</c:v>
                </c:pt>
                <c:pt idx="2">
                  <c:v>21.945189122982427</c:v>
                </c:pt>
                <c:pt idx="3">
                  <c:v>17.268413587606645</c:v>
                </c:pt>
                <c:pt idx="4">
                  <c:v>22.263460362166214</c:v>
                </c:pt>
                <c:pt idx="5">
                  <c:v>19.273312017383141</c:v>
                </c:pt>
                <c:pt idx="6">
                  <c:v>20.055690305051218</c:v>
                </c:pt>
                <c:pt idx="7">
                  <c:v>17.636236710358393</c:v>
                </c:pt>
                <c:pt idx="8">
                  <c:v>23.247128490437106</c:v>
                </c:pt>
                <c:pt idx="9">
                  <c:v>17.957012520560411</c:v>
                </c:pt>
                <c:pt idx="10">
                  <c:v>19.244853317652499</c:v>
                </c:pt>
                <c:pt idx="11">
                  <c:v>17.663409703258669</c:v>
                </c:pt>
                <c:pt idx="12">
                  <c:v>24.348650888319696</c:v>
                </c:pt>
                <c:pt idx="13">
                  <c:v>14.905110474505351</c:v>
                </c:pt>
                <c:pt idx="14">
                  <c:v>17.125968237786999</c:v>
                </c:pt>
                <c:pt idx="15">
                  <c:v>24.867237195507187</c:v>
                </c:pt>
                <c:pt idx="16">
                  <c:v>23.772263485802508</c:v>
                </c:pt>
                <c:pt idx="17">
                  <c:v>15.785878617926324</c:v>
                </c:pt>
                <c:pt idx="18">
                  <c:v>19.709592527369853</c:v>
                </c:pt>
                <c:pt idx="19">
                  <c:v>20.578282116719695</c:v>
                </c:pt>
                <c:pt idx="20">
                  <c:v>20.020572108563098</c:v>
                </c:pt>
                <c:pt idx="21">
                  <c:v>14.031307118883394</c:v>
                </c:pt>
                <c:pt idx="22">
                  <c:v>17.606307258510782</c:v>
                </c:pt>
                <c:pt idx="23">
                  <c:v>18.546827055523444</c:v>
                </c:pt>
                <c:pt idx="24">
                  <c:v>18.604310102769997</c:v>
                </c:pt>
                <c:pt idx="25">
                  <c:v>13.798696304962236</c:v>
                </c:pt>
                <c:pt idx="26">
                  <c:v>15.893537561887921</c:v>
                </c:pt>
                <c:pt idx="27">
                  <c:v>15.299754743173363</c:v>
                </c:pt>
                <c:pt idx="28">
                  <c:v>22.204761616175166</c:v>
                </c:pt>
                <c:pt idx="29">
                  <c:v>18.477126181968124</c:v>
                </c:pt>
                <c:pt idx="30">
                  <c:v>15.606324135065375</c:v>
                </c:pt>
                <c:pt idx="31">
                  <c:v>19.354480157045792</c:v>
                </c:pt>
                <c:pt idx="32">
                  <c:v>16.445297079696342</c:v>
                </c:pt>
                <c:pt idx="33">
                  <c:v>19.607310918697529</c:v>
                </c:pt>
                <c:pt idx="34">
                  <c:v>18.6353458227731</c:v>
                </c:pt>
                <c:pt idx="35">
                  <c:v>18.55946243319346</c:v>
                </c:pt>
                <c:pt idx="36">
                  <c:v>14.800383991210005</c:v>
                </c:pt>
                <c:pt idx="37">
                  <c:v>17.096598350881788</c:v>
                </c:pt>
                <c:pt idx="38">
                  <c:v>14.923397634384498</c:v>
                </c:pt>
                <c:pt idx="39">
                  <c:v>19.729101023947344</c:v>
                </c:pt>
                <c:pt idx="40">
                  <c:v>8.1932546973924882</c:v>
                </c:pt>
                <c:pt idx="41">
                  <c:v>15.599010158760237</c:v>
                </c:pt>
                <c:pt idx="42">
                  <c:v>14.835805504244377</c:v>
                </c:pt>
                <c:pt idx="43">
                  <c:v>11.993084557908217</c:v>
                </c:pt>
                <c:pt idx="44">
                  <c:v>13.593254318993617</c:v>
                </c:pt>
                <c:pt idx="45">
                  <c:v>12.312363384390101</c:v>
                </c:pt>
                <c:pt idx="46">
                  <c:v>14.886430819782039</c:v>
                </c:pt>
                <c:pt idx="47">
                  <c:v>12.783445465547359</c:v>
                </c:pt>
                <c:pt idx="48">
                  <c:v>11.48132643502816</c:v>
                </c:pt>
                <c:pt idx="49">
                  <c:v>11.339286705792215</c:v>
                </c:pt>
                <c:pt idx="50">
                  <c:v>13.200332714265352</c:v>
                </c:pt>
                <c:pt idx="51">
                  <c:v>8.4232349627500707</c:v>
                </c:pt>
                <c:pt idx="52">
                  <c:v>12.976423803469316</c:v>
                </c:pt>
                <c:pt idx="53">
                  <c:v>16.712940618298258</c:v>
                </c:pt>
                <c:pt idx="54">
                  <c:v>21.108591305141413</c:v>
                </c:pt>
                <c:pt idx="55">
                  <c:v>19.914135827091943</c:v>
                </c:pt>
                <c:pt idx="56">
                  <c:v>16.843054174205161</c:v>
                </c:pt>
                <c:pt idx="57">
                  <c:v>14.287224373788241</c:v>
                </c:pt>
                <c:pt idx="58">
                  <c:v>15.816447750284061</c:v>
                </c:pt>
                <c:pt idx="59">
                  <c:v>15.26962306115434</c:v>
                </c:pt>
                <c:pt idx="60">
                  <c:v>17.235028850114123</c:v>
                </c:pt>
                <c:pt idx="61">
                  <c:v>11.452588188598737</c:v>
                </c:pt>
                <c:pt idx="62">
                  <c:v>10.027688712692166</c:v>
                </c:pt>
                <c:pt idx="63">
                  <c:v>10.425205939759243</c:v>
                </c:pt>
                <c:pt idx="64">
                  <c:v>11.956208250208444</c:v>
                </c:pt>
                <c:pt idx="65">
                  <c:v>6.57613102991552</c:v>
                </c:pt>
                <c:pt idx="66">
                  <c:v>9.5206726555084682</c:v>
                </c:pt>
                <c:pt idx="67">
                  <c:v>13.575909491400282</c:v>
                </c:pt>
                <c:pt idx="68">
                  <c:v>12.519538775240584</c:v>
                </c:pt>
                <c:pt idx="69">
                  <c:v>5.4479387271418291</c:v>
                </c:pt>
                <c:pt idx="70">
                  <c:v>10.188129736166545</c:v>
                </c:pt>
                <c:pt idx="71">
                  <c:v>14.137007749910362</c:v>
                </c:pt>
                <c:pt idx="72">
                  <c:v>14.47320887752926</c:v>
                </c:pt>
                <c:pt idx="73">
                  <c:v>11.441019849957804</c:v>
                </c:pt>
                <c:pt idx="74">
                  <c:v>15.814157217683489</c:v>
                </c:pt>
                <c:pt idx="75">
                  <c:v>11.495949827835844</c:v>
                </c:pt>
                <c:pt idx="76">
                  <c:v>8.5012021789472154</c:v>
                </c:pt>
                <c:pt idx="77">
                  <c:v>10.888225449807219</c:v>
                </c:pt>
                <c:pt idx="78">
                  <c:v>13.471491224887359</c:v>
                </c:pt>
                <c:pt idx="79">
                  <c:v>3.2248828323087988</c:v>
                </c:pt>
                <c:pt idx="80">
                  <c:v>21.576291100719494</c:v>
                </c:pt>
                <c:pt idx="81">
                  <c:v>17.252994398068342</c:v>
                </c:pt>
                <c:pt idx="82">
                  <c:v>15.209006417813303</c:v>
                </c:pt>
                <c:pt idx="83">
                  <c:v>16.837639645658143</c:v>
                </c:pt>
                <c:pt idx="84">
                  <c:v>10.988819432377644</c:v>
                </c:pt>
                <c:pt idx="85">
                  <c:v>18.089642264544231</c:v>
                </c:pt>
                <c:pt idx="86">
                  <c:v>16.219207209349605</c:v>
                </c:pt>
                <c:pt idx="87">
                  <c:v>12.820769229808944</c:v>
                </c:pt>
                <c:pt idx="88">
                  <c:v>14.819910980453246</c:v>
                </c:pt>
                <c:pt idx="89">
                  <c:v>16.58108360655125</c:v>
                </c:pt>
                <c:pt idx="90">
                  <c:v>12.913882421291365</c:v>
                </c:pt>
                <c:pt idx="91">
                  <c:v>16.204893934699797</c:v>
                </c:pt>
                <c:pt idx="92">
                  <c:v>10.832652719138274</c:v>
                </c:pt>
                <c:pt idx="93">
                  <c:v>14.969352170381436</c:v>
                </c:pt>
                <c:pt idx="94">
                  <c:v>15.526622882229224</c:v>
                </c:pt>
                <c:pt idx="95">
                  <c:v>11.991577166341806</c:v>
                </c:pt>
                <c:pt idx="96">
                  <c:v>10.189668707960941</c:v>
                </c:pt>
                <c:pt idx="97">
                  <c:v>12.32150573666639</c:v>
                </c:pt>
                <c:pt idx="98">
                  <c:v>14.727849680200004</c:v>
                </c:pt>
                <c:pt idx="99">
                  <c:v>12.900369200490895</c:v>
                </c:pt>
                <c:pt idx="100">
                  <c:v>13.842733091191874</c:v>
                </c:pt>
                <c:pt idx="101">
                  <c:v>11.090740539041638</c:v>
                </c:pt>
                <c:pt idx="102">
                  <c:v>14.199538514528168</c:v>
                </c:pt>
                <c:pt idx="103">
                  <c:v>4.2592111739794527</c:v>
                </c:pt>
              </c:numCache>
            </c:numRef>
          </c:val>
          <c:extLst>
            <c:ext xmlns:c16="http://schemas.microsoft.com/office/drawing/2014/chart" uri="{C3380CC4-5D6E-409C-BE32-E72D297353CC}">
              <c16:uniqueId val="{00000002-7BFC-484A-8983-901FA915C022}"/>
            </c:ext>
          </c:extLst>
        </c:ser>
        <c:dLbls>
          <c:showLegendKey val="0"/>
          <c:showVal val="0"/>
          <c:showCatName val="0"/>
          <c:showSerName val="0"/>
          <c:showPercent val="0"/>
          <c:showBubbleSize val="0"/>
        </c:dLbls>
        <c:axId val="143163392"/>
        <c:axId val="143247616"/>
      </c:areaChart>
      <c:lineChart>
        <c:grouping val="standard"/>
        <c:varyColors val="0"/>
        <c:ser>
          <c:idx val="3"/>
          <c:order val="3"/>
          <c:tx>
            <c:strRef>
              <c:f>CASOS!$A$11</c:f>
              <c:strCache>
                <c:ptCount val="1"/>
                <c:pt idx="0">
                  <c:v>2022</c:v>
                </c:pt>
              </c:strCache>
            </c:strRef>
          </c:tx>
          <c:spPr>
            <a:ln w="50800">
              <a:solidFill>
                <a:srgbClr val="0000FF"/>
              </a:solidFill>
              <a:prstDash val="solid"/>
              <a:headEnd w="lg" len="med"/>
            </a:ln>
          </c:spPr>
          <c:marker>
            <c:symbol val="circle"/>
            <c:size val="8"/>
            <c:spPr>
              <a:solidFill>
                <a:srgbClr val="0000FF"/>
              </a:solidFill>
              <a:ln>
                <a:solidFill>
                  <a:srgbClr val="0000FF"/>
                </a:solidFill>
              </a:ln>
            </c:spPr>
          </c:marke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CASOS!$B$11:$DB$11</c:f>
              <c:numCache>
                <c:formatCode>General</c:formatCode>
                <c:ptCount val="104"/>
                <c:pt idx="0">
                  <c:v>77</c:v>
                </c:pt>
                <c:pt idx="1">
                  <c:v>49</c:v>
                </c:pt>
                <c:pt idx="2">
                  <c:v>50</c:v>
                </c:pt>
                <c:pt idx="3">
                  <c:v>30</c:v>
                </c:pt>
                <c:pt idx="4">
                  <c:v>34</c:v>
                </c:pt>
                <c:pt idx="5">
                  <c:v>46</c:v>
                </c:pt>
                <c:pt idx="6">
                  <c:v>22</c:v>
                </c:pt>
                <c:pt idx="7">
                  <c:v>29</c:v>
                </c:pt>
                <c:pt idx="8">
                  <c:v>40</c:v>
                </c:pt>
                <c:pt idx="9">
                  <c:v>34</c:v>
                </c:pt>
                <c:pt idx="10">
                  <c:v>54</c:v>
                </c:pt>
                <c:pt idx="11">
                  <c:v>29</c:v>
                </c:pt>
                <c:pt idx="12">
                  <c:v>39</c:v>
                </c:pt>
                <c:pt idx="13">
                  <c:v>58</c:v>
                </c:pt>
                <c:pt idx="14">
                  <c:v>42</c:v>
                </c:pt>
                <c:pt idx="15">
                  <c:v>60</c:v>
                </c:pt>
                <c:pt idx="16">
                  <c:v>44</c:v>
                </c:pt>
                <c:pt idx="17">
                  <c:v>43</c:v>
                </c:pt>
                <c:pt idx="18">
                  <c:v>47</c:v>
                </c:pt>
                <c:pt idx="19">
                  <c:v>75</c:v>
                </c:pt>
                <c:pt idx="20">
                  <c:v>65</c:v>
                </c:pt>
                <c:pt idx="21">
                  <c:v>54</c:v>
                </c:pt>
                <c:pt idx="22">
                  <c:v>58</c:v>
                </c:pt>
                <c:pt idx="23">
                  <c:v>72</c:v>
                </c:pt>
                <c:pt idx="24">
                  <c:v>53</c:v>
                </c:pt>
                <c:pt idx="25">
                  <c:v>48</c:v>
                </c:pt>
                <c:pt idx="26">
                  <c:v>55</c:v>
                </c:pt>
                <c:pt idx="27">
                  <c:v>56</c:v>
                </c:pt>
                <c:pt idx="28">
                  <c:v>49</c:v>
                </c:pt>
                <c:pt idx="29">
                  <c:v>30</c:v>
                </c:pt>
                <c:pt idx="30">
                  <c:v>29</c:v>
                </c:pt>
                <c:pt idx="31">
                  <c:v>29</c:v>
                </c:pt>
                <c:pt idx="32">
                  <c:v>18</c:v>
                </c:pt>
                <c:pt idx="33">
                  <c:v>50</c:v>
                </c:pt>
                <c:pt idx="34">
                  <c:v>33</c:v>
                </c:pt>
                <c:pt idx="35">
                  <c:v>39</c:v>
                </c:pt>
                <c:pt idx="36">
                  <c:v>33</c:v>
                </c:pt>
                <c:pt idx="37">
                  <c:v>19</c:v>
                </c:pt>
                <c:pt idx="38">
                  <c:v>22</c:v>
                </c:pt>
                <c:pt idx="39">
                  <c:v>29</c:v>
                </c:pt>
                <c:pt idx="40">
                  <c:v>27</c:v>
                </c:pt>
                <c:pt idx="41">
                  <c:v>25</c:v>
                </c:pt>
                <c:pt idx="42">
                  <c:v>22</c:v>
                </c:pt>
                <c:pt idx="43">
                  <c:v>16</c:v>
                </c:pt>
                <c:pt idx="44">
                  <c:v>30</c:v>
                </c:pt>
                <c:pt idx="45">
                  <c:v>23</c:v>
                </c:pt>
                <c:pt idx="46">
                  <c:v>24</c:v>
                </c:pt>
                <c:pt idx="47">
                  <c:v>24</c:v>
                </c:pt>
                <c:pt idx="48">
                  <c:v>37</c:v>
                </c:pt>
                <c:pt idx="49">
                  <c:v>35</c:v>
                </c:pt>
                <c:pt idx="50">
                  <c:v>34</c:v>
                </c:pt>
                <c:pt idx="51">
                  <c:v>15</c:v>
                </c:pt>
                <c:pt idx="52">
                  <c:v>36</c:v>
                </c:pt>
                <c:pt idx="53">
                  <c:v>43</c:v>
                </c:pt>
                <c:pt idx="54">
                  <c:v>49</c:v>
                </c:pt>
                <c:pt idx="55">
                  <c:v>30</c:v>
                </c:pt>
                <c:pt idx="56">
                  <c:v>38</c:v>
                </c:pt>
                <c:pt idx="57">
                  <c:v>43</c:v>
                </c:pt>
                <c:pt idx="58">
                  <c:v>47</c:v>
                </c:pt>
                <c:pt idx="59">
                  <c:v>52</c:v>
                </c:pt>
                <c:pt idx="60">
                  <c:v>54</c:v>
                </c:pt>
                <c:pt idx="61">
                  <c:v>30</c:v>
                </c:pt>
                <c:pt idx="62">
                  <c:v>21</c:v>
                </c:pt>
                <c:pt idx="63">
                  <c:v>50</c:v>
                </c:pt>
                <c:pt idx="64">
                  <c:v>50</c:v>
                </c:pt>
                <c:pt idx="65">
                  <c:v>32</c:v>
                </c:pt>
                <c:pt idx="66">
                  <c:v>57</c:v>
                </c:pt>
                <c:pt idx="67">
                  <c:v>58</c:v>
                </c:pt>
                <c:pt idx="68">
                  <c:v>80</c:v>
                </c:pt>
                <c:pt idx="69">
                  <c:v>66</c:v>
                </c:pt>
                <c:pt idx="70">
                  <c:v>93</c:v>
                </c:pt>
                <c:pt idx="71">
                  <c:v>155</c:v>
                </c:pt>
                <c:pt idx="72">
                  <c:v>120</c:v>
                </c:pt>
                <c:pt idx="73">
                  <c:v>136</c:v>
                </c:pt>
                <c:pt idx="74">
                  <c:v>97</c:v>
                </c:pt>
                <c:pt idx="75">
                  <c:v>133</c:v>
                </c:pt>
                <c:pt idx="76">
                  <c:v>96</c:v>
                </c:pt>
                <c:pt idx="77">
                  <c:v>78</c:v>
                </c:pt>
                <c:pt idx="78">
                  <c:v>113</c:v>
                </c:pt>
                <c:pt idx="79">
                  <c:v>127</c:v>
                </c:pt>
                <c:pt idx="80">
                  <c:v>76</c:v>
                </c:pt>
                <c:pt idx="81">
                  <c:v>80</c:v>
                </c:pt>
                <c:pt idx="82">
                  <c:v>62</c:v>
                </c:pt>
                <c:pt idx="83">
                  <c:v>71</c:v>
                </c:pt>
                <c:pt idx="84">
                  <c:v>59</c:v>
                </c:pt>
                <c:pt idx="85">
                  <c:v>70</c:v>
                </c:pt>
                <c:pt idx="86">
                  <c:v>73</c:v>
                </c:pt>
                <c:pt idx="87">
                  <c:v>72</c:v>
                </c:pt>
                <c:pt idx="88">
                  <c:v>75</c:v>
                </c:pt>
                <c:pt idx="89">
                  <c:v>49</c:v>
                </c:pt>
                <c:pt idx="90">
                  <c:v>52</c:v>
                </c:pt>
                <c:pt idx="91">
                  <c:v>49</c:v>
                </c:pt>
                <c:pt idx="92">
                  <c:v>31</c:v>
                </c:pt>
                <c:pt idx="93">
                  <c:v>42</c:v>
                </c:pt>
                <c:pt idx="94">
                  <c:v>41</c:v>
                </c:pt>
                <c:pt idx="95">
                  <c:v>24</c:v>
                </c:pt>
                <c:pt idx="96">
                  <c:v>28</c:v>
                </c:pt>
                <c:pt idx="97">
                  <c:v>26</c:v>
                </c:pt>
              </c:numCache>
            </c:numRef>
          </c:val>
          <c:smooth val="0"/>
          <c:extLst>
            <c:ext xmlns:c16="http://schemas.microsoft.com/office/drawing/2014/chart" uri="{C3380CC4-5D6E-409C-BE32-E72D297353CC}">
              <c16:uniqueId val="{00000003-7BFC-484A-8983-901FA915C022}"/>
            </c:ext>
          </c:extLst>
        </c:ser>
        <c:dLbls>
          <c:showLegendKey val="0"/>
          <c:showVal val="0"/>
          <c:showCatName val="0"/>
          <c:showSerName val="0"/>
          <c:showPercent val="0"/>
          <c:showBubbleSize val="0"/>
        </c:dLbls>
        <c:marker val="1"/>
        <c:smooth val="0"/>
        <c:axId val="143163392"/>
        <c:axId val="143247616"/>
      </c:lineChart>
      <c:catAx>
        <c:axId val="143163392"/>
        <c:scaling>
          <c:orientation val="minMax"/>
        </c:scaling>
        <c:delete val="0"/>
        <c:axPos val="b"/>
        <c:title>
          <c:tx>
            <c:rich>
              <a:bodyPr/>
              <a:lstStyle/>
              <a:p>
                <a:pPr>
                  <a:defRPr/>
                </a:pPr>
                <a:r>
                  <a:rPr lang="es-ES"/>
                  <a:t>Semanas Epidemiológicas</a:t>
                </a:r>
              </a:p>
            </c:rich>
          </c:tx>
          <c:layout>
            <c:manualLayout>
              <c:xMode val="edge"/>
              <c:yMode val="edge"/>
              <c:x val="0.39881055448075398"/>
              <c:y val="0.9078985587725219"/>
            </c:manualLayout>
          </c:layout>
          <c:overlay val="0"/>
          <c:spPr>
            <a:noFill/>
            <a:ln w="25400">
              <a:noFill/>
            </a:ln>
          </c:spPr>
        </c:title>
        <c:numFmt formatCode="0" sourceLinked="1"/>
        <c:majorTickMark val="out"/>
        <c:minorTickMark val="none"/>
        <c:tickLblPos val="nextTo"/>
        <c:spPr>
          <a:ln w="9525">
            <a:solidFill>
              <a:schemeClr val="tx1"/>
            </a:solidFill>
          </a:ln>
        </c:spPr>
        <c:txPr>
          <a:bodyPr rot="0" vert="horz"/>
          <a:lstStyle/>
          <a:p>
            <a:pPr>
              <a:defRPr/>
            </a:pPr>
            <a:endParaRPr lang="es-PE"/>
          </a:p>
        </c:txPr>
        <c:crossAx val="143247616"/>
        <c:crosses val="autoZero"/>
        <c:auto val="1"/>
        <c:lblAlgn val="ctr"/>
        <c:lblOffset val="100"/>
        <c:tickLblSkip val="1"/>
        <c:tickMarkSkip val="1"/>
        <c:noMultiLvlLbl val="0"/>
      </c:catAx>
      <c:valAx>
        <c:axId val="143247616"/>
        <c:scaling>
          <c:orientation val="minMax"/>
          <c:max val="160"/>
          <c:min val="0"/>
        </c:scaling>
        <c:delete val="0"/>
        <c:axPos val="l"/>
        <c:majorGridlines>
          <c:spPr>
            <a:ln w="3175">
              <a:solidFill>
                <a:srgbClr val="C0C0C0"/>
              </a:solidFill>
              <a:prstDash val="lgDash"/>
            </a:ln>
          </c:spPr>
        </c:majorGridlines>
        <c:title>
          <c:tx>
            <c:rich>
              <a:bodyPr/>
              <a:lstStyle/>
              <a:p>
                <a:pPr>
                  <a:defRPr/>
                </a:pPr>
                <a:r>
                  <a:rPr lang="es-ES"/>
                  <a:t>Nº Casos</a:t>
                </a:r>
              </a:p>
            </c:rich>
          </c:tx>
          <c:layout>
            <c:manualLayout>
              <c:xMode val="edge"/>
              <c:yMode val="edge"/>
              <c:x val="3.447476229287888E-4"/>
              <c:y val="0.41920903954802224"/>
            </c:manualLayout>
          </c:layout>
          <c:overlay val="0"/>
          <c:spPr>
            <a:noFill/>
            <a:ln w="25400">
              <a:noFill/>
            </a:ln>
          </c:spPr>
        </c:title>
        <c:numFmt formatCode="0" sourceLinked="0"/>
        <c:majorTickMark val="out"/>
        <c:minorTickMark val="none"/>
        <c:tickLblPos val="nextTo"/>
        <c:spPr>
          <a:noFill/>
          <a:ln w="6350" cap="flat" cmpd="sng" algn="ctr">
            <a:solidFill>
              <a:schemeClr val="dk1"/>
            </a:solidFill>
            <a:prstDash val="solid"/>
            <a:miter lim="800000"/>
          </a:ln>
          <a:effectLst/>
        </c:spPr>
        <c:txPr>
          <a:bodyPr rot="0" vert="horz"/>
          <a:lstStyle/>
          <a:p>
            <a:pPr>
              <a:defRPr/>
            </a:pPr>
            <a:endParaRPr lang="es-PE"/>
          </a:p>
        </c:txPr>
        <c:crossAx val="143163392"/>
        <c:crosses val="autoZero"/>
        <c:crossBetween val="between"/>
        <c:majorUnit val="20"/>
        <c:minorUnit val="20"/>
      </c:valAx>
      <c:spPr>
        <a:noFill/>
        <a:ln w="12700">
          <a:solidFill>
            <a:srgbClr val="808080"/>
          </a:solidFill>
          <a:prstDash val="solid"/>
        </a:ln>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P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sz="1600" b="1" i="0" u="none" strike="noStrike" baseline="0">
                <a:solidFill>
                  <a:sysClr val="windowText" lastClr="000000"/>
                </a:solidFill>
                <a:latin typeface="Arial"/>
                <a:ea typeface="Arial"/>
                <a:cs typeface="Arial"/>
              </a:defRPr>
            </a:pPr>
            <a:r>
              <a:rPr lang="es-ES" sz="1000" b="1" i="0" baseline="0">
                <a:effectLst/>
              </a:rPr>
              <a:t>CANAL ENDÉMICO DE ATENCIONES POR SÍNDROME DE OBSTRUCCIÓN BRONQUIAL AGUDO (SOB)/ASMA EN MENORES DE 05 AÑOS REPORTADOS EN LA REGIÓN LORETO. </a:t>
            </a:r>
          </a:p>
          <a:p>
            <a:pPr>
              <a:defRPr lang="es-PE" sz="1600" b="1" i="0" u="none" strike="noStrike" baseline="0">
                <a:solidFill>
                  <a:sysClr val="windowText" lastClr="000000"/>
                </a:solidFill>
                <a:latin typeface="Arial"/>
                <a:ea typeface="Arial"/>
                <a:cs typeface="Arial"/>
              </a:defRPr>
            </a:pPr>
            <a:r>
              <a:rPr lang="es-ES" sz="1000" b="1" i="0" baseline="0">
                <a:effectLst/>
              </a:rPr>
              <a:t>AÑOS 2022  (SE 01-52) - 2023 (SE 1- 46)</a:t>
            </a:r>
            <a:endParaRPr lang="es-PE" sz="1000">
              <a:effectLst/>
            </a:endParaRPr>
          </a:p>
        </c:rich>
      </c:tx>
      <c:layout>
        <c:manualLayout>
          <c:xMode val="edge"/>
          <c:yMode val="edge"/>
          <c:x val="0.13389175436949577"/>
          <c:y val="3.4329340407020107E-3"/>
        </c:manualLayout>
      </c:layout>
      <c:overlay val="0"/>
      <c:spPr>
        <a:noFill/>
        <a:ln w="25400">
          <a:noFill/>
        </a:ln>
      </c:spPr>
    </c:title>
    <c:autoTitleDeleted val="0"/>
    <c:plotArea>
      <c:layout>
        <c:manualLayout>
          <c:layoutTarget val="inner"/>
          <c:xMode val="edge"/>
          <c:yMode val="edge"/>
          <c:x val="4.759210292616263E-2"/>
          <c:y val="9.2006775391353407E-2"/>
          <c:w val="0.93243709065839364"/>
          <c:h val="0.78705983913405031"/>
        </c:manualLayout>
      </c:layout>
      <c:areaChart>
        <c:grouping val="standard"/>
        <c:varyColors val="0"/>
        <c:ser>
          <c:idx val="2"/>
          <c:order val="0"/>
          <c:tx>
            <c:strRef>
              <c:f>CASOS!$A$43</c:f>
              <c:strCache>
                <c:ptCount val="1"/>
                <c:pt idx="0">
                  <c:v>ALARMA</c:v>
                </c:pt>
              </c:strCache>
            </c:strRef>
          </c:tx>
          <c:spPr>
            <a:solidFill>
              <a:srgbClr val="FF00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CASOS!$B$43:$DB$43</c:f>
              <c:numCache>
                <c:formatCode>0.00</c:formatCode>
                <c:ptCount val="104"/>
                <c:pt idx="0">
                  <c:v>297.58425923879975</c:v>
                </c:pt>
                <c:pt idx="1">
                  <c:v>287.22337181103484</c:v>
                </c:pt>
                <c:pt idx="2">
                  <c:v>227.53106246722481</c:v>
                </c:pt>
                <c:pt idx="3">
                  <c:v>207.16623872607744</c:v>
                </c:pt>
                <c:pt idx="4">
                  <c:v>205.63916228587794</c:v>
                </c:pt>
                <c:pt idx="5">
                  <c:v>202.41228902417771</c:v>
                </c:pt>
                <c:pt idx="6">
                  <c:v>215.62488883432761</c:v>
                </c:pt>
                <c:pt idx="7">
                  <c:v>225.06035276318005</c:v>
                </c:pt>
                <c:pt idx="8">
                  <c:v>240.42529354469059</c:v>
                </c:pt>
                <c:pt idx="9">
                  <c:v>273.48929025537882</c:v>
                </c:pt>
                <c:pt idx="10">
                  <c:v>305.03085952406968</c:v>
                </c:pt>
                <c:pt idx="11">
                  <c:v>336.90937567522417</c:v>
                </c:pt>
                <c:pt idx="12">
                  <c:v>354.569076912865</c:v>
                </c:pt>
                <c:pt idx="13">
                  <c:v>327.26220256039926</c:v>
                </c:pt>
                <c:pt idx="14">
                  <c:v>363.3670802796737</c:v>
                </c:pt>
                <c:pt idx="15">
                  <c:v>417.30468727099299</c:v>
                </c:pt>
                <c:pt idx="16">
                  <c:v>332.29701703476712</c:v>
                </c:pt>
                <c:pt idx="17">
                  <c:v>393.24324235701238</c:v>
                </c:pt>
                <c:pt idx="18">
                  <c:v>340.534043613314</c:v>
                </c:pt>
                <c:pt idx="19">
                  <c:v>312.94939224334729</c:v>
                </c:pt>
                <c:pt idx="20">
                  <c:v>362.92534037327067</c:v>
                </c:pt>
                <c:pt idx="21">
                  <c:v>340.90635130932077</c:v>
                </c:pt>
                <c:pt idx="22">
                  <c:v>324.68206678250567</c:v>
                </c:pt>
                <c:pt idx="23">
                  <c:v>268.60444989895706</c:v>
                </c:pt>
                <c:pt idx="24">
                  <c:v>335.07689199400352</c:v>
                </c:pt>
                <c:pt idx="25">
                  <c:v>296.99423287031402</c:v>
                </c:pt>
                <c:pt idx="26">
                  <c:v>308.32780022884475</c:v>
                </c:pt>
                <c:pt idx="27">
                  <c:v>285.56776848583786</c:v>
                </c:pt>
                <c:pt idx="28">
                  <c:v>217.86787628379119</c:v>
                </c:pt>
                <c:pt idx="29">
                  <c:v>193.13598492155501</c:v>
                </c:pt>
                <c:pt idx="30">
                  <c:v>186.6822554175628</c:v>
                </c:pt>
                <c:pt idx="31">
                  <c:v>151.94633684308633</c:v>
                </c:pt>
                <c:pt idx="32">
                  <c:v>190.39251972112481</c:v>
                </c:pt>
                <c:pt idx="33">
                  <c:v>191.09466438777483</c:v>
                </c:pt>
                <c:pt idx="34">
                  <c:v>226.03558492097795</c:v>
                </c:pt>
                <c:pt idx="35">
                  <c:v>176.95061382728809</c:v>
                </c:pt>
                <c:pt idx="36">
                  <c:v>212.49313979552505</c:v>
                </c:pt>
                <c:pt idx="37">
                  <c:v>199.75552711471411</c:v>
                </c:pt>
                <c:pt idx="38">
                  <c:v>193.38817666318926</c:v>
                </c:pt>
                <c:pt idx="39">
                  <c:v>204.46198872367788</c:v>
                </c:pt>
                <c:pt idx="40">
                  <c:v>196.18353348568374</c:v>
                </c:pt>
                <c:pt idx="41">
                  <c:v>217.22456718870509</c:v>
                </c:pt>
                <c:pt idx="42">
                  <c:v>189.91721455416248</c:v>
                </c:pt>
                <c:pt idx="43">
                  <c:v>242.11590528593788</c:v>
                </c:pt>
                <c:pt idx="44">
                  <c:v>264.56714910283335</c:v>
                </c:pt>
                <c:pt idx="45">
                  <c:v>239.57720042145732</c:v>
                </c:pt>
                <c:pt idx="46">
                  <c:v>260.4074708460069</c:v>
                </c:pt>
                <c:pt idx="47">
                  <c:v>236.8274235609444</c:v>
                </c:pt>
                <c:pt idx="48">
                  <c:v>295.02023018017161</c:v>
                </c:pt>
                <c:pt idx="49">
                  <c:v>274.99565808432129</c:v>
                </c:pt>
                <c:pt idx="50">
                  <c:v>233.05256367157045</c:v>
                </c:pt>
                <c:pt idx="51">
                  <c:v>252.00655218915119</c:v>
                </c:pt>
                <c:pt idx="52">
                  <c:v>286.16115483060139</c:v>
                </c:pt>
                <c:pt idx="53">
                  <c:v>285.46823090793373</c:v>
                </c:pt>
                <c:pt idx="54">
                  <c:v>209.7524987052395</c:v>
                </c:pt>
                <c:pt idx="55">
                  <c:v>185.01006349172658</c:v>
                </c:pt>
                <c:pt idx="56">
                  <c:v>192.37305185539228</c:v>
                </c:pt>
                <c:pt idx="57">
                  <c:v>190.88912909452304</c:v>
                </c:pt>
                <c:pt idx="58">
                  <c:v>200.10138074804209</c:v>
                </c:pt>
                <c:pt idx="59">
                  <c:v>213.72220936842226</c:v>
                </c:pt>
                <c:pt idx="60">
                  <c:v>217.02383173829261</c:v>
                </c:pt>
                <c:pt idx="61">
                  <c:v>251.53793423978439</c:v>
                </c:pt>
                <c:pt idx="62">
                  <c:v>271.6979956813351</c:v>
                </c:pt>
                <c:pt idx="63">
                  <c:v>313.09149864931766</c:v>
                </c:pt>
                <c:pt idx="64">
                  <c:v>321.41887967344132</c:v>
                </c:pt>
                <c:pt idx="65">
                  <c:v>287.86709879849207</c:v>
                </c:pt>
                <c:pt idx="66">
                  <c:v>304.70779921253802</c:v>
                </c:pt>
                <c:pt idx="67">
                  <c:v>347.3595444131326</c:v>
                </c:pt>
                <c:pt idx="68">
                  <c:v>300.64461014629939</c:v>
                </c:pt>
                <c:pt idx="69">
                  <c:v>345.91537461098147</c:v>
                </c:pt>
                <c:pt idx="70">
                  <c:v>276.62101691766355</c:v>
                </c:pt>
                <c:pt idx="71">
                  <c:v>271.23153426659286</c:v>
                </c:pt>
                <c:pt idx="72">
                  <c:v>309.42876336701119</c:v>
                </c:pt>
                <c:pt idx="73">
                  <c:v>312.03710030946979</c:v>
                </c:pt>
                <c:pt idx="74">
                  <c:v>276.516953171458</c:v>
                </c:pt>
                <c:pt idx="75">
                  <c:v>239.61300183498105</c:v>
                </c:pt>
                <c:pt idx="76">
                  <c:v>296.98044617956856</c:v>
                </c:pt>
                <c:pt idx="77">
                  <c:v>265.5477978102665</c:v>
                </c:pt>
                <c:pt idx="78">
                  <c:v>317.3297864027349</c:v>
                </c:pt>
                <c:pt idx="79">
                  <c:v>280.96574552108871</c:v>
                </c:pt>
                <c:pt idx="80">
                  <c:v>208.0117621129522</c:v>
                </c:pt>
                <c:pt idx="81">
                  <c:v>194.31050768813424</c:v>
                </c:pt>
                <c:pt idx="82">
                  <c:v>184.9839886904287</c:v>
                </c:pt>
                <c:pt idx="83">
                  <c:v>149.63340336439492</c:v>
                </c:pt>
                <c:pt idx="84">
                  <c:v>172.80034232611587</c:v>
                </c:pt>
                <c:pt idx="85">
                  <c:v>183.26064680519252</c:v>
                </c:pt>
                <c:pt idx="86">
                  <c:v>214.14879017429953</c:v>
                </c:pt>
                <c:pt idx="87">
                  <c:v>171.87942225295134</c:v>
                </c:pt>
                <c:pt idx="88">
                  <c:v>192.17294105582425</c:v>
                </c:pt>
                <c:pt idx="89">
                  <c:v>184.48223760166178</c:v>
                </c:pt>
                <c:pt idx="90">
                  <c:v>188.85074928939346</c:v>
                </c:pt>
                <c:pt idx="91">
                  <c:v>197.18721120199513</c:v>
                </c:pt>
                <c:pt idx="92">
                  <c:v>176.52787910559465</c:v>
                </c:pt>
                <c:pt idx="93">
                  <c:v>201.00533589416875</c:v>
                </c:pt>
                <c:pt idx="94">
                  <c:v>191.38374227260033</c:v>
                </c:pt>
                <c:pt idx="95">
                  <c:v>231.67096140655281</c:v>
                </c:pt>
                <c:pt idx="96">
                  <c:v>256.56246850653014</c:v>
                </c:pt>
                <c:pt idx="97">
                  <c:v>223.01632115031458</c:v>
                </c:pt>
                <c:pt idx="98">
                  <c:v>250.81124546961175</c:v>
                </c:pt>
                <c:pt idx="99">
                  <c:v>242.0758728397401</c:v>
                </c:pt>
                <c:pt idx="100">
                  <c:v>303.81591351181584</c:v>
                </c:pt>
                <c:pt idx="101">
                  <c:v>328.90360482759098</c:v>
                </c:pt>
                <c:pt idx="102">
                  <c:v>336.20778677214724</c:v>
                </c:pt>
                <c:pt idx="103">
                  <c:v>307.91118190265109</c:v>
                </c:pt>
              </c:numCache>
            </c:numRef>
          </c:val>
          <c:extLst>
            <c:ext xmlns:c16="http://schemas.microsoft.com/office/drawing/2014/chart" uri="{C3380CC4-5D6E-409C-BE32-E72D297353CC}">
              <c16:uniqueId val="{00000000-A2B6-43C2-A426-792C4476C248}"/>
            </c:ext>
          </c:extLst>
        </c:ser>
        <c:ser>
          <c:idx val="1"/>
          <c:order val="1"/>
          <c:tx>
            <c:strRef>
              <c:f>CASOS!$A$42</c:f>
              <c:strCache>
                <c:ptCount val="1"/>
                <c:pt idx="0">
                  <c:v>SEGURIDAD</c:v>
                </c:pt>
              </c:strCache>
            </c:strRef>
          </c:tx>
          <c:spPr>
            <a:solidFill>
              <a:srgbClr val="FFFF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CASOS!$B$42:$DB$42</c:f>
              <c:numCache>
                <c:formatCode>0.00</c:formatCode>
                <c:ptCount val="104"/>
                <c:pt idx="0">
                  <c:v>185.09375493463045</c:v>
                </c:pt>
                <c:pt idx="1">
                  <c:v>201.60993904684662</c:v>
                </c:pt>
                <c:pt idx="2">
                  <c:v>164.98701206135226</c:v>
                </c:pt>
                <c:pt idx="3">
                  <c:v>151.10358708740949</c:v>
                </c:pt>
                <c:pt idx="4">
                  <c:v>156.87884754804134</c:v>
                </c:pt>
                <c:pt idx="5">
                  <c:v>149.17455844088033</c:v>
                </c:pt>
                <c:pt idx="6">
                  <c:v>159.63411772757658</c:v>
                </c:pt>
                <c:pt idx="7">
                  <c:v>153.84715899084489</c:v>
                </c:pt>
                <c:pt idx="8">
                  <c:v>154.53485647325573</c:v>
                </c:pt>
                <c:pt idx="9">
                  <c:v>168.11644353456336</c:v>
                </c:pt>
                <c:pt idx="10">
                  <c:v>177.8090666103366</c:v>
                </c:pt>
                <c:pt idx="11">
                  <c:v>218.03627881212341</c:v>
                </c:pt>
                <c:pt idx="12">
                  <c:v>242.62815630893195</c:v>
                </c:pt>
                <c:pt idx="13">
                  <c:v>238.11750028311187</c:v>
                </c:pt>
                <c:pt idx="14">
                  <c:v>225.06871123956904</c:v>
                </c:pt>
                <c:pt idx="15">
                  <c:v>227.95720418248121</c:v>
                </c:pt>
                <c:pt idx="16">
                  <c:v>191.08035240632859</c:v>
                </c:pt>
                <c:pt idx="17">
                  <c:v>200.37485158394722</c:v>
                </c:pt>
                <c:pt idx="18">
                  <c:v>150.80210189526315</c:v>
                </c:pt>
                <c:pt idx="19">
                  <c:v>140.60705777069597</c:v>
                </c:pt>
                <c:pt idx="20">
                  <c:v>160.96820353399542</c:v>
                </c:pt>
                <c:pt idx="21">
                  <c:v>165.16832080550566</c:v>
                </c:pt>
                <c:pt idx="22">
                  <c:v>153.15905733165272</c:v>
                </c:pt>
                <c:pt idx="23">
                  <c:v>132.62880518433448</c:v>
                </c:pt>
                <c:pt idx="24">
                  <c:v>164.82172902192787</c:v>
                </c:pt>
                <c:pt idx="25">
                  <c:v>161.95810973687105</c:v>
                </c:pt>
                <c:pt idx="26">
                  <c:v>165.32250123868198</c:v>
                </c:pt>
                <c:pt idx="27">
                  <c:v>166.84866423366771</c:v>
                </c:pt>
                <c:pt idx="28">
                  <c:v>143.11290538354658</c:v>
                </c:pt>
                <c:pt idx="29">
                  <c:v>128.81239846085367</c:v>
                </c:pt>
                <c:pt idx="30">
                  <c:v>137.89125756775096</c:v>
                </c:pt>
                <c:pt idx="31">
                  <c:v>90.616953851587553</c:v>
                </c:pt>
                <c:pt idx="32">
                  <c:v>152.94192526160728</c:v>
                </c:pt>
                <c:pt idx="33">
                  <c:v>149.64220359632665</c:v>
                </c:pt>
                <c:pt idx="34">
                  <c:v>169.822571425409</c:v>
                </c:pt>
                <c:pt idx="35">
                  <c:v>134.20505987525021</c:v>
                </c:pt>
                <c:pt idx="36">
                  <c:v>162.86912976984291</c:v>
                </c:pt>
                <c:pt idx="37">
                  <c:v>150.33629194035544</c:v>
                </c:pt>
                <c:pt idx="38">
                  <c:v>143.53474088540128</c:v>
                </c:pt>
                <c:pt idx="39">
                  <c:v>143.34155019815734</c:v>
                </c:pt>
                <c:pt idx="40">
                  <c:v>156.01043960663566</c:v>
                </c:pt>
                <c:pt idx="41">
                  <c:v>156.82674240708653</c:v>
                </c:pt>
                <c:pt idx="42">
                  <c:v>132.00364252164647</c:v>
                </c:pt>
                <c:pt idx="43">
                  <c:v>173.44906386187364</c:v>
                </c:pt>
                <c:pt idx="44">
                  <c:v>168.46015424237046</c:v>
                </c:pt>
                <c:pt idx="45">
                  <c:v>159.22102568565296</c:v>
                </c:pt>
                <c:pt idx="46">
                  <c:v>153.50233211013173</c:v>
                </c:pt>
                <c:pt idx="47">
                  <c:v>147.73026486303289</c:v>
                </c:pt>
                <c:pt idx="48">
                  <c:v>194.10852225079944</c:v>
                </c:pt>
                <c:pt idx="49">
                  <c:v>187.39513838167213</c:v>
                </c:pt>
                <c:pt idx="50">
                  <c:v>165.79385458065414</c:v>
                </c:pt>
                <c:pt idx="51">
                  <c:v>171.12099480631605</c:v>
                </c:pt>
                <c:pt idx="52">
                  <c:v>170.9304313709429</c:v>
                </c:pt>
                <c:pt idx="53">
                  <c:v>189.53443250074034</c:v>
                </c:pt>
                <c:pt idx="54">
                  <c:v>156.38490171472725</c:v>
                </c:pt>
                <c:pt idx="55">
                  <c:v>136.64485078093119</c:v>
                </c:pt>
                <c:pt idx="56">
                  <c:v>142.15759504228916</c:v>
                </c:pt>
                <c:pt idx="57">
                  <c:v>129.62002640715028</c:v>
                </c:pt>
                <c:pt idx="58">
                  <c:v>127.70196462858496</c:v>
                </c:pt>
                <c:pt idx="59">
                  <c:v>124.74855617359684</c:v>
                </c:pt>
                <c:pt idx="60">
                  <c:v>124.4616876434376</c:v>
                </c:pt>
                <c:pt idx="61">
                  <c:v>135.72453974701196</c:v>
                </c:pt>
                <c:pt idx="62">
                  <c:v>137.37652787628107</c:v>
                </c:pt>
                <c:pt idx="63">
                  <c:v>174.01080133638084</c:v>
                </c:pt>
                <c:pt idx="64">
                  <c:v>179.94706859880071</c:v>
                </c:pt>
                <c:pt idx="65">
                  <c:v>180.10845162601225</c:v>
                </c:pt>
                <c:pt idx="66">
                  <c:v>172.61372150464769</c:v>
                </c:pt>
                <c:pt idx="67">
                  <c:v>171.6293717568077</c:v>
                </c:pt>
                <c:pt idx="68">
                  <c:v>161.55584851537307</c:v>
                </c:pt>
                <c:pt idx="69">
                  <c:v>169.90036175770175</c:v>
                </c:pt>
                <c:pt idx="70">
                  <c:v>116.5445096844641</c:v>
                </c:pt>
                <c:pt idx="71">
                  <c:v>115.90514416851946</c:v>
                </c:pt>
                <c:pt idx="72">
                  <c:v>129.41948608273594</c:v>
                </c:pt>
                <c:pt idx="73">
                  <c:v>140.21293405809402</c:v>
                </c:pt>
                <c:pt idx="74">
                  <c:v>123.81261477387105</c:v>
                </c:pt>
                <c:pt idx="75">
                  <c:v>115.74516949148378</c:v>
                </c:pt>
                <c:pt idx="76">
                  <c:v>144.06961849685635</c:v>
                </c:pt>
                <c:pt idx="77">
                  <c:v>142.47528703110831</c:v>
                </c:pt>
                <c:pt idx="78">
                  <c:v>176.76251801615246</c:v>
                </c:pt>
                <c:pt idx="79">
                  <c:v>162.11073188750314</c:v>
                </c:pt>
                <c:pt idx="80">
                  <c:v>125.60840588457643</c:v>
                </c:pt>
                <c:pt idx="81">
                  <c:v>130.5999112743603</c:v>
                </c:pt>
                <c:pt idx="82">
                  <c:v>135.66906627148242</c:v>
                </c:pt>
                <c:pt idx="83">
                  <c:v>87.986300595028965</c:v>
                </c:pt>
                <c:pt idx="84">
                  <c:v>133.43983896600218</c:v>
                </c:pt>
                <c:pt idx="85">
                  <c:v>134.79517960527249</c:v>
                </c:pt>
                <c:pt idx="86">
                  <c:v>155.82906822954092</c:v>
                </c:pt>
                <c:pt idx="87">
                  <c:v>127.04008832235542</c:v>
                </c:pt>
                <c:pt idx="88">
                  <c:v>151.69340817014452</c:v>
                </c:pt>
                <c:pt idx="89">
                  <c:v>144.55781566733052</c:v>
                </c:pt>
                <c:pt idx="90">
                  <c:v>141.547565839009</c:v>
                </c:pt>
                <c:pt idx="91">
                  <c:v>140.1922245853284</c:v>
                </c:pt>
                <c:pt idx="92">
                  <c:v>146.61566384501657</c:v>
                </c:pt>
                <c:pt idx="93">
                  <c:v>150.15584158524416</c:v>
                </c:pt>
                <c:pt idx="94">
                  <c:v>133.55221528975474</c:v>
                </c:pt>
                <c:pt idx="95">
                  <c:v>167.93676149420776</c:v>
                </c:pt>
                <c:pt idx="96">
                  <c:v>163.67523478962582</c:v>
                </c:pt>
                <c:pt idx="97">
                  <c:v>150.1965621710832</c:v>
                </c:pt>
                <c:pt idx="98">
                  <c:v>147.30845742199992</c:v>
                </c:pt>
                <c:pt idx="99">
                  <c:v>151.25501315864008</c:v>
                </c:pt>
                <c:pt idx="100">
                  <c:v>200.55403210551546</c:v>
                </c:pt>
                <c:pt idx="101">
                  <c:v>208.90830116069336</c:v>
                </c:pt>
                <c:pt idx="102">
                  <c:v>187.39288905088847</c:v>
                </c:pt>
                <c:pt idx="103">
                  <c:v>193.24909114294891</c:v>
                </c:pt>
              </c:numCache>
            </c:numRef>
          </c:val>
          <c:extLst>
            <c:ext xmlns:c16="http://schemas.microsoft.com/office/drawing/2014/chart" uri="{C3380CC4-5D6E-409C-BE32-E72D297353CC}">
              <c16:uniqueId val="{00000001-A2B6-43C2-A426-792C4476C248}"/>
            </c:ext>
          </c:extLst>
        </c:ser>
        <c:ser>
          <c:idx val="0"/>
          <c:order val="2"/>
          <c:tx>
            <c:strRef>
              <c:f>CASOS!$A$41</c:f>
              <c:strCache>
                <c:ptCount val="1"/>
                <c:pt idx="0">
                  <c:v>ÉXITO</c:v>
                </c:pt>
              </c:strCache>
            </c:strRef>
          </c:tx>
          <c:spPr>
            <a:solidFill>
              <a:srgbClr val="00B05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CASOS!$B$41:$DB$41</c:f>
              <c:numCache>
                <c:formatCode>0.00</c:formatCode>
                <c:ptCount val="104"/>
                <c:pt idx="0">
                  <c:v>104.4831616939647</c:v>
                </c:pt>
                <c:pt idx="1">
                  <c:v>134.95727542452639</c:v>
                </c:pt>
                <c:pt idx="2">
                  <c:v>114.41001016494846</c:v>
                </c:pt>
                <c:pt idx="3">
                  <c:v>105.29506754833855</c:v>
                </c:pt>
                <c:pt idx="4">
                  <c:v>115.9142081580719</c:v>
                </c:pt>
                <c:pt idx="5">
                  <c:v>105.32928688079637</c:v>
                </c:pt>
                <c:pt idx="6">
                  <c:v>113.59652881217312</c:v>
                </c:pt>
                <c:pt idx="7">
                  <c:v>98.266559783355405</c:v>
                </c:pt>
                <c:pt idx="8">
                  <c:v>90.356550516205346</c:v>
                </c:pt>
                <c:pt idx="9">
                  <c:v>92.524644164988061</c:v>
                </c:pt>
                <c:pt idx="10">
                  <c:v>90.612732372688185</c:v>
                </c:pt>
                <c:pt idx="11">
                  <c:v>131.55430319246733</c:v>
                </c:pt>
                <c:pt idx="12">
                  <c:v>158.2931906122941</c:v>
                </c:pt>
                <c:pt idx="13">
                  <c:v>167.60059458907818</c:v>
                </c:pt>
                <c:pt idx="14">
                  <c:v>128.10572665572661</c:v>
                </c:pt>
                <c:pt idx="15">
                  <c:v>108.00369208560269</c:v>
                </c:pt>
                <c:pt idx="16">
                  <c:v>96.064200488069005</c:v>
                </c:pt>
                <c:pt idx="17">
                  <c:v>83.02209142615088</c:v>
                </c:pt>
                <c:pt idx="18">
                  <c:v>42.9065128926132</c:v>
                </c:pt>
                <c:pt idx="19">
                  <c:v>40.304947979877795</c:v>
                </c:pt>
                <c:pt idx="20">
                  <c:v>47.242042326097192</c:v>
                </c:pt>
                <c:pt idx="21">
                  <c:v>59.580576694298266</c:v>
                </c:pt>
                <c:pt idx="22">
                  <c:v>51.018521668560432</c:v>
                </c:pt>
                <c:pt idx="23">
                  <c:v>46.902743634120554</c:v>
                </c:pt>
                <c:pt idx="24">
                  <c:v>61.29139921878015</c:v>
                </c:pt>
                <c:pt idx="25">
                  <c:v>72.929773444987703</c:v>
                </c:pt>
                <c:pt idx="26">
                  <c:v>72.481074289344178</c:v>
                </c:pt>
                <c:pt idx="27">
                  <c:v>84.746103375677393</c:v>
                </c:pt>
                <c:pt idx="28">
                  <c:v>85.97475188249868</c:v>
                </c:pt>
                <c:pt idx="29">
                  <c:v>78.635045193405261</c:v>
                </c:pt>
                <c:pt idx="30">
                  <c:v>97.423067839866803</c:v>
                </c:pt>
                <c:pt idx="31">
                  <c:v>44.255347193609666</c:v>
                </c:pt>
                <c:pt idx="32">
                  <c:v>120.3320581410054</c:v>
                </c:pt>
                <c:pt idx="33">
                  <c:v>114.1059399945777</c:v>
                </c:pt>
                <c:pt idx="34">
                  <c:v>123.3209224249695</c:v>
                </c:pt>
                <c:pt idx="35">
                  <c:v>98.072615752938916</c:v>
                </c:pt>
                <c:pt idx="36">
                  <c:v>121.14194549769833</c:v>
                </c:pt>
                <c:pt idx="37">
                  <c:v>109.08237007996492</c:v>
                </c:pt>
                <c:pt idx="38">
                  <c:v>102.17147130298902</c:v>
                </c:pt>
                <c:pt idx="39">
                  <c:v>94.517375893041432</c:v>
                </c:pt>
                <c:pt idx="40">
                  <c:v>121.29830715397638</c:v>
                </c:pt>
                <c:pt idx="41">
                  <c:v>107.95207615079072</c:v>
                </c:pt>
                <c:pt idx="42">
                  <c:v>85.684968219582416</c:v>
                </c:pt>
                <c:pt idx="43">
                  <c:v>118.59087797350665</c:v>
                </c:pt>
                <c:pt idx="44">
                  <c:v>97.734338309654973</c:v>
                </c:pt>
                <c:pt idx="45">
                  <c:v>97.916681930624307</c:v>
                </c:pt>
                <c:pt idx="46">
                  <c:v>78.365327558927333</c:v>
                </c:pt>
                <c:pt idx="47">
                  <c:v>82.246795107385452</c:v>
                </c:pt>
                <c:pt idx="48">
                  <c:v>119.01840384881028</c:v>
                </c:pt>
                <c:pt idx="49">
                  <c:v>120.29418917655751</c:v>
                </c:pt>
                <c:pt idx="50">
                  <c:v>112.14449654213577</c:v>
                </c:pt>
                <c:pt idx="51">
                  <c:v>108.85623931884331</c:v>
                </c:pt>
                <c:pt idx="52">
                  <c:v>90.142924558244914</c:v>
                </c:pt>
                <c:pt idx="53">
                  <c:v>117.51680919441301</c:v>
                </c:pt>
                <c:pt idx="54">
                  <c:v>112.23150956693615</c:v>
                </c:pt>
                <c:pt idx="55">
                  <c:v>96.505911232296583</c:v>
                </c:pt>
                <c:pt idx="56">
                  <c:v>100.58603303204117</c:v>
                </c:pt>
                <c:pt idx="57">
                  <c:v>81.284912820027841</c:v>
                </c:pt>
                <c:pt idx="58">
                  <c:v>72.807022066411463</c:v>
                </c:pt>
                <c:pt idx="59">
                  <c:v>61.06108999077248</c:v>
                </c:pt>
                <c:pt idx="60">
                  <c:v>58.980950496802187</c:v>
                </c:pt>
                <c:pt idx="61">
                  <c:v>58.136684847033969</c:v>
                </c:pt>
                <c:pt idx="62">
                  <c:v>51.680663292347297</c:v>
                </c:pt>
                <c:pt idx="63">
                  <c:v>81.830355544483837</c:v>
                </c:pt>
                <c:pt idx="64">
                  <c:v>86.041620828435214</c:v>
                </c:pt>
                <c:pt idx="65">
                  <c:v>102.33823874048916</c:v>
                </c:pt>
                <c:pt idx="66">
                  <c:v>83.704063493600913</c:v>
                </c:pt>
                <c:pt idx="67">
                  <c:v>65.029899451298661</c:v>
                </c:pt>
                <c:pt idx="68">
                  <c:v>70.832385016830457</c:v>
                </c:pt>
                <c:pt idx="69">
                  <c:v>63.465285315936384</c:v>
                </c:pt>
                <c:pt idx="70">
                  <c:v>24.624146319755834</c:v>
                </c:pt>
                <c:pt idx="71">
                  <c:v>25.683247258148622</c:v>
                </c:pt>
                <c:pt idx="72">
                  <c:v>28.67955829796659</c:v>
                </c:pt>
                <c:pt idx="73">
                  <c:v>40.155246866028939</c:v>
                </c:pt>
                <c:pt idx="74">
                  <c:v>33.148419027296832</c:v>
                </c:pt>
                <c:pt idx="75">
                  <c:v>37.143055096218063</c:v>
                </c:pt>
                <c:pt idx="76">
                  <c:v>50.154850448972674</c:v>
                </c:pt>
                <c:pt idx="77">
                  <c:v>60.913010519132108</c:v>
                </c:pt>
                <c:pt idx="78">
                  <c:v>83.616144832978833</c:v>
                </c:pt>
                <c:pt idx="79">
                  <c:v>80.400245664832141</c:v>
                </c:pt>
                <c:pt idx="80">
                  <c:v>65.29756041477134</c:v>
                </c:pt>
                <c:pt idx="81">
                  <c:v>80.711704970715289</c:v>
                </c:pt>
                <c:pt idx="82">
                  <c:v>94.907438959833186</c:v>
                </c:pt>
                <c:pt idx="83">
                  <c:v>41.602948117276732</c:v>
                </c:pt>
                <c:pt idx="84">
                  <c:v>99.772034004029322</c:v>
                </c:pt>
                <c:pt idx="85">
                  <c:v>94.641259065270603</c:v>
                </c:pt>
                <c:pt idx="86">
                  <c:v>108.35860414785347</c:v>
                </c:pt>
                <c:pt idx="87">
                  <c:v>89.613640008598978</c:v>
                </c:pt>
                <c:pt idx="88">
                  <c:v>116.83474652680627</c:v>
                </c:pt>
                <c:pt idx="89">
                  <c:v>110.24931599601412</c:v>
                </c:pt>
                <c:pt idx="90">
                  <c:v>102.00848174054902</c:v>
                </c:pt>
                <c:pt idx="91">
                  <c:v>94.151910787792062</c:v>
                </c:pt>
                <c:pt idx="92">
                  <c:v>119.94673998982583</c:v>
                </c:pt>
                <c:pt idx="93">
                  <c:v>107.9151579229416</c:v>
                </c:pt>
                <c:pt idx="94">
                  <c:v>87.224434316058961</c:v>
                </c:pt>
                <c:pt idx="95">
                  <c:v>116.47396763543776</c:v>
                </c:pt>
                <c:pt idx="96">
                  <c:v>95.03027029970508</c:v>
                </c:pt>
                <c:pt idx="97">
                  <c:v>93.82634042716127</c:v>
                </c:pt>
                <c:pt idx="98">
                  <c:v>74.399968274050636</c:v>
                </c:pt>
                <c:pt idx="99">
                  <c:v>84.593177744421354</c:v>
                </c:pt>
                <c:pt idx="100">
                  <c:v>123.74059653784553</c:v>
                </c:pt>
                <c:pt idx="101">
                  <c:v>122.53558553001061</c:v>
                </c:pt>
                <c:pt idx="102">
                  <c:v>89.4232715349697</c:v>
                </c:pt>
                <c:pt idx="103">
                  <c:v>110.86975263870482</c:v>
                </c:pt>
              </c:numCache>
            </c:numRef>
          </c:val>
          <c:extLst>
            <c:ext xmlns:c16="http://schemas.microsoft.com/office/drawing/2014/chart" uri="{C3380CC4-5D6E-409C-BE32-E72D297353CC}">
              <c16:uniqueId val="{00000002-A2B6-43C2-A426-792C4476C248}"/>
            </c:ext>
          </c:extLst>
        </c:ser>
        <c:dLbls>
          <c:showLegendKey val="0"/>
          <c:showVal val="0"/>
          <c:showCatName val="0"/>
          <c:showSerName val="0"/>
          <c:showPercent val="0"/>
          <c:showBubbleSize val="0"/>
        </c:dLbls>
        <c:axId val="143066240"/>
        <c:axId val="143068544"/>
      </c:areaChart>
      <c:lineChart>
        <c:grouping val="standard"/>
        <c:varyColors val="0"/>
        <c:ser>
          <c:idx val="3"/>
          <c:order val="3"/>
          <c:tx>
            <c:strRef>
              <c:f>CASOS!$A$11</c:f>
              <c:strCache>
                <c:ptCount val="1"/>
                <c:pt idx="0">
                  <c:v>2022</c:v>
                </c:pt>
              </c:strCache>
            </c:strRef>
          </c:tx>
          <c:spPr>
            <a:ln w="50800">
              <a:solidFill>
                <a:srgbClr val="0000FF"/>
              </a:solidFill>
              <a:prstDash val="solid"/>
              <a:headEnd w="lg" len="med"/>
            </a:ln>
          </c:spPr>
          <c:marker>
            <c:symbol val="circle"/>
            <c:size val="8"/>
            <c:spPr>
              <a:solidFill>
                <a:srgbClr val="0000FF"/>
              </a:solidFill>
              <a:ln>
                <a:solidFill>
                  <a:srgbClr val="0000FF"/>
                </a:solidFill>
              </a:ln>
            </c:spPr>
          </c:marke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CASOS!$B$11:$DB$11</c:f>
              <c:numCache>
                <c:formatCode>General</c:formatCode>
                <c:ptCount val="104"/>
                <c:pt idx="0">
                  <c:v>153</c:v>
                </c:pt>
                <c:pt idx="1">
                  <c:v>182</c:v>
                </c:pt>
                <c:pt idx="2">
                  <c:v>169</c:v>
                </c:pt>
                <c:pt idx="3">
                  <c:v>124</c:v>
                </c:pt>
                <c:pt idx="4">
                  <c:v>101</c:v>
                </c:pt>
                <c:pt idx="5">
                  <c:v>96</c:v>
                </c:pt>
                <c:pt idx="6">
                  <c:v>108</c:v>
                </c:pt>
                <c:pt idx="7">
                  <c:v>181</c:v>
                </c:pt>
                <c:pt idx="8">
                  <c:v>123</c:v>
                </c:pt>
                <c:pt idx="9">
                  <c:v>136</c:v>
                </c:pt>
                <c:pt idx="10">
                  <c:v>130</c:v>
                </c:pt>
                <c:pt idx="11">
                  <c:v>175</c:v>
                </c:pt>
                <c:pt idx="12">
                  <c:v>177</c:v>
                </c:pt>
                <c:pt idx="13">
                  <c:v>189</c:v>
                </c:pt>
                <c:pt idx="14">
                  <c:v>222</c:v>
                </c:pt>
                <c:pt idx="15">
                  <c:v>223</c:v>
                </c:pt>
                <c:pt idx="16">
                  <c:v>202</c:v>
                </c:pt>
                <c:pt idx="17">
                  <c:v>202</c:v>
                </c:pt>
                <c:pt idx="18">
                  <c:v>228</c:v>
                </c:pt>
                <c:pt idx="19">
                  <c:v>231</c:v>
                </c:pt>
                <c:pt idx="20">
                  <c:v>231</c:v>
                </c:pt>
                <c:pt idx="21">
                  <c:v>256</c:v>
                </c:pt>
                <c:pt idx="22">
                  <c:v>287</c:v>
                </c:pt>
                <c:pt idx="23">
                  <c:v>303</c:v>
                </c:pt>
                <c:pt idx="24">
                  <c:v>238</c:v>
                </c:pt>
                <c:pt idx="25">
                  <c:v>243</c:v>
                </c:pt>
                <c:pt idx="26">
                  <c:v>189</c:v>
                </c:pt>
                <c:pt idx="27">
                  <c:v>148</c:v>
                </c:pt>
                <c:pt idx="28">
                  <c:v>160</c:v>
                </c:pt>
                <c:pt idx="29">
                  <c:v>110</c:v>
                </c:pt>
                <c:pt idx="30">
                  <c:v>107</c:v>
                </c:pt>
                <c:pt idx="31">
                  <c:v>60</c:v>
                </c:pt>
                <c:pt idx="32">
                  <c:v>68</c:v>
                </c:pt>
                <c:pt idx="33">
                  <c:v>112</c:v>
                </c:pt>
                <c:pt idx="34">
                  <c:v>141</c:v>
                </c:pt>
                <c:pt idx="35">
                  <c:v>115</c:v>
                </c:pt>
                <c:pt idx="36">
                  <c:v>141</c:v>
                </c:pt>
                <c:pt idx="37">
                  <c:v>155</c:v>
                </c:pt>
                <c:pt idx="38">
                  <c:v>113</c:v>
                </c:pt>
                <c:pt idx="39">
                  <c:v>112</c:v>
                </c:pt>
                <c:pt idx="40">
                  <c:v>115</c:v>
                </c:pt>
                <c:pt idx="41">
                  <c:v>116</c:v>
                </c:pt>
                <c:pt idx="42">
                  <c:v>119</c:v>
                </c:pt>
                <c:pt idx="43">
                  <c:v>152</c:v>
                </c:pt>
                <c:pt idx="44">
                  <c:v>163</c:v>
                </c:pt>
                <c:pt idx="45">
                  <c:v>118</c:v>
                </c:pt>
                <c:pt idx="46">
                  <c:v>115</c:v>
                </c:pt>
                <c:pt idx="47">
                  <c:v>105</c:v>
                </c:pt>
                <c:pt idx="48">
                  <c:v>141</c:v>
                </c:pt>
                <c:pt idx="49">
                  <c:v>123</c:v>
                </c:pt>
                <c:pt idx="50">
                  <c:v>104</c:v>
                </c:pt>
                <c:pt idx="51">
                  <c:v>120</c:v>
                </c:pt>
                <c:pt idx="52">
                  <c:v>90</c:v>
                </c:pt>
                <c:pt idx="53">
                  <c:v>98</c:v>
                </c:pt>
                <c:pt idx="54">
                  <c:v>124</c:v>
                </c:pt>
                <c:pt idx="55">
                  <c:v>91</c:v>
                </c:pt>
                <c:pt idx="56">
                  <c:v>97</c:v>
                </c:pt>
                <c:pt idx="57">
                  <c:v>86</c:v>
                </c:pt>
                <c:pt idx="58">
                  <c:v>91</c:v>
                </c:pt>
                <c:pt idx="59">
                  <c:v>99</c:v>
                </c:pt>
                <c:pt idx="60">
                  <c:v>90</c:v>
                </c:pt>
                <c:pt idx="61">
                  <c:v>117</c:v>
                </c:pt>
                <c:pt idx="62">
                  <c:v>149</c:v>
                </c:pt>
                <c:pt idx="63">
                  <c:v>126</c:v>
                </c:pt>
                <c:pt idx="64">
                  <c:v>149</c:v>
                </c:pt>
                <c:pt idx="65">
                  <c:v>140</c:v>
                </c:pt>
                <c:pt idx="66">
                  <c:v>191</c:v>
                </c:pt>
                <c:pt idx="67">
                  <c:v>168</c:v>
                </c:pt>
                <c:pt idx="68">
                  <c:v>313</c:v>
                </c:pt>
                <c:pt idx="69">
                  <c:v>384</c:v>
                </c:pt>
                <c:pt idx="70">
                  <c:v>443</c:v>
                </c:pt>
                <c:pt idx="71">
                  <c:v>328</c:v>
                </c:pt>
                <c:pt idx="72">
                  <c:v>366</c:v>
                </c:pt>
                <c:pt idx="73">
                  <c:v>290</c:v>
                </c:pt>
                <c:pt idx="74">
                  <c:v>307</c:v>
                </c:pt>
                <c:pt idx="75">
                  <c:v>182</c:v>
                </c:pt>
                <c:pt idx="76">
                  <c:v>168</c:v>
                </c:pt>
                <c:pt idx="77">
                  <c:v>212</c:v>
                </c:pt>
                <c:pt idx="78">
                  <c:v>137</c:v>
                </c:pt>
                <c:pt idx="79">
                  <c:v>149</c:v>
                </c:pt>
                <c:pt idx="80">
                  <c:v>126</c:v>
                </c:pt>
                <c:pt idx="81">
                  <c:v>112</c:v>
                </c:pt>
                <c:pt idx="82">
                  <c:v>96</c:v>
                </c:pt>
                <c:pt idx="83">
                  <c:v>92</c:v>
                </c:pt>
                <c:pt idx="84">
                  <c:v>125</c:v>
                </c:pt>
                <c:pt idx="85">
                  <c:v>115</c:v>
                </c:pt>
                <c:pt idx="86">
                  <c:v>124</c:v>
                </c:pt>
                <c:pt idx="87">
                  <c:v>110</c:v>
                </c:pt>
                <c:pt idx="88">
                  <c:v>146</c:v>
                </c:pt>
                <c:pt idx="89">
                  <c:v>125</c:v>
                </c:pt>
                <c:pt idx="90">
                  <c:v>135</c:v>
                </c:pt>
                <c:pt idx="91">
                  <c:v>151</c:v>
                </c:pt>
                <c:pt idx="92">
                  <c:v>101</c:v>
                </c:pt>
                <c:pt idx="93">
                  <c:v>78</c:v>
                </c:pt>
                <c:pt idx="94">
                  <c:v>69</c:v>
                </c:pt>
                <c:pt idx="95">
                  <c:v>121</c:v>
                </c:pt>
                <c:pt idx="96">
                  <c:v>125</c:v>
                </c:pt>
                <c:pt idx="97">
                  <c:v>122</c:v>
                </c:pt>
              </c:numCache>
            </c:numRef>
          </c:val>
          <c:smooth val="0"/>
          <c:extLst>
            <c:ext xmlns:c16="http://schemas.microsoft.com/office/drawing/2014/chart" uri="{C3380CC4-5D6E-409C-BE32-E72D297353CC}">
              <c16:uniqueId val="{00000003-A2B6-43C2-A426-792C4476C248}"/>
            </c:ext>
          </c:extLst>
        </c:ser>
        <c:dLbls>
          <c:showLegendKey val="0"/>
          <c:showVal val="0"/>
          <c:showCatName val="0"/>
          <c:showSerName val="0"/>
          <c:showPercent val="0"/>
          <c:showBubbleSize val="0"/>
        </c:dLbls>
        <c:marker val="1"/>
        <c:smooth val="0"/>
        <c:axId val="143066240"/>
        <c:axId val="143068544"/>
      </c:lineChart>
      <c:catAx>
        <c:axId val="143066240"/>
        <c:scaling>
          <c:orientation val="minMax"/>
        </c:scaling>
        <c:delete val="0"/>
        <c:axPos val="b"/>
        <c:title>
          <c:tx>
            <c:rich>
              <a:bodyPr/>
              <a:lstStyle/>
              <a:p>
                <a:pPr>
                  <a:defRPr lang="es-PE" sz="1200" b="1" i="0" u="none" strike="noStrike" baseline="0">
                    <a:solidFill>
                      <a:srgbClr val="000000"/>
                    </a:solidFill>
                    <a:latin typeface="Arial"/>
                    <a:ea typeface="Arial"/>
                    <a:cs typeface="Arial"/>
                  </a:defRPr>
                </a:pPr>
                <a:r>
                  <a:rPr lang="es-ES"/>
                  <a:t>Semanas Epidemiológicas</a:t>
                </a:r>
              </a:p>
            </c:rich>
          </c:tx>
          <c:layout>
            <c:manualLayout>
              <c:xMode val="edge"/>
              <c:yMode val="edge"/>
              <c:x val="0.39881055448075398"/>
              <c:y val="0.9078985587725219"/>
            </c:manualLayout>
          </c:layout>
          <c:overlay val="0"/>
          <c:spPr>
            <a:noFill/>
            <a:ln w="25400">
              <a:noFill/>
            </a:ln>
          </c:spPr>
        </c:title>
        <c:numFmt formatCode="0" sourceLinked="1"/>
        <c:majorTickMark val="out"/>
        <c:minorTickMark val="none"/>
        <c:tickLblPos val="nextTo"/>
        <c:spPr>
          <a:ln w="9525">
            <a:solidFill>
              <a:schemeClr val="tx1"/>
            </a:solidFill>
          </a:ln>
        </c:spPr>
        <c:txPr>
          <a:bodyPr rot="0" vert="horz"/>
          <a:lstStyle/>
          <a:p>
            <a:pPr>
              <a:defRPr lang="es-PE" sz="850" b="1" i="0" u="none" strike="noStrike" baseline="0">
                <a:solidFill>
                  <a:srgbClr val="000000"/>
                </a:solidFill>
                <a:latin typeface="Arial"/>
                <a:ea typeface="Arial"/>
                <a:cs typeface="Arial"/>
              </a:defRPr>
            </a:pPr>
            <a:endParaRPr lang="es-PE"/>
          </a:p>
        </c:txPr>
        <c:crossAx val="143068544"/>
        <c:crosses val="autoZero"/>
        <c:auto val="1"/>
        <c:lblAlgn val="ctr"/>
        <c:lblOffset val="100"/>
        <c:tickLblSkip val="1"/>
        <c:tickMarkSkip val="1"/>
        <c:noMultiLvlLbl val="0"/>
      </c:catAx>
      <c:valAx>
        <c:axId val="143068544"/>
        <c:scaling>
          <c:orientation val="minMax"/>
          <c:max val="500"/>
          <c:min val="0"/>
        </c:scaling>
        <c:delete val="0"/>
        <c:axPos val="l"/>
        <c:majorGridlines>
          <c:spPr>
            <a:ln w="3175">
              <a:noFill/>
              <a:prstDash val="lgDash"/>
            </a:ln>
          </c:spPr>
        </c:majorGridlines>
        <c:title>
          <c:tx>
            <c:rich>
              <a:bodyPr/>
              <a:lstStyle/>
              <a:p>
                <a:pPr>
                  <a:defRPr lang="es-PE" sz="1200" b="1" i="0" u="none" strike="noStrike" baseline="0">
                    <a:solidFill>
                      <a:srgbClr val="000000"/>
                    </a:solidFill>
                    <a:latin typeface="Arial"/>
                    <a:ea typeface="Arial"/>
                    <a:cs typeface="Arial"/>
                  </a:defRPr>
                </a:pPr>
                <a:r>
                  <a:rPr lang="es-ES"/>
                  <a:t>Nº Casos</a:t>
                </a:r>
              </a:p>
            </c:rich>
          </c:tx>
          <c:layout>
            <c:manualLayout>
              <c:xMode val="edge"/>
              <c:yMode val="edge"/>
              <c:x val="3.447476229287888E-4"/>
              <c:y val="0.4192090395480222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lang="es-PE" sz="850" b="1" i="0" u="none" strike="noStrike" baseline="0">
                <a:solidFill>
                  <a:srgbClr val="000000"/>
                </a:solidFill>
                <a:latin typeface="Arial"/>
                <a:ea typeface="Arial"/>
                <a:cs typeface="Arial"/>
              </a:defRPr>
            </a:pPr>
            <a:endParaRPr lang="es-PE"/>
          </a:p>
        </c:txPr>
        <c:crossAx val="143066240"/>
        <c:crosses val="autoZero"/>
        <c:crossBetween val="between"/>
        <c:majorUnit val="50"/>
        <c:minorUnit val="50"/>
      </c:valAx>
      <c:spPr>
        <a:noFill/>
        <a:ln w="12700">
          <a:solidFill>
            <a:srgbClr val="80808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s-P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sz="1600" b="1" i="0" u="none" strike="noStrike" baseline="0">
                <a:solidFill>
                  <a:sysClr val="windowText" lastClr="000000"/>
                </a:solidFill>
                <a:latin typeface="Arial"/>
                <a:ea typeface="Arial"/>
                <a:cs typeface="Arial"/>
              </a:defRPr>
            </a:pPr>
            <a:r>
              <a:rPr lang="es-ES" sz="1200" b="1" i="0" baseline="0">
                <a:effectLst/>
              </a:rPr>
              <a:t>CANAL ENDÉMICO DE ATENCIONES POR ENFERMEDADES DIARREICAS ACUOSAS AGUDAS</a:t>
            </a:r>
          </a:p>
          <a:p>
            <a:pPr>
              <a:defRPr lang="es-PE" sz="1600" b="1" i="0" u="none" strike="noStrike" baseline="0">
                <a:solidFill>
                  <a:sysClr val="windowText" lastClr="000000"/>
                </a:solidFill>
                <a:latin typeface="Arial"/>
                <a:ea typeface="Arial"/>
                <a:cs typeface="Arial"/>
              </a:defRPr>
            </a:pPr>
            <a:r>
              <a:rPr lang="es-ES" sz="1200" b="1" i="0" baseline="0">
                <a:effectLst/>
              </a:rPr>
              <a:t> EN LA REGIÓN LORETO.  AÑOS 2022 (SE 01 52 -) - 2023 (SE 1-46)</a:t>
            </a:r>
            <a:endParaRPr lang="es-PE" sz="1200">
              <a:effectLst/>
            </a:endParaRPr>
          </a:p>
        </c:rich>
      </c:tx>
      <c:layout>
        <c:manualLayout>
          <c:xMode val="edge"/>
          <c:yMode val="edge"/>
          <c:x val="0.12147298161804332"/>
          <c:y val="1.0231353238724082E-2"/>
        </c:manualLayout>
      </c:layout>
      <c:overlay val="0"/>
      <c:spPr>
        <a:noFill/>
        <a:ln w="25400">
          <a:noFill/>
        </a:ln>
      </c:spPr>
    </c:title>
    <c:autoTitleDeleted val="0"/>
    <c:plotArea>
      <c:layout>
        <c:manualLayout>
          <c:layoutTarget val="inner"/>
          <c:xMode val="edge"/>
          <c:yMode val="edge"/>
          <c:x val="3.9308512302733828E-2"/>
          <c:y val="9.880529827038223E-2"/>
          <c:w val="0.93243709065839364"/>
          <c:h val="0.78705983913405031"/>
        </c:manualLayout>
      </c:layout>
      <c:areaChart>
        <c:grouping val="standard"/>
        <c:varyColors val="0"/>
        <c:ser>
          <c:idx val="2"/>
          <c:order val="0"/>
          <c:tx>
            <c:strRef>
              <c:f>CASOS!$A$43</c:f>
              <c:strCache>
                <c:ptCount val="1"/>
                <c:pt idx="0">
                  <c:v>ALARMA</c:v>
                </c:pt>
              </c:strCache>
            </c:strRef>
          </c:tx>
          <c:spPr>
            <a:solidFill>
              <a:srgbClr val="FF00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CASOS!$B$43:$DB$43</c:f>
              <c:numCache>
                <c:formatCode>0.00</c:formatCode>
                <c:ptCount val="104"/>
                <c:pt idx="0">
                  <c:v>1058.1585104221367</c:v>
                </c:pt>
                <c:pt idx="1">
                  <c:v>1177.481686145022</c:v>
                </c:pt>
                <c:pt idx="2">
                  <c:v>1287.3697842311012</c:v>
                </c:pt>
                <c:pt idx="3">
                  <c:v>1243.9688684945456</c:v>
                </c:pt>
                <c:pt idx="4">
                  <c:v>1166.9411927079727</c:v>
                </c:pt>
                <c:pt idx="5">
                  <c:v>1163.8677468715453</c:v>
                </c:pt>
                <c:pt idx="6">
                  <c:v>1272.0125044365072</c:v>
                </c:pt>
                <c:pt idx="7">
                  <c:v>1196.3992936820275</c:v>
                </c:pt>
                <c:pt idx="8">
                  <c:v>1094.5145253219805</c:v>
                </c:pt>
                <c:pt idx="9">
                  <c:v>1100.0469956189859</c:v>
                </c:pt>
                <c:pt idx="10">
                  <c:v>1144.890432193791</c:v>
                </c:pt>
                <c:pt idx="11">
                  <c:v>1216.6974064512162</c:v>
                </c:pt>
                <c:pt idx="12">
                  <c:v>1121.4072507841488</c:v>
                </c:pt>
                <c:pt idx="13">
                  <c:v>1224.9392774018168</c:v>
                </c:pt>
                <c:pt idx="14">
                  <c:v>1303.9598718357304</c:v>
                </c:pt>
                <c:pt idx="15">
                  <c:v>1299.797740797783</c:v>
                </c:pt>
                <c:pt idx="16">
                  <c:v>1155.8118921990001</c:v>
                </c:pt>
                <c:pt idx="17">
                  <c:v>1171.8309221553991</c:v>
                </c:pt>
                <c:pt idx="18">
                  <c:v>1264.0277635399189</c:v>
                </c:pt>
                <c:pt idx="19">
                  <c:v>1311.2956302017128</c:v>
                </c:pt>
                <c:pt idx="20">
                  <c:v>1211.0528165456408</c:v>
                </c:pt>
                <c:pt idx="21">
                  <c:v>1147.1238149760545</c:v>
                </c:pt>
                <c:pt idx="22">
                  <c:v>1205.8320255245937</c:v>
                </c:pt>
                <c:pt idx="23">
                  <c:v>1243.8649669090064</c:v>
                </c:pt>
                <c:pt idx="24">
                  <c:v>1158.8175974290166</c:v>
                </c:pt>
                <c:pt idx="25">
                  <c:v>1151.8907375462591</c:v>
                </c:pt>
                <c:pt idx="26">
                  <c:v>1192.8879619423819</c:v>
                </c:pt>
                <c:pt idx="27">
                  <c:v>1298.289432571424</c:v>
                </c:pt>
                <c:pt idx="28">
                  <c:v>1220.7579507384046</c:v>
                </c:pt>
                <c:pt idx="29">
                  <c:v>979.24053198374747</c:v>
                </c:pt>
                <c:pt idx="30">
                  <c:v>1116.7904688085962</c:v>
                </c:pt>
                <c:pt idx="31">
                  <c:v>1206.9124346712624</c:v>
                </c:pt>
                <c:pt idx="32">
                  <c:v>1223.6509711800916</c:v>
                </c:pt>
                <c:pt idx="33">
                  <c:v>1175.7940197709847</c:v>
                </c:pt>
                <c:pt idx="34">
                  <c:v>1002.1157629826132</c:v>
                </c:pt>
                <c:pt idx="35">
                  <c:v>1198.5474667558249</c:v>
                </c:pt>
                <c:pt idx="36">
                  <c:v>1290.2345294064451</c:v>
                </c:pt>
                <c:pt idx="37">
                  <c:v>1303.7315333159631</c:v>
                </c:pt>
                <c:pt idx="38">
                  <c:v>1156.7072261847291</c:v>
                </c:pt>
                <c:pt idx="39">
                  <c:v>1141.7450140897224</c:v>
                </c:pt>
                <c:pt idx="40">
                  <c:v>1186.6219002030718</c:v>
                </c:pt>
                <c:pt idx="41">
                  <c:v>1261.9734664191578</c:v>
                </c:pt>
                <c:pt idx="42">
                  <c:v>1207.9590139729773</c:v>
                </c:pt>
                <c:pt idx="43">
                  <c:v>1092.0822747567533</c:v>
                </c:pt>
                <c:pt idx="44">
                  <c:v>1212.8615295621921</c:v>
                </c:pt>
                <c:pt idx="45">
                  <c:v>1140.5120572466728</c:v>
                </c:pt>
                <c:pt idx="46">
                  <c:v>1108.713096899246</c:v>
                </c:pt>
                <c:pt idx="47">
                  <c:v>1110.0493112506176</c:v>
                </c:pt>
                <c:pt idx="48">
                  <c:v>1022.8219216173266</c:v>
                </c:pt>
                <c:pt idx="49">
                  <c:v>1011.9192909282237</c:v>
                </c:pt>
                <c:pt idx="50">
                  <c:v>953.05914852598573</c:v>
                </c:pt>
                <c:pt idx="51">
                  <c:v>841.49401537930032</c:v>
                </c:pt>
                <c:pt idx="52">
                  <c:v>1054.3125123674718</c:v>
                </c:pt>
                <c:pt idx="53">
                  <c:v>1173.0326440609235</c:v>
                </c:pt>
                <c:pt idx="54">
                  <c:v>1173.363398382271</c:v>
                </c:pt>
                <c:pt idx="55">
                  <c:v>1168.4944380992449</c:v>
                </c:pt>
                <c:pt idx="56">
                  <c:v>1179.2451875234924</c:v>
                </c:pt>
                <c:pt idx="57">
                  <c:v>1131.210735121587</c:v>
                </c:pt>
                <c:pt idx="58">
                  <c:v>1258.9602633408836</c:v>
                </c:pt>
                <c:pt idx="59">
                  <c:v>1253.0714475663024</c:v>
                </c:pt>
                <c:pt idx="60">
                  <c:v>1101.3415264224914</c:v>
                </c:pt>
                <c:pt idx="61">
                  <c:v>1124.8303022625701</c:v>
                </c:pt>
                <c:pt idx="62">
                  <c:v>1156.0144915304841</c:v>
                </c:pt>
                <c:pt idx="63">
                  <c:v>1179.6616327422378</c:v>
                </c:pt>
                <c:pt idx="64">
                  <c:v>1092.1782243396694</c:v>
                </c:pt>
                <c:pt idx="65">
                  <c:v>1195.0467932128488</c:v>
                </c:pt>
                <c:pt idx="66">
                  <c:v>1251.5574704166443</c:v>
                </c:pt>
                <c:pt idx="67">
                  <c:v>1285.5202868641491</c:v>
                </c:pt>
                <c:pt idx="68">
                  <c:v>1156.0124686187319</c:v>
                </c:pt>
                <c:pt idx="69">
                  <c:v>1187.4816882317616</c:v>
                </c:pt>
                <c:pt idx="70">
                  <c:v>1257.1246663343372</c:v>
                </c:pt>
                <c:pt idx="71">
                  <c:v>1320.8423516834437</c:v>
                </c:pt>
                <c:pt idx="72">
                  <c:v>1226.9734881878878</c:v>
                </c:pt>
                <c:pt idx="73">
                  <c:v>1174.5083769744235</c:v>
                </c:pt>
                <c:pt idx="74">
                  <c:v>1227.466976344255</c:v>
                </c:pt>
                <c:pt idx="75">
                  <c:v>1242.2469897087992</c:v>
                </c:pt>
                <c:pt idx="76">
                  <c:v>1155.188585429242</c:v>
                </c:pt>
                <c:pt idx="77">
                  <c:v>1126.9537543439938</c:v>
                </c:pt>
                <c:pt idx="78">
                  <c:v>1189.6711971226803</c:v>
                </c:pt>
                <c:pt idx="79">
                  <c:v>1281.7450893090559</c:v>
                </c:pt>
                <c:pt idx="80">
                  <c:v>1193.2911246817614</c:v>
                </c:pt>
                <c:pt idx="81">
                  <c:v>984.26734112513589</c:v>
                </c:pt>
                <c:pt idx="82">
                  <c:v>1117.422699302542</c:v>
                </c:pt>
                <c:pt idx="83">
                  <c:v>1219.2236897258003</c:v>
                </c:pt>
                <c:pt idx="84">
                  <c:v>1175.4651702283977</c:v>
                </c:pt>
                <c:pt idx="85">
                  <c:v>1179.2490244651551</c:v>
                </c:pt>
                <c:pt idx="86">
                  <c:v>1018.3790407628503</c:v>
                </c:pt>
                <c:pt idx="87">
                  <c:v>1210.5095972926247</c:v>
                </c:pt>
                <c:pt idx="88">
                  <c:v>1286.7324791178717</c:v>
                </c:pt>
                <c:pt idx="89">
                  <c:v>1300.6199083277652</c:v>
                </c:pt>
                <c:pt idx="90">
                  <c:v>1166.1095520181541</c:v>
                </c:pt>
                <c:pt idx="91">
                  <c:v>1144.4044744897612</c:v>
                </c:pt>
                <c:pt idx="92">
                  <c:v>1183.2114566877137</c:v>
                </c:pt>
                <c:pt idx="93">
                  <c:v>1250.6281118171269</c:v>
                </c:pt>
                <c:pt idx="94">
                  <c:v>1211.8473680903298</c:v>
                </c:pt>
                <c:pt idx="95">
                  <c:v>1079.0942309853549</c:v>
                </c:pt>
                <c:pt idx="96">
                  <c:v>1216.952488096078</c:v>
                </c:pt>
                <c:pt idx="97">
                  <c:v>1123.9650306814076</c:v>
                </c:pt>
                <c:pt idx="98">
                  <c:v>1086.4611230364467</c:v>
                </c:pt>
                <c:pt idx="99">
                  <c:v>1062.8035307381933</c:v>
                </c:pt>
                <c:pt idx="100">
                  <c:v>1002.858822367746</c:v>
                </c:pt>
                <c:pt idx="101">
                  <c:v>997.04812282844898</c:v>
                </c:pt>
                <c:pt idx="102">
                  <c:v>898.52487025854043</c:v>
                </c:pt>
                <c:pt idx="103">
                  <c:v>831.73274345589061</c:v>
                </c:pt>
              </c:numCache>
            </c:numRef>
          </c:val>
          <c:extLst>
            <c:ext xmlns:c16="http://schemas.microsoft.com/office/drawing/2014/chart" uri="{C3380CC4-5D6E-409C-BE32-E72D297353CC}">
              <c16:uniqueId val="{00000000-4AED-4610-82E3-5F342BBEBE20}"/>
            </c:ext>
          </c:extLst>
        </c:ser>
        <c:ser>
          <c:idx val="1"/>
          <c:order val="1"/>
          <c:tx>
            <c:strRef>
              <c:f>CASOS!$A$42</c:f>
              <c:strCache>
                <c:ptCount val="1"/>
                <c:pt idx="0">
                  <c:v>SEGURIDAD</c:v>
                </c:pt>
              </c:strCache>
            </c:strRef>
          </c:tx>
          <c:spPr>
            <a:solidFill>
              <a:srgbClr val="FFFF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CASOS!$B$42:$DB$42</c:f>
              <c:numCache>
                <c:formatCode>0.00</c:formatCode>
                <c:ptCount val="104"/>
                <c:pt idx="0">
                  <c:v>942.2842766732864</c:v>
                </c:pt>
                <c:pt idx="1">
                  <c:v>1109.3725514349574</c:v>
                </c:pt>
                <c:pt idx="2">
                  <c:v>1134.461260041413</c:v>
                </c:pt>
                <c:pt idx="3">
                  <c:v>1099.7244564773907</c:v>
                </c:pt>
                <c:pt idx="4">
                  <c:v>1087.0659242766674</c:v>
                </c:pt>
                <c:pt idx="5">
                  <c:v>1092.0206793856196</c:v>
                </c:pt>
                <c:pt idx="6">
                  <c:v>1164.5165842686893</c:v>
                </c:pt>
                <c:pt idx="7">
                  <c:v>1142.0152523651345</c:v>
                </c:pt>
                <c:pt idx="8">
                  <c:v>1033.4090721898115</c:v>
                </c:pt>
                <c:pt idx="9">
                  <c:v>1048.228471821732</c:v>
                </c:pt>
                <c:pt idx="10">
                  <c:v>1087.9745070858173</c:v>
                </c:pt>
                <c:pt idx="11">
                  <c:v>1054.0115625843239</c:v>
                </c:pt>
                <c:pt idx="12">
                  <c:v>950.66908566788379</c:v>
                </c:pt>
                <c:pt idx="13">
                  <c:v>951.7458230513912</c:v>
                </c:pt>
                <c:pt idx="14">
                  <c:v>956.36029892138913</c:v>
                </c:pt>
                <c:pt idx="15">
                  <c:v>986.31769395490289</c:v>
                </c:pt>
                <c:pt idx="16">
                  <c:v>899.38945587154296</c:v>
                </c:pt>
                <c:pt idx="17">
                  <c:v>899.41152136588539</c:v>
                </c:pt>
                <c:pt idx="18">
                  <c:v>911.35167375317758</c:v>
                </c:pt>
                <c:pt idx="19">
                  <c:v>957.23230454866643</c:v>
                </c:pt>
                <c:pt idx="20">
                  <c:v>873.91168982117676</c:v>
                </c:pt>
                <c:pt idx="21">
                  <c:v>868.44270698635546</c:v>
                </c:pt>
                <c:pt idx="22">
                  <c:v>887.26621141055557</c:v>
                </c:pt>
                <c:pt idx="23">
                  <c:v>956.35045094645523</c:v>
                </c:pt>
                <c:pt idx="24">
                  <c:v>940.87459862924902</c:v>
                </c:pt>
                <c:pt idx="25">
                  <c:v>922.9028611114793</c:v>
                </c:pt>
                <c:pt idx="26">
                  <c:v>955.40840007916631</c:v>
                </c:pt>
                <c:pt idx="27">
                  <c:v>1059.9130219363935</c:v>
                </c:pt>
                <c:pt idx="28">
                  <c:v>1024.5759878026943</c:v>
                </c:pt>
                <c:pt idx="29">
                  <c:v>886.03903292021846</c:v>
                </c:pt>
                <c:pt idx="30">
                  <c:v>914.05084500563669</c:v>
                </c:pt>
                <c:pt idx="31">
                  <c:v>985.45351008736361</c:v>
                </c:pt>
                <c:pt idx="32">
                  <c:v>1062.2477205068515</c:v>
                </c:pt>
                <c:pt idx="33">
                  <c:v>978.24783421399707</c:v>
                </c:pt>
                <c:pt idx="34">
                  <c:v>913.85575911186038</c:v>
                </c:pt>
                <c:pt idx="35">
                  <c:v>997.61271243501415</c:v>
                </c:pt>
                <c:pt idx="36">
                  <c:v>1125.9946392513036</c:v>
                </c:pt>
                <c:pt idx="37">
                  <c:v>1130.5060659970509</c:v>
                </c:pt>
                <c:pt idx="38">
                  <c:v>1049.4679811027802</c:v>
                </c:pt>
                <c:pt idx="39">
                  <c:v>1006.1447399612009</c:v>
                </c:pt>
                <c:pt idx="40">
                  <c:v>1060.6584214916836</c:v>
                </c:pt>
                <c:pt idx="41">
                  <c:v>1138.8402399611871</c:v>
                </c:pt>
                <c:pt idx="42">
                  <c:v>1055.3303748637982</c:v>
                </c:pt>
                <c:pt idx="43">
                  <c:v>943.35910685519298</c:v>
                </c:pt>
                <c:pt idx="44">
                  <c:v>1041.0428315682623</c:v>
                </c:pt>
                <c:pt idx="45">
                  <c:v>984.7410853773456</c:v>
                </c:pt>
                <c:pt idx="46">
                  <c:v>967.02849705060771</c:v>
                </c:pt>
                <c:pt idx="47">
                  <c:v>922.93910860114158</c:v>
                </c:pt>
                <c:pt idx="48">
                  <c:v>900.63098272593732</c:v>
                </c:pt>
                <c:pt idx="49">
                  <c:v>879.43802380632349</c:v>
                </c:pt>
                <c:pt idx="50">
                  <c:v>815.86010060626734</c:v>
                </c:pt>
                <c:pt idx="51">
                  <c:v>763.78420018738643</c:v>
                </c:pt>
                <c:pt idx="52">
                  <c:v>938.70232216330191</c:v>
                </c:pt>
                <c:pt idx="53">
                  <c:v>1092.1968855662269</c:v>
                </c:pt>
                <c:pt idx="54">
                  <c:v>1066.0585085348671</c:v>
                </c:pt>
                <c:pt idx="55">
                  <c:v>1044.4246262156519</c:v>
                </c:pt>
                <c:pt idx="56">
                  <c:v>1029.6007873701026</c:v>
                </c:pt>
                <c:pt idx="57">
                  <c:v>1058.1391620049353</c:v>
                </c:pt>
                <c:pt idx="58">
                  <c:v>1095.7054668662381</c:v>
                </c:pt>
                <c:pt idx="59">
                  <c:v>1062.2083950291458</c:v>
                </c:pt>
                <c:pt idx="60">
                  <c:v>977.7094163755612</c:v>
                </c:pt>
                <c:pt idx="61">
                  <c:v>996.17654853940701</c:v>
                </c:pt>
                <c:pt idx="62">
                  <c:v>1026.7066152279849</c:v>
                </c:pt>
                <c:pt idx="63">
                  <c:v>974.38819022995756</c:v>
                </c:pt>
                <c:pt idx="64">
                  <c:v>885.25724801601939</c:v>
                </c:pt>
                <c:pt idx="65">
                  <c:v>917.87811292879121</c:v>
                </c:pt>
                <c:pt idx="66">
                  <c:v>920.96111665172202</c:v>
                </c:pt>
                <c:pt idx="67">
                  <c:v>967.30543904127035</c:v>
                </c:pt>
                <c:pt idx="68">
                  <c:v>898.54922777996524</c:v>
                </c:pt>
                <c:pt idx="69">
                  <c:v>912.7635026731225</c:v>
                </c:pt>
                <c:pt idx="70">
                  <c:v>905.62442405397667</c:v>
                </c:pt>
                <c:pt idx="71">
                  <c:v>966.24600244718135</c:v>
                </c:pt>
                <c:pt idx="72">
                  <c:v>897.5907691769479</c:v>
                </c:pt>
                <c:pt idx="73">
                  <c:v>905.3823397583019</c:v>
                </c:pt>
                <c:pt idx="74">
                  <c:v>908.13022767180303</c:v>
                </c:pt>
                <c:pt idx="75">
                  <c:v>948.24333590714991</c:v>
                </c:pt>
                <c:pt idx="76">
                  <c:v>932.20726612665339</c:v>
                </c:pt>
                <c:pt idx="77">
                  <c:v>898.68029399818704</c:v>
                </c:pt>
                <c:pt idx="78">
                  <c:v>943.21922564035935</c:v>
                </c:pt>
                <c:pt idx="79">
                  <c:v>1035.979705507624</c:v>
                </c:pt>
                <c:pt idx="80">
                  <c:v>995.66017627145652</c:v>
                </c:pt>
                <c:pt idx="81">
                  <c:v>851.88639072091109</c:v>
                </c:pt>
                <c:pt idx="82">
                  <c:v>913.8627775142545</c:v>
                </c:pt>
                <c:pt idx="83">
                  <c:v>1004.4528848064654</c:v>
                </c:pt>
                <c:pt idx="84">
                  <c:v>1032.7998629638826</c:v>
                </c:pt>
                <c:pt idx="85">
                  <c:v>981.03511203208973</c:v>
                </c:pt>
                <c:pt idx="86">
                  <c:v>933.61530802300649</c:v>
                </c:pt>
                <c:pt idx="87">
                  <c:v>1027.4666867594904</c:v>
                </c:pt>
                <c:pt idx="88">
                  <c:v>1118.5123889023789</c:v>
                </c:pt>
                <c:pt idx="89">
                  <c:v>1114.5860152421901</c:v>
                </c:pt>
                <c:pt idx="90">
                  <c:v>1036.440821071461</c:v>
                </c:pt>
                <c:pt idx="91">
                  <c:v>1018.8021347022092</c:v>
                </c:pt>
                <c:pt idx="92">
                  <c:v>1080.9086974498257</c:v>
                </c:pt>
                <c:pt idx="93">
                  <c:v>1093.0133525878307</c:v>
                </c:pt>
                <c:pt idx="94">
                  <c:v>1049.8335049206605</c:v>
                </c:pt>
                <c:pt idx="95">
                  <c:v>934.85166415862477</c:v>
                </c:pt>
                <c:pt idx="96">
                  <c:v>1045.8491833693924</c:v>
                </c:pt>
                <c:pt idx="97">
                  <c:v>957.92908722939217</c:v>
                </c:pt>
                <c:pt idx="98">
                  <c:v>940.96678273551447</c:v>
                </c:pt>
                <c:pt idx="99">
                  <c:v>886.23741288533881</c:v>
                </c:pt>
                <c:pt idx="100">
                  <c:v>881.25733266995621</c:v>
                </c:pt>
                <c:pt idx="101">
                  <c:v>865.12035167061504</c:v>
                </c:pt>
                <c:pt idx="102">
                  <c:v>766.47866404588274</c:v>
                </c:pt>
                <c:pt idx="103">
                  <c:v>746.6068869893528</c:v>
                </c:pt>
              </c:numCache>
            </c:numRef>
          </c:val>
          <c:extLst>
            <c:ext xmlns:c16="http://schemas.microsoft.com/office/drawing/2014/chart" uri="{C3380CC4-5D6E-409C-BE32-E72D297353CC}">
              <c16:uniqueId val="{00000001-4AED-4610-82E3-5F342BBEBE20}"/>
            </c:ext>
          </c:extLst>
        </c:ser>
        <c:ser>
          <c:idx val="0"/>
          <c:order val="2"/>
          <c:tx>
            <c:strRef>
              <c:f>CASOS!$A$41</c:f>
              <c:strCache>
                <c:ptCount val="1"/>
                <c:pt idx="0">
                  <c:v>ÉXITO</c:v>
                </c:pt>
              </c:strCache>
            </c:strRef>
          </c:tx>
          <c:spPr>
            <a:solidFill>
              <a:srgbClr val="00B05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CASOS!$B$41:$DB$41</c:f>
              <c:numCache>
                <c:formatCode>0.00</c:formatCode>
                <c:ptCount val="104"/>
                <c:pt idx="0">
                  <c:v>838.00985397353418</c:v>
                </c:pt>
                <c:pt idx="1">
                  <c:v>1044.896524693529</c:v>
                </c:pt>
                <c:pt idx="2">
                  <c:v>998.41344414226251</c:v>
                </c:pt>
                <c:pt idx="3">
                  <c:v>970.96892570534646</c:v>
                </c:pt>
                <c:pt idx="4">
                  <c:v>1012.2290520451141</c:v>
                </c:pt>
                <c:pt idx="5">
                  <c:v>1024.2600141858143</c:v>
                </c:pt>
                <c:pt idx="6">
                  <c:v>1065.4468849555144</c:v>
                </c:pt>
                <c:pt idx="7">
                  <c:v>1089.9137762184052</c:v>
                </c:pt>
                <c:pt idx="8">
                  <c:v>975.43118306268468</c:v>
                </c:pt>
                <c:pt idx="9">
                  <c:v>998.64871260113944</c:v>
                </c:pt>
                <c:pt idx="10">
                  <c:v>1033.6621237574395</c:v>
                </c:pt>
                <c:pt idx="11">
                  <c:v>911.43651139460303</c:v>
                </c:pt>
                <c:pt idx="12">
                  <c:v>803.8108585106396</c:v>
                </c:pt>
                <c:pt idx="13">
                  <c:v>734.91080084062469</c:v>
                </c:pt>
                <c:pt idx="14">
                  <c:v>694.86129223243086</c:v>
                </c:pt>
                <c:pt idx="15">
                  <c:v>743.07325624532712</c:v>
                </c:pt>
                <c:pt idx="16">
                  <c:v>695.35281596108166</c:v>
                </c:pt>
                <c:pt idx="17">
                  <c:v>685.3729063659016</c:v>
                </c:pt>
                <c:pt idx="18">
                  <c:v>649.905437975317</c:v>
                </c:pt>
                <c:pt idx="19">
                  <c:v>692.03691097142439</c:v>
                </c:pt>
                <c:pt idx="20">
                  <c:v>623.51064917695874</c:v>
                </c:pt>
                <c:pt idx="21">
                  <c:v>652.06807058699917</c:v>
                </c:pt>
                <c:pt idx="22">
                  <c:v>646.45542089658625</c:v>
                </c:pt>
                <c:pt idx="23">
                  <c:v>730.37844422675266</c:v>
                </c:pt>
                <c:pt idx="24">
                  <c:v>760.68435025127292</c:v>
                </c:pt>
                <c:pt idx="25">
                  <c:v>735.82186764231665</c:v>
                </c:pt>
                <c:pt idx="26">
                  <c:v>761.5714967965032</c:v>
                </c:pt>
                <c:pt idx="27">
                  <c:v>862.19334929594868</c:v>
                </c:pt>
                <c:pt idx="28">
                  <c:v>857.54881332634443</c:v>
                </c:pt>
                <c:pt idx="29">
                  <c:v>800.89114484588265</c:v>
                </c:pt>
                <c:pt idx="30">
                  <c:v>745.10951866718324</c:v>
                </c:pt>
                <c:pt idx="31">
                  <c:v>801.54002032180017</c:v>
                </c:pt>
                <c:pt idx="32">
                  <c:v>920.53537038941386</c:v>
                </c:pt>
                <c:pt idx="33">
                  <c:v>811.30572594691762</c:v>
                </c:pt>
                <c:pt idx="34">
                  <c:v>832.66801670271104</c:v>
                </c:pt>
                <c:pt idx="35">
                  <c:v>827.78587615816309</c:v>
                </c:pt>
                <c:pt idx="36">
                  <c:v>981.16689076137413</c:v>
                </c:pt>
                <c:pt idx="37">
                  <c:v>978.66719609267773</c:v>
                </c:pt>
                <c:pt idx="38">
                  <c:v>951.38459975608305</c:v>
                </c:pt>
                <c:pt idx="39">
                  <c:v>885.36000189514425</c:v>
                </c:pt>
                <c:pt idx="40">
                  <c:v>947.03334815302048</c:v>
                </c:pt>
                <c:pt idx="41">
                  <c:v>1026.844580820281</c:v>
                </c:pt>
                <c:pt idx="42">
                  <c:v>920.52121507313097</c:v>
                </c:pt>
                <c:pt idx="43">
                  <c:v>813.20069357408568</c:v>
                </c:pt>
                <c:pt idx="44">
                  <c:v>891.72183741214121</c:v>
                </c:pt>
                <c:pt idx="45">
                  <c:v>848.5405700200489</c:v>
                </c:pt>
                <c:pt idx="46">
                  <c:v>841.96106396880816</c:v>
                </c:pt>
                <c:pt idx="47">
                  <c:v>764.77743629205838</c:v>
                </c:pt>
                <c:pt idx="48">
                  <c:v>791.74520090565056</c:v>
                </c:pt>
                <c:pt idx="49">
                  <c:v>762.75071717209789</c:v>
                </c:pt>
                <c:pt idx="50">
                  <c:v>696.54729348844944</c:v>
                </c:pt>
                <c:pt idx="51">
                  <c:v>692.49291824558804</c:v>
                </c:pt>
                <c:pt idx="52">
                  <c:v>834.67763278431357</c:v>
                </c:pt>
                <c:pt idx="53">
                  <c:v>1016.4967193083957</c:v>
                </c:pt>
                <c:pt idx="54">
                  <c:v>967.80072397232152</c:v>
                </c:pt>
                <c:pt idx="55">
                  <c:v>932.49617937577682</c:v>
                </c:pt>
                <c:pt idx="56">
                  <c:v>897.47053874203584</c:v>
                </c:pt>
                <c:pt idx="57">
                  <c:v>989.40664371236642</c:v>
                </c:pt>
                <c:pt idx="58">
                  <c:v>952.07225484942126</c:v>
                </c:pt>
                <c:pt idx="59">
                  <c:v>898.28132633706252</c:v>
                </c:pt>
                <c:pt idx="60">
                  <c:v>866.80742422224466</c:v>
                </c:pt>
                <c:pt idx="61">
                  <c:v>881.04354598917985</c:v>
                </c:pt>
                <c:pt idx="62">
                  <c:v>910.7180379566189</c:v>
                </c:pt>
                <c:pt idx="63">
                  <c:v>802.05995658035545</c:v>
                </c:pt>
                <c:pt idx="64">
                  <c:v>714.270309642705</c:v>
                </c:pt>
                <c:pt idx="65">
                  <c:v>700.05961987446085</c:v>
                </c:pt>
                <c:pt idx="66">
                  <c:v>671.26907660435097</c:v>
                </c:pt>
                <c:pt idx="67">
                  <c:v>722.21004135128806</c:v>
                </c:pt>
                <c:pt idx="68">
                  <c:v>693.88947044034921</c:v>
                </c:pt>
                <c:pt idx="69">
                  <c:v>696.69346381739297</c:v>
                </c:pt>
                <c:pt idx="70">
                  <c:v>645.20789522608607</c:v>
                </c:pt>
                <c:pt idx="71">
                  <c:v>700.18617505535815</c:v>
                </c:pt>
                <c:pt idx="72">
                  <c:v>650.00805782379905</c:v>
                </c:pt>
                <c:pt idx="73">
                  <c:v>693.11429468462347</c:v>
                </c:pt>
                <c:pt idx="74">
                  <c:v>665.65128146953236</c:v>
                </c:pt>
                <c:pt idx="75">
                  <c:v>718.66915100127085</c:v>
                </c:pt>
                <c:pt idx="76">
                  <c:v>748.85869523442682</c:v>
                </c:pt>
                <c:pt idx="77">
                  <c:v>712.89950826809979</c:v>
                </c:pt>
                <c:pt idx="78">
                  <c:v>743.88730527708196</c:v>
                </c:pt>
                <c:pt idx="79">
                  <c:v>833.94829958222772</c:v>
                </c:pt>
                <c:pt idx="80">
                  <c:v>828.24496239696953</c:v>
                </c:pt>
                <c:pt idx="81">
                  <c:v>735.67791547738273</c:v>
                </c:pt>
                <c:pt idx="82">
                  <c:v>744.35750288659824</c:v>
                </c:pt>
                <c:pt idx="83">
                  <c:v>824.66429252455725</c:v>
                </c:pt>
                <c:pt idx="84">
                  <c:v>906.10035852921999</c:v>
                </c:pt>
                <c:pt idx="85">
                  <c:v>813.54925858192109</c:v>
                </c:pt>
                <c:pt idx="86">
                  <c:v>855.2797107072422</c:v>
                </c:pt>
                <c:pt idx="87">
                  <c:v>870.00270063640176</c:v>
                </c:pt>
                <c:pt idx="88">
                  <c:v>970.70816356636124</c:v>
                </c:pt>
                <c:pt idx="89">
                  <c:v>953.27315265719653</c:v>
                </c:pt>
                <c:pt idx="90">
                  <c:v>920.05898485260695</c:v>
                </c:pt>
                <c:pt idx="91">
                  <c:v>905.88396527788916</c:v>
                </c:pt>
                <c:pt idx="92">
                  <c:v>986.7660805677051</c:v>
                </c:pt>
                <c:pt idx="93">
                  <c:v>953.80072794001433</c:v>
                </c:pt>
                <c:pt idx="94">
                  <c:v>907.83841612841809</c:v>
                </c:pt>
                <c:pt idx="95">
                  <c:v>808.26456324658773</c:v>
                </c:pt>
                <c:pt idx="96">
                  <c:v>896.98728714138826</c:v>
                </c:pt>
                <c:pt idx="97">
                  <c:v>814.42864391235821</c:v>
                </c:pt>
                <c:pt idx="98">
                  <c:v>813.32407767881557</c:v>
                </c:pt>
                <c:pt idx="99">
                  <c:v>736.49708886266205</c:v>
                </c:pt>
                <c:pt idx="100">
                  <c:v>773.07160460234797</c:v>
                </c:pt>
                <c:pt idx="101">
                  <c:v>749.06728320172419</c:v>
                </c:pt>
                <c:pt idx="102">
                  <c:v>651.9058548532123</c:v>
                </c:pt>
                <c:pt idx="103">
                  <c:v>669.26383999277618</c:v>
                </c:pt>
              </c:numCache>
            </c:numRef>
          </c:val>
          <c:extLst>
            <c:ext xmlns:c16="http://schemas.microsoft.com/office/drawing/2014/chart" uri="{C3380CC4-5D6E-409C-BE32-E72D297353CC}">
              <c16:uniqueId val="{00000002-4AED-4610-82E3-5F342BBEBE20}"/>
            </c:ext>
          </c:extLst>
        </c:ser>
        <c:dLbls>
          <c:showLegendKey val="0"/>
          <c:showVal val="0"/>
          <c:showCatName val="0"/>
          <c:showSerName val="0"/>
          <c:showPercent val="0"/>
          <c:showBubbleSize val="0"/>
        </c:dLbls>
        <c:axId val="147490304"/>
        <c:axId val="147636224"/>
      </c:areaChart>
      <c:lineChart>
        <c:grouping val="standard"/>
        <c:varyColors val="0"/>
        <c:ser>
          <c:idx val="3"/>
          <c:order val="3"/>
          <c:tx>
            <c:strRef>
              <c:f>CASOS!$A$11</c:f>
              <c:strCache>
                <c:ptCount val="1"/>
                <c:pt idx="0">
                  <c:v>2022</c:v>
                </c:pt>
              </c:strCache>
            </c:strRef>
          </c:tx>
          <c:spPr>
            <a:ln w="50800">
              <a:solidFill>
                <a:srgbClr val="0000FF"/>
              </a:solidFill>
              <a:prstDash val="solid"/>
              <a:headEnd w="lg" len="med"/>
            </a:ln>
          </c:spPr>
          <c:marker>
            <c:symbol val="circle"/>
            <c:size val="8"/>
            <c:spPr>
              <a:solidFill>
                <a:srgbClr val="0000FF"/>
              </a:solidFill>
              <a:ln>
                <a:solidFill>
                  <a:srgbClr val="0000FF"/>
                </a:solidFill>
              </a:ln>
            </c:spPr>
          </c:marke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CASOS!$B$11:$DB$11</c:f>
              <c:numCache>
                <c:formatCode>General</c:formatCode>
                <c:ptCount val="104"/>
                <c:pt idx="0">
                  <c:v>1105</c:v>
                </c:pt>
                <c:pt idx="1">
                  <c:v>1089</c:v>
                </c:pt>
                <c:pt idx="2">
                  <c:v>1040</c:v>
                </c:pt>
                <c:pt idx="3">
                  <c:v>1050</c:v>
                </c:pt>
                <c:pt idx="4">
                  <c:v>1062</c:v>
                </c:pt>
                <c:pt idx="5">
                  <c:v>1161</c:v>
                </c:pt>
                <c:pt idx="6">
                  <c:v>1258</c:v>
                </c:pt>
                <c:pt idx="7">
                  <c:v>1271</c:v>
                </c:pt>
                <c:pt idx="8">
                  <c:v>1219</c:v>
                </c:pt>
                <c:pt idx="9">
                  <c:v>1263</c:v>
                </c:pt>
                <c:pt idx="10">
                  <c:v>1284</c:v>
                </c:pt>
                <c:pt idx="11">
                  <c:v>1230</c:v>
                </c:pt>
                <c:pt idx="12">
                  <c:v>1165</c:v>
                </c:pt>
                <c:pt idx="13">
                  <c:v>1309</c:v>
                </c:pt>
                <c:pt idx="14">
                  <c:v>1100</c:v>
                </c:pt>
                <c:pt idx="15">
                  <c:v>1573</c:v>
                </c:pt>
                <c:pt idx="16">
                  <c:v>1380</c:v>
                </c:pt>
                <c:pt idx="17">
                  <c:v>1252</c:v>
                </c:pt>
                <c:pt idx="18">
                  <c:v>1354</c:v>
                </c:pt>
                <c:pt idx="19">
                  <c:v>1352</c:v>
                </c:pt>
                <c:pt idx="20">
                  <c:v>1371</c:v>
                </c:pt>
                <c:pt idx="21">
                  <c:v>1203</c:v>
                </c:pt>
                <c:pt idx="22">
                  <c:v>1257</c:v>
                </c:pt>
                <c:pt idx="23">
                  <c:v>1373</c:v>
                </c:pt>
                <c:pt idx="24">
                  <c:v>1178</c:v>
                </c:pt>
                <c:pt idx="25">
                  <c:v>1119</c:v>
                </c:pt>
                <c:pt idx="26">
                  <c:v>1279</c:v>
                </c:pt>
                <c:pt idx="27">
                  <c:v>1272</c:v>
                </c:pt>
                <c:pt idx="28">
                  <c:v>1235</c:v>
                </c:pt>
                <c:pt idx="29">
                  <c:v>985</c:v>
                </c:pt>
                <c:pt idx="30">
                  <c:v>1082</c:v>
                </c:pt>
                <c:pt idx="31">
                  <c:v>1192</c:v>
                </c:pt>
                <c:pt idx="32">
                  <c:v>1279</c:v>
                </c:pt>
                <c:pt idx="33">
                  <c:v>1183</c:v>
                </c:pt>
                <c:pt idx="34">
                  <c:v>1135</c:v>
                </c:pt>
                <c:pt idx="35">
                  <c:v>1464</c:v>
                </c:pt>
                <c:pt idx="36">
                  <c:v>1286</c:v>
                </c:pt>
                <c:pt idx="37">
                  <c:v>1469</c:v>
                </c:pt>
                <c:pt idx="38">
                  <c:v>1081</c:v>
                </c:pt>
                <c:pt idx="39">
                  <c:v>1201</c:v>
                </c:pt>
                <c:pt idx="40">
                  <c:v>1378</c:v>
                </c:pt>
                <c:pt idx="41">
                  <c:v>1423</c:v>
                </c:pt>
                <c:pt idx="42">
                  <c:v>1287</c:v>
                </c:pt>
                <c:pt idx="43">
                  <c:v>1246</c:v>
                </c:pt>
                <c:pt idx="44">
                  <c:v>1291</c:v>
                </c:pt>
                <c:pt idx="45">
                  <c:v>1347</c:v>
                </c:pt>
                <c:pt idx="46">
                  <c:v>1201</c:v>
                </c:pt>
                <c:pt idx="47">
                  <c:v>1077</c:v>
                </c:pt>
                <c:pt idx="48">
                  <c:v>1139</c:v>
                </c:pt>
                <c:pt idx="49">
                  <c:v>1088</c:v>
                </c:pt>
                <c:pt idx="50">
                  <c:v>940</c:v>
                </c:pt>
                <c:pt idx="51">
                  <c:v>857</c:v>
                </c:pt>
                <c:pt idx="52">
                  <c:v>1302</c:v>
                </c:pt>
                <c:pt idx="53">
                  <c:v>1227</c:v>
                </c:pt>
                <c:pt idx="54">
                  <c:v>1439</c:v>
                </c:pt>
                <c:pt idx="55">
                  <c:v>1372</c:v>
                </c:pt>
                <c:pt idx="56">
                  <c:v>1476</c:v>
                </c:pt>
                <c:pt idx="57">
                  <c:v>1414</c:v>
                </c:pt>
                <c:pt idx="58">
                  <c:v>1398</c:v>
                </c:pt>
                <c:pt idx="59">
                  <c:v>1492</c:v>
                </c:pt>
                <c:pt idx="60">
                  <c:v>1438</c:v>
                </c:pt>
                <c:pt idx="61">
                  <c:v>1371</c:v>
                </c:pt>
                <c:pt idx="62">
                  <c:v>1493</c:v>
                </c:pt>
                <c:pt idx="63">
                  <c:v>1513</c:v>
                </c:pt>
                <c:pt idx="64">
                  <c:v>1497</c:v>
                </c:pt>
                <c:pt idx="65">
                  <c:v>1277</c:v>
                </c:pt>
                <c:pt idx="66">
                  <c:v>1598</c:v>
                </c:pt>
                <c:pt idx="67">
                  <c:v>1528</c:v>
                </c:pt>
                <c:pt idx="68">
                  <c:v>1444</c:v>
                </c:pt>
                <c:pt idx="69">
                  <c:v>1458</c:v>
                </c:pt>
                <c:pt idx="70">
                  <c:v>1633</c:v>
                </c:pt>
                <c:pt idx="71">
                  <c:v>1876</c:v>
                </c:pt>
                <c:pt idx="72">
                  <c:v>1567</c:v>
                </c:pt>
                <c:pt idx="73">
                  <c:v>1621</c:v>
                </c:pt>
                <c:pt idx="74">
                  <c:v>1461</c:v>
                </c:pt>
                <c:pt idx="75">
                  <c:v>1420</c:v>
                </c:pt>
                <c:pt idx="76">
                  <c:v>1426</c:v>
                </c:pt>
                <c:pt idx="77">
                  <c:v>1225</c:v>
                </c:pt>
                <c:pt idx="78">
                  <c:v>1549</c:v>
                </c:pt>
                <c:pt idx="79">
                  <c:v>1587</c:v>
                </c:pt>
                <c:pt idx="80">
                  <c:v>1604</c:v>
                </c:pt>
                <c:pt idx="81">
                  <c:v>1234</c:v>
                </c:pt>
                <c:pt idx="82">
                  <c:v>1497</c:v>
                </c:pt>
                <c:pt idx="83">
                  <c:v>1572</c:v>
                </c:pt>
                <c:pt idx="84">
                  <c:v>1543</c:v>
                </c:pt>
                <c:pt idx="85">
                  <c:v>1595</c:v>
                </c:pt>
                <c:pt idx="86">
                  <c:v>1501</c:v>
                </c:pt>
                <c:pt idx="87">
                  <c:v>1720</c:v>
                </c:pt>
                <c:pt idx="88">
                  <c:v>1929</c:v>
                </c:pt>
                <c:pt idx="89">
                  <c:v>1904</c:v>
                </c:pt>
                <c:pt idx="90">
                  <c:v>1846</c:v>
                </c:pt>
                <c:pt idx="91">
                  <c:v>1921</c:v>
                </c:pt>
                <c:pt idx="92">
                  <c:v>1802</c:v>
                </c:pt>
                <c:pt idx="93">
                  <c:v>1817</c:v>
                </c:pt>
                <c:pt idx="94">
                  <c:v>1844</c:v>
                </c:pt>
                <c:pt idx="95">
                  <c:v>1527</c:v>
                </c:pt>
                <c:pt idx="96">
                  <c:v>1695</c:v>
                </c:pt>
                <c:pt idx="97">
                  <c:v>1521</c:v>
                </c:pt>
              </c:numCache>
            </c:numRef>
          </c:val>
          <c:smooth val="0"/>
          <c:extLst>
            <c:ext xmlns:c16="http://schemas.microsoft.com/office/drawing/2014/chart" uri="{C3380CC4-5D6E-409C-BE32-E72D297353CC}">
              <c16:uniqueId val="{00000003-4AED-4610-82E3-5F342BBEBE20}"/>
            </c:ext>
          </c:extLst>
        </c:ser>
        <c:ser>
          <c:idx val="4"/>
          <c:order val="4"/>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[1]IRA!$B$9</c:f>
              <c:numCache>
                <c:formatCode>General</c:formatCode>
                <c:ptCount val="1"/>
                <c:pt idx="0">
                  <c:v>2883</c:v>
                </c:pt>
              </c:numCache>
            </c:numRef>
          </c:val>
          <c:smooth val="0"/>
          <c:extLst>
            <c:ext xmlns:c16="http://schemas.microsoft.com/office/drawing/2014/chart" uri="{C3380CC4-5D6E-409C-BE32-E72D297353CC}">
              <c16:uniqueId val="{00000004-4AED-4610-82E3-5F342BBEBE20}"/>
            </c:ext>
          </c:extLst>
        </c:ser>
        <c:dLbls>
          <c:showLegendKey val="0"/>
          <c:showVal val="0"/>
          <c:showCatName val="0"/>
          <c:showSerName val="0"/>
          <c:showPercent val="0"/>
          <c:showBubbleSize val="0"/>
        </c:dLbls>
        <c:marker val="1"/>
        <c:smooth val="0"/>
        <c:axId val="147490304"/>
        <c:axId val="147636224"/>
      </c:lineChart>
      <c:catAx>
        <c:axId val="147490304"/>
        <c:scaling>
          <c:orientation val="minMax"/>
        </c:scaling>
        <c:delete val="0"/>
        <c:axPos val="b"/>
        <c:title>
          <c:tx>
            <c:rich>
              <a:bodyPr/>
              <a:lstStyle/>
              <a:p>
                <a:pPr>
                  <a:defRPr lang="es-PE" sz="1200" b="1" i="0" u="none" strike="noStrike" baseline="0">
                    <a:solidFill>
                      <a:srgbClr val="000000"/>
                    </a:solidFill>
                    <a:latin typeface="Arial"/>
                    <a:ea typeface="Arial"/>
                    <a:cs typeface="Arial"/>
                  </a:defRPr>
                </a:pPr>
                <a:r>
                  <a:rPr lang="es-ES"/>
                  <a:t>Semanas Epidemiológicas</a:t>
                </a:r>
              </a:p>
            </c:rich>
          </c:tx>
          <c:layout>
            <c:manualLayout>
              <c:xMode val="edge"/>
              <c:yMode val="edge"/>
              <c:x val="0.39881055448075398"/>
              <c:y val="0.9078985587725219"/>
            </c:manualLayout>
          </c:layout>
          <c:overlay val="0"/>
          <c:spPr>
            <a:noFill/>
            <a:ln w="25400">
              <a:noFill/>
            </a:ln>
          </c:spPr>
        </c:title>
        <c:numFmt formatCode="0" sourceLinked="1"/>
        <c:majorTickMark val="out"/>
        <c:minorTickMark val="none"/>
        <c:tickLblPos val="nextTo"/>
        <c:spPr>
          <a:ln w="9525">
            <a:solidFill>
              <a:schemeClr val="tx1"/>
            </a:solidFill>
          </a:ln>
        </c:spPr>
        <c:txPr>
          <a:bodyPr rot="0" vert="horz"/>
          <a:lstStyle/>
          <a:p>
            <a:pPr>
              <a:defRPr lang="es-PE" sz="850" b="1" i="0" u="none" strike="noStrike" baseline="0">
                <a:solidFill>
                  <a:srgbClr val="000000"/>
                </a:solidFill>
                <a:latin typeface="Arial"/>
                <a:ea typeface="Arial"/>
                <a:cs typeface="Arial"/>
              </a:defRPr>
            </a:pPr>
            <a:endParaRPr lang="es-PE"/>
          </a:p>
        </c:txPr>
        <c:crossAx val="147636224"/>
        <c:crosses val="autoZero"/>
        <c:auto val="1"/>
        <c:lblAlgn val="ctr"/>
        <c:lblOffset val="100"/>
        <c:tickLblSkip val="1"/>
        <c:tickMarkSkip val="1"/>
        <c:noMultiLvlLbl val="0"/>
      </c:catAx>
      <c:valAx>
        <c:axId val="147636224"/>
        <c:scaling>
          <c:orientation val="minMax"/>
          <c:max val="2000"/>
        </c:scaling>
        <c:delete val="0"/>
        <c:axPos val="l"/>
        <c:majorGridlines>
          <c:spPr>
            <a:ln w="3175">
              <a:solidFill>
                <a:srgbClr val="C0C0C0"/>
              </a:solidFill>
              <a:prstDash val="lgDash"/>
            </a:ln>
          </c:spPr>
        </c:majorGridlines>
        <c:title>
          <c:tx>
            <c:rich>
              <a:bodyPr/>
              <a:lstStyle/>
              <a:p>
                <a:pPr>
                  <a:defRPr lang="es-PE" sz="1200" b="1" i="0" u="none" strike="noStrike" baseline="0">
                    <a:solidFill>
                      <a:srgbClr val="000000"/>
                    </a:solidFill>
                    <a:latin typeface="Arial"/>
                    <a:ea typeface="Arial"/>
                    <a:cs typeface="Arial"/>
                  </a:defRPr>
                </a:pPr>
                <a:r>
                  <a:rPr lang="es-ES"/>
                  <a:t>Nº Casos</a:t>
                </a:r>
              </a:p>
            </c:rich>
          </c:tx>
          <c:layout>
            <c:manualLayout>
              <c:xMode val="edge"/>
              <c:yMode val="edge"/>
              <c:x val="3.447476229287888E-4"/>
              <c:y val="0.4192090395480222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lang="es-PE" sz="850" b="1" i="0" u="none" strike="noStrike" baseline="0">
                <a:solidFill>
                  <a:srgbClr val="000000"/>
                </a:solidFill>
                <a:latin typeface="Arial"/>
                <a:ea typeface="Arial"/>
                <a:cs typeface="Arial"/>
              </a:defRPr>
            </a:pPr>
            <a:endParaRPr lang="es-PE"/>
          </a:p>
        </c:txPr>
        <c:crossAx val="147490304"/>
        <c:crosses val="autoZero"/>
        <c:crossBetween val="between"/>
        <c:majorUnit val="200"/>
      </c:valAx>
      <c:spPr>
        <a:noFill/>
        <a:ln w="12700">
          <a:solidFill>
            <a:srgbClr val="80808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s-P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E" sz="1400" b="1" i="0" u="none" strike="noStrike" baseline="0">
                <a:solidFill>
                  <a:sysClr val="windowText" lastClr="000000"/>
                </a:solidFill>
                <a:latin typeface="Arial"/>
                <a:ea typeface="Arial"/>
                <a:cs typeface="Arial"/>
              </a:defRPr>
            </a:pPr>
            <a:r>
              <a:rPr lang="es-ES" sz="1200" b="1" i="0" baseline="0">
                <a:effectLst/>
              </a:rPr>
              <a:t>CANAL ENDÉMICO DE ATENCIONES POR ENFERMEDADES DIARREICAS DISENTERICAS </a:t>
            </a:r>
          </a:p>
          <a:p>
            <a:pPr>
              <a:defRPr lang="es-PE" sz="1400" b="1" i="0" u="none" strike="noStrike" baseline="0">
                <a:solidFill>
                  <a:sysClr val="windowText" lastClr="000000"/>
                </a:solidFill>
                <a:latin typeface="Arial"/>
                <a:ea typeface="Arial"/>
                <a:cs typeface="Arial"/>
              </a:defRPr>
            </a:pPr>
            <a:r>
              <a:rPr lang="es-ES" sz="1200" b="1" i="0" baseline="0">
                <a:effectLst/>
              </a:rPr>
              <a:t>EN LA REGIÓN LORETO.  AÑOS 2022(1-52) - 2023 (SE 46)</a:t>
            </a:r>
            <a:endParaRPr lang="es-PE" sz="1200">
              <a:effectLst/>
            </a:endParaRPr>
          </a:p>
        </c:rich>
      </c:tx>
      <c:layout>
        <c:manualLayout>
          <c:xMode val="edge"/>
          <c:yMode val="edge"/>
          <c:x val="0.12146844087417082"/>
          <c:y val="1.1667258741820739E-3"/>
        </c:manualLayout>
      </c:layout>
      <c:overlay val="0"/>
      <c:spPr>
        <a:noFill/>
        <a:ln w="25400">
          <a:noFill/>
        </a:ln>
      </c:spPr>
    </c:title>
    <c:autoTitleDeleted val="0"/>
    <c:plotArea>
      <c:layout>
        <c:manualLayout>
          <c:layoutTarget val="inner"/>
          <c:xMode val="edge"/>
          <c:yMode val="edge"/>
          <c:x val="4.2068239580834367E-2"/>
          <c:y val="9.2006879072360159E-2"/>
          <c:w val="0.93243709065839364"/>
          <c:h val="0.78705983913405031"/>
        </c:manualLayout>
      </c:layout>
      <c:areaChart>
        <c:grouping val="standard"/>
        <c:varyColors val="0"/>
        <c:ser>
          <c:idx val="2"/>
          <c:order val="0"/>
          <c:tx>
            <c:strRef>
              <c:f>CASOS!$A$43</c:f>
              <c:strCache>
                <c:ptCount val="1"/>
                <c:pt idx="0">
                  <c:v>ALARMA</c:v>
                </c:pt>
              </c:strCache>
            </c:strRef>
          </c:tx>
          <c:spPr>
            <a:solidFill>
              <a:srgbClr val="FF00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CASOS!$B$43:$DB$43</c:f>
              <c:numCache>
                <c:formatCode>0.00</c:formatCode>
                <c:ptCount val="104"/>
                <c:pt idx="0">
                  <c:v>119.70985454402133</c:v>
                </c:pt>
                <c:pt idx="1">
                  <c:v>158.72050510511977</c:v>
                </c:pt>
                <c:pt idx="2">
                  <c:v>137.60246882111622</c:v>
                </c:pt>
                <c:pt idx="3">
                  <c:v>142.49844695922963</c:v>
                </c:pt>
                <c:pt idx="4">
                  <c:v>132.01090388840822</c:v>
                </c:pt>
                <c:pt idx="5">
                  <c:v>152.53239300623997</c:v>
                </c:pt>
                <c:pt idx="6">
                  <c:v>176.7189526360213</c:v>
                </c:pt>
                <c:pt idx="7">
                  <c:v>141.4113339359707</c:v>
                </c:pt>
                <c:pt idx="8">
                  <c:v>131.3280202908083</c:v>
                </c:pt>
                <c:pt idx="9">
                  <c:v>129.51442562401189</c:v>
                </c:pt>
                <c:pt idx="10">
                  <c:v>148.97012636568843</c:v>
                </c:pt>
                <c:pt idx="11">
                  <c:v>134.19917950501571</c:v>
                </c:pt>
                <c:pt idx="12">
                  <c:v>106.12906791275989</c:v>
                </c:pt>
                <c:pt idx="13">
                  <c:v>132.55832694748835</c:v>
                </c:pt>
                <c:pt idx="14">
                  <c:v>130.38065176769305</c:v>
                </c:pt>
                <c:pt idx="15">
                  <c:v>140.17700474108568</c:v>
                </c:pt>
                <c:pt idx="16">
                  <c:v>126.86661375727725</c:v>
                </c:pt>
                <c:pt idx="17">
                  <c:v>121.72265959827465</c:v>
                </c:pt>
                <c:pt idx="18">
                  <c:v>147.62045194392562</c:v>
                </c:pt>
                <c:pt idx="19">
                  <c:v>135.97614117784704</c:v>
                </c:pt>
                <c:pt idx="20">
                  <c:v>119.8521876932061</c:v>
                </c:pt>
                <c:pt idx="21">
                  <c:v>134.30442177032026</c:v>
                </c:pt>
                <c:pt idx="22">
                  <c:v>135.25489132948104</c:v>
                </c:pt>
                <c:pt idx="23">
                  <c:v>134.23855943961732</c:v>
                </c:pt>
                <c:pt idx="24">
                  <c:v>139.92862451796319</c:v>
                </c:pt>
                <c:pt idx="25">
                  <c:v>121.79256803743233</c:v>
                </c:pt>
                <c:pt idx="26">
                  <c:v>140.30697540667734</c:v>
                </c:pt>
                <c:pt idx="27">
                  <c:v>173.62653051443542</c:v>
                </c:pt>
                <c:pt idx="28">
                  <c:v>143.01967041189684</c:v>
                </c:pt>
                <c:pt idx="29">
                  <c:v>129.52970014421049</c:v>
                </c:pt>
                <c:pt idx="30">
                  <c:v>117.35460712285139</c:v>
                </c:pt>
                <c:pt idx="31">
                  <c:v>138.805879186082</c:v>
                </c:pt>
                <c:pt idx="32">
                  <c:v>158.58523148170678</c:v>
                </c:pt>
                <c:pt idx="33">
                  <c:v>152.31750897335942</c:v>
                </c:pt>
                <c:pt idx="34">
                  <c:v>119.87644172077709</c:v>
                </c:pt>
                <c:pt idx="35">
                  <c:v>145.67480700688523</c:v>
                </c:pt>
                <c:pt idx="36">
                  <c:v>158.84075788739398</c:v>
                </c:pt>
                <c:pt idx="37">
                  <c:v>157.52073872158059</c:v>
                </c:pt>
                <c:pt idx="38">
                  <c:v>144.83237049388896</c:v>
                </c:pt>
                <c:pt idx="39">
                  <c:v>127.42255160477592</c:v>
                </c:pt>
                <c:pt idx="40">
                  <c:v>132.9755553592903</c:v>
                </c:pt>
                <c:pt idx="41">
                  <c:v>158.64510933703352</c:v>
                </c:pt>
                <c:pt idx="42">
                  <c:v>140.16391783999171</c:v>
                </c:pt>
                <c:pt idx="43">
                  <c:v>115.34265806280446</c:v>
                </c:pt>
                <c:pt idx="44">
                  <c:v>139.06061008665938</c:v>
                </c:pt>
                <c:pt idx="45">
                  <c:v>141.22718440436003</c:v>
                </c:pt>
                <c:pt idx="46">
                  <c:v>120.04841198338657</c:v>
                </c:pt>
                <c:pt idx="47">
                  <c:v>109.73639495212934</c:v>
                </c:pt>
                <c:pt idx="48">
                  <c:v>115.88170095524688</c:v>
                </c:pt>
                <c:pt idx="49">
                  <c:v>113.00905786740771</c:v>
                </c:pt>
                <c:pt idx="50">
                  <c:v>94.833747666244051</c:v>
                </c:pt>
                <c:pt idx="51">
                  <c:v>74.249555515947165</c:v>
                </c:pt>
                <c:pt idx="52">
                  <c:v>117.9416158157353</c:v>
                </c:pt>
                <c:pt idx="53">
                  <c:v>142.48869945894501</c:v>
                </c:pt>
                <c:pt idx="54">
                  <c:v>136.52468937372154</c:v>
                </c:pt>
                <c:pt idx="55">
                  <c:v>135.29280399254694</c:v>
                </c:pt>
                <c:pt idx="56">
                  <c:v>117.88992622041415</c:v>
                </c:pt>
                <c:pt idx="57">
                  <c:v>144.98810293794591</c:v>
                </c:pt>
                <c:pt idx="58">
                  <c:v>173.501006357253</c:v>
                </c:pt>
                <c:pt idx="59">
                  <c:v>144.91157593101883</c:v>
                </c:pt>
                <c:pt idx="60">
                  <c:v>128.39442550708858</c:v>
                </c:pt>
                <c:pt idx="61">
                  <c:v>127.98231051159331</c:v>
                </c:pt>
                <c:pt idx="62">
                  <c:v>142.48225857939903</c:v>
                </c:pt>
                <c:pt idx="63">
                  <c:v>115.49706303668339</c:v>
                </c:pt>
                <c:pt idx="64">
                  <c:v>95.4766234555306</c:v>
                </c:pt>
                <c:pt idx="65">
                  <c:v>129.53585960953814</c:v>
                </c:pt>
                <c:pt idx="66">
                  <c:v>118.49456360811833</c:v>
                </c:pt>
                <c:pt idx="67">
                  <c:v>134.71776811309996</c:v>
                </c:pt>
                <c:pt idx="68">
                  <c:v>116.59092711455268</c:v>
                </c:pt>
                <c:pt idx="69">
                  <c:v>122.76404092767129</c:v>
                </c:pt>
                <c:pt idx="70">
                  <c:v>134.66131886386523</c:v>
                </c:pt>
                <c:pt idx="71">
                  <c:v>132.34638559293111</c:v>
                </c:pt>
                <c:pt idx="72">
                  <c:v>118.60067269899287</c:v>
                </c:pt>
                <c:pt idx="73">
                  <c:v>138.51857592917352</c:v>
                </c:pt>
                <c:pt idx="74">
                  <c:v>131.99579204046296</c:v>
                </c:pt>
                <c:pt idx="75">
                  <c:v>131.88344034883514</c:v>
                </c:pt>
                <c:pt idx="76">
                  <c:v>132.25751927034796</c:v>
                </c:pt>
                <c:pt idx="77">
                  <c:v>111.30660717561685</c:v>
                </c:pt>
                <c:pt idx="78">
                  <c:v>132.23523244989505</c:v>
                </c:pt>
                <c:pt idx="79">
                  <c:v>155.44332960169984</c:v>
                </c:pt>
                <c:pt idx="80">
                  <c:v>128.52776331449726</c:v>
                </c:pt>
                <c:pt idx="81">
                  <c:v>119.69889549680718</c:v>
                </c:pt>
                <c:pt idx="82">
                  <c:v>106.39512992431519</c:v>
                </c:pt>
                <c:pt idx="83">
                  <c:v>131.89680967908058</c:v>
                </c:pt>
                <c:pt idx="84">
                  <c:v>145.2147783258757</c:v>
                </c:pt>
                <c:pt idx="85">
                  <c:v>147.57339974066616</c:v>
                </c:pt>
                <c:pt idx="86">
                  <c:v>117.76512700710434</c:v>
                </c:pt>
                <c:pt idx="87">
                  <c:v>136.14005835209588</c:v>
                </c:pt>
                <c:pt idx="88">
                  <c:v>142.03269961506987</c:v>
                </c:pt>
                <c:pt idx="89">
                  <c:v>145.5040063755072</c:v>
                </c:pt>
                <c:pt idx="90">
                  <c:v>140.94000879353527</c:v>
                </c:pt>
                <c:pt idx="91">
                  <c:v>127.49089437411418</c:v>
                </c:pt>
                <c:pt idx="92">
                  <c:v>135.96262092850657</c:v>
                </c:pt>
                <c:pt idx="93">
                  <c:v>152.86908239798336</c:v>
                </c:pt>
                <c:pt idx="94">
                  <c:v>127.16311280344578</c:v>
                </c:pt>
                <c:pt idx="95">
                  <c:v>113.49244515607823</c:v>
                </c:pt>
                <c:pt idx="96">
                  <c:v>134.29153089577957</c:v>
                </c:pt>
                <c:pt idx="97">
                  <c:v>128.29657113660858</c:v>
                </c:pt>
                <c:pt idx="98">
                  <c:v>109.10631903101753</c:v>
                </c:pt>
                <c:pt idx="99">
                  <c:v>100.86736373919742</c:v>
                </c:pt>
                <c:pt idx="100">
                  <c:v>112.5276702681921</c:v>
                </c:pt>
                <c:pt idx="101">
                  <c:v>108.63877991067355</c:v>
                </c:pt>
                <c:pt idx="102">
                  <c:v>91.703311946289219</c:v>
                </c:pt>
                <c:pt idx="103">
                  <c:v>77.051596709288091</c:v>
                </c:pt>
              </c:numCache>
            </c:numRef>
          </c:val>
          <c:extLst>
            <c:ext xmlns:c16="http://schemas.microsoft.com/office/drawing/2014/chart" uri="{C3380CC4-5D6E-409C-BE32-E72D297353CC}">
              <c16:uniqueId val="{00000000-A003-450E-91BD-033926BF8E9D}"/>
            </c:ext>
          </c:extLst>
        </c:ser>
        <c:ser>
          <c:idx val="1"/>
          <c:order val="1"/>
          <c:tx>
            <c:strRef>
              <c:f>CASOS!$A$42</c:f>
              <c:strCache>
                <c:ptCount val="1"/>
                <c:pt idx="0">
                  <c:v>SEGURIDAD</c:v>
                </c:pt>
              </c:strCache>
            </c:strRef>
          </c:tx>
          <c:spPr>
            <a:solidFill>
              <a:srgbClr val="FFFF0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CASOS!$B$42:$DB$42</c:f>
              <c:numCache>
                <c:formatCode>0.00</c:formatCode>
                <c:ptCount val="104"/>
                <c:pt idx="0">
                  <c:v>102.26618860064775</c:v>
                </c:pt>
                <c:pt idx="1">
                  <c:v>123.57155442584857</c:v>
                </c:pt>
                <c:pt idx="2">
                  <c:v>120.39511930000549</c:v>
                </c:pt>
                <c:pt idx="3">
                  <c:v>115.64119076826103</c:v>
                </c:pt>
                <c:pt idx="4">
                  <c:v>104.50404931604453</c:v>
                </c:pt>
                <c:pt idx="5">
                  <c:v>119.15956281733087</c:v>
                </c:pt>
                <c:pt idx="6">
                  <c:v>125.75640829394409</c:v>
                </c:pt>
                <c:pt idx="7">
                  <c:v>123.9574569651719</c:v>
                </c:pt>
                <c:pt idx="8">
                  <c:v>115.19331051961535</c:v>
                </c:pt>
                <c:pt idx="9">
                  <c:v>115.81210876868506</c:v>
                </c:pt>
                <c:pt idx="10">
                  <c:v>115.59228037810919</c:v>
                </c:pt>
                <c:pt idx="11">
                  <c:v>106.91116380919549</c:v>
                </c:pt>
                <c:pt idx="12">
                  <c:v>85.31086074122895</c:v>
                </c:pt>
                <c:pt idx="13">
                  <c:v>100.98547023777074</c:v>
                </c:pt>
                <c:pt idx="14">
                  <c:v>93.67684492987631</c:v>
                </c:pt>
                <c:pt idx="15">
                  <c:v>98.790813136352384</c:v>
                </c:pt>
                <c:pt idx="16">
                  <c:v>86.492325595235826</c:v>
                </c:pt>
                <c:pt idx="17">
                  <c:v>92.953617157057309</c:v>
                </c:pt>
                <c:pt idx="18">
                  <c:v>100.86977880507423</c:v>
                </c:pt>
                <c:pt idx="19">
                  <c:v>97.024724949508354</c:v>
                </c:pt>
                <c:pt idx="20">
                  <c:v>91.741015153226542</c:v>
                </c:pt>
                <c:pt idx="21">
                  <c:v>88.015971371503937</c:v>
                </c:pt>
                <c:pt idx="22">
                  <c:v>92.781838982655103</c:v>
                </c:pt>
                <c:pt idx="23">
                  <c:v>97.914019186005731</c:v>
                </c:pt>
                <c:pt idx="24">
                  <c:v>102.64220698322178</c:v>
                </c:pt>
                <c:pt idx="25">
                  <c:v>84.994746757166794</c:v>
                </c:pt>
                <c:pt idx="26">
                  <c:v>99.511483336857665</c:v>
                </c:pt>
                <c:pt idx="27">
                  <c:v>121.84109472844635</c:v>
                </c:pt>
                <c:pt idx="28">
                  <c:v>106.22081237420016</c:v>
                </c:pt>
                <c:pt idx="29">
                  <c:v>95.298791955672243</c:v>
                </c:pt>
                <c:pt idx="30">
                  <c:v>86.861427752184127</c:v>
                </c:pt>
                <c:pt idx="31">
                  <c:v>108.16856809601408</c:v>
                </c:pt>
                <c:pt idx="32">
                  <c:v>124.55406260644999</c:v>
                </c:pt>
                <c:pt idx="33">
                  <c:v>110.4796031116222</c:v>
                </c:pt>
                <c:pt idx="34">
                  <c:v>96.757639181080648</c:v>
                </c:pt>
                <c:pt idx="35">
                  <c:v>105.94855930944712</c:v>
                </c:pt>
                <c:pt idx="36">
                  <c:v>115.75471323675394</c:v>
                </c:pt>
                <c:pt idx="37">
                  <c:v>128.38993513753809</c:v>
                </c:pt>
                <c:pt idx="38">
                  <c:v>109.27114943794564</c:v>
                </c:pt>
                <c:pt idx="39">
                  <c:v>106.24336815119825</c:v>
                </c:pt>
                <c:pt idx="40">
                  <c:v>116.22639764115944</c:v>
                </c:pt>
                <c:pt idx="41">
                  <c:v>133.45567544034105</c:v>
                </c:pt>
                <c:pt idx="42">
                  <c:v>118.76844949563583</c:v>
                </c:pt>
                <c:pt idx="43">
                  <c:v>97.001004950016579</c:v>
                </c:pt>
                <c:pt idx="44">
                  <c:v>110.91967291731056</c:v>
                </c:pt>
                <c:pt idx="45">
                  <c:v>117.17329708108596</c:v>
                </c:pt>
                <c:pt idx="46">
                  <c:v>96.386650209031131</c:v>
                </c:pt>
                <c:pt idx="47">
                  <c:v>89.469933097046521</c:v>
                </c:pt>
                <c:pt idx="48">
                  <c:v>83.406595886257819</c:v>
                </c:pt>
                <c:pt idx="49">
                  <c:v>90.31436535234819</c:v>
                </c:pt>
                <c:pt idx="50">
                  <c:v>77.720176152140269</c:v>
                </c:pt>
                <c:pt idx="51">
                  <c:v>66.791389761296784</c:v>
                </c:pt>
                <c:pt idx="52">
                  <c:v>99.488238836341381</c:v>
                </c:pt>
                <c:pt idx="53">
                  <c:v>108.84689031323593</c:v>
                </c:pt>
                <c:pt idx="54">
                  <c:v>110.2653839379051</c:v>
                </c:pt>
                <c:pt idx="55">
                  <c:v>108.52994149446624</c:v>
                </c:pt>
                <c:pt idx="56">
                  <c:v>93.776302760301988</c:v>
                </c:pt>
                <c:pt idx="57">
                  <c:v>112.76289531224103</c:v>
                </c:pt>
                <c:pt idx="58">
                  <c:v>117.30996391460505</c:v>
                </c:pt>
                <c:pt idx="59">
                  <c:v>109.59863601426257</c:v>
                </c:pt>
                <c:pt idx="60">
                  <c:v>102.14589657615582</c:v>
                </c:pt>
                <c:pt idx="61">
                  <c:v>104.95408544114518</c:v>
                </c:pt>
                <c:pt idx="62">
                  <c:v>102.13534488327369</c:v>
                </c:pt>
                <c:pt idx="63">
                  <c:v>86.984797953509499</c:v>
                </c:pt>
                <c:pt idx="64">
                  <c:v>77.126122169715742</c:v>
                </c:pt>
                <c:pt idx="65">
                  <c:v>97.348014188584784</c:v>
                </c:pt>
                <c:pt idx="66">
                  <c:v>87.551792462142529</c:v>
                </c:pt>
                <c:pt idx="67">
                  <c:v>91.356059688025169</c:v>
                </c:pt>
                <c:pt idx="68">
                  <c:v>79.717810334854221</c:v>
                </c:pt>
                <c:pt idx="69">
                  <c:v>95.975210296539657</c:v>
                </c:pt>
                <c:pt idx="70">
                  <c:v>91.360405703149894</c:v>
                </c:pt>
                <c:pt idx="71">
                  <c:v>89.488380016678917</c:v>
                </c:pt>
                <c:pt idx="72">
                  <c:v>90.250470394972439</c:v>
                </c:pt>
                <c:pt idx="73">
                  <c:v>92.812854579690011</c:v>
                </c:pt>
                <c:pt idx="74">
                  <c:v>87.803068049968488</c:v>
                </c:pt>
                <c:pt idx="75">
                  <c:v>94.570185424108288</c:v>
                </c:pt>
                <c:pt idx="76">
                  <c:v>93.219008108163351</c:v>
                </c:pt>
                <c:pt idx="77">
                  <c:v>72.567523203012598</c:v>
                </c:pt>
                <c:pt idx="78">
                  <c:v>87.222108170595178</c:v>
                </c:pt>
                <c:pt idx="79">
                  <c:v>109.28756696885395</c:v>
                </c:pt>
                <c:pt idx="80">
                  <c:v>93.328498233657314</c:v>
                </c:pt>
                <c:pt idx="81">
                  <c:v>86.502801057525531</c:v>
                </c:pt>
                <c:pt idx="82">
                  <c:v>79.072786790296846</c:v>
                </c:pt>
                <c:pt idx="83">
                  <c:v>101.55265092828755</c:v>
                </c:pt>
                <c:pt idx="84">
                  <c:v>109.86235261677953</c:v>
                </c:pt>
                <c:pt idx="85">
                  <c:v>101.70852569410626</c:v>
                </c:pt>
                <c:pt idx="86">
                  <c:v>92.810209544950538</c:v>
                </c:pt>
                <c:pt idx="87">
                  <c:v>93.218634864211936</c:v>
                </c:pt>
                <c:pt idx="88">
                  <c:v>105.7508956118583</c:v>
                </c:pt>
                <c:pt idx="89">
                  <c:v>113.05566077534142</c:v>
                </c:pt>
                <c:pt idx="90">
                  <c:v>101.47348722855227</c:v>
                </c:pt>
                <c:pt idx="91">
                  <c:v>99.164195415517412</c:v>
                </c:pt>
                <c:pt idx="92">
                  <c:v>99.157082668428188</c:v>
                </c:pt>
                <c:pt idx="93">
                  <c:v>120.90529985215552</c:v>
                </c:pt>
                <c:pt idx="94">
                  <c:v>108.85003231642756</c:v>
                </c:pt>
                <c:pt idx="95">
                  <c:v>95.65421053138256</c:v>
                </c:pt>
                <c:pt idx="96">
                  <c:v>99.617691304238932</c:v>
                </c:pt>
                <c:pt idx="97">
                  <c:v>101.80384817922177</c:v>
                </c:pt>
                <c:pt idx="98">
                  <c:v>84.033424919380707</c:v>
                </c:pt>
                <c:pt idx="99">
                  <c:v>80.243059971218173</c:v>
                </c:pt>
                <c:pt idx="100">
                  <c:v>79.630209806024027</c:v>
                </c:pt>
                <c:pt idx="101">
                  <c:v>85.794298728412144</c:v>
                </c:pt>
                <c:pt idx="102">
                  <c:v>68.521787379376491</c:v>
                </c:pt>
                <c:pt idx="103">
                  <c:v>59.927643190468721</c:v>
                </c:pt>
              </c:numCache>
            </c:numRef>
          </c:val>
          <c:extLst>
            <c:ext xmlns:c16="http://schemas.microsoft.com/office/drawing/2014/chart" uri="{C3380CC4-5D6E-409C-BE32-E72D297353CC}">
              <c16:uniqueId val="{00000001-A003-450E-91BD-033926BF8E9D}"/>
            </c:ext>
          </c:extLst>
        </c:ser>
        <c:ser>
          <c:idx val="0"/>
          <c:order val="2"/>
          <c:tx>
            <c:strRef>
              <c:f>CASOS!$A$41</c:f>
              <c:strCache>
                <c:ptCount val="1"/>
                <c:pt idx="0">
                  <c:v>ÉXITO</c:v>
                </c:pt>
              </c:strCache>
            </c:strRef>
          </c:tx>
          <c:spPr>
            <a:solidFill>
              <a:srgbClr val="00B050"/>
            </a:solidFill>
            <a:ln w="12700">
              <a:solidFill>
                <a:srgbClr val="000000"/>
              </a:solidFill>
              <a:prstDash val="solid"/>
            </a:ln>
          </c:spP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CASOS!$B$41:$DB$41</c:f>
              <c:numCache>
                <c:formatCode>0.00</c:formatCode>
                <c:ptCount val="104"/>
                <c:pt idx="0">
                  <c:v>86.211579118667728</c:v>
                </c:pt>
                <c:pt idx="1">
                  <c:v>93.209923596402106</c:v>
                </c:pt>
                <c:pt idx="2">
                  <c:v>104.43737650130896</c:v>
                </c:pt>
                <c:pt idx="3">
                  <c:v>91.766475951325802</c:v>
                </c:pt>
                <c:pt idx="4">
                  <c:v>80.267578227654582</c:v>
                </c:pt>
                <c:pt idx="5">
                  <c:v>90.208485879993688</c:v>
                </c:pt>
                <c:pt idx="6">
                  <c:v>84.201712728201343</c:v>
                </c:pt>
                <c:pt idx="7">
                  <c:v>107.76890941250427</c:v>
                </c:pt>
                <c:pt idx="8">
                  <c:v>100.18715621966076</c:v>
                </c:pt>
                <c:pt idx="9">
                  <c:v>102.93017478582031</c:v>
                </c:pt>
                <c:pt idx="10">
                  <c:v>86.70096896543744</c:v>
                </c:pt>
                <c:pt idx="11">
                  <c:v>82.811544390586164</c:v>
                </c:pt>
                <c:pt idx="12">
                  <c:v>66.60189702851855</c:v>
                </c:pt>
                <c:pt idx="13">
                  <c:v>73.711125977293207</c:v>
                </c:pt>
                <c:pt idx="14">
                  <c:v>62.837256208090039</c:v>
                </c:pt>
                <c:pt idx="15">
                  <c:v>64.555559379129363</c:v>
                </c:pt>
                <c:pt idx="16">
                  <c:v>53.324003364423788</c:v>
                </c:pt>
                <c:pt idx="17">
                  <c:v>67.928463027571283</c:v>
                </c:pt>
                <c:pt idx="18">
                  <c:v>62.96897995567722</c:v>
                </c:pt>
                <c:pt idx="19">
                  <c:v>64.520684867568448</c:v>
                </c:pt>
                <c:pt idx="20">
                  <c:v>67.234966591454068</c:v>
                </c:pt>
                <c:pt idx="21">
                  <c:v>50.897704000974059</c:v>
                </c:pt>
                <c:pt idx="22">
                  <c:v>57.99825969718578</c:v>
                </c:pt>
                <c:pt idx="23">
                  <c:v>67.238268676276249</c:v>
                </c:pt>
                <c:pt idx="24">
                  <c:v>71.166161996835129</c:v>
                </c:pt>
                <c:pt idx="25">
                  <c:v>54.320132842122959</c:v>
                </c:pt>
                <c:pt idx="26">
                  <c:v>65.660488883965073</c:v>
                </c:pt>
                <c:pt idx="27">
                  <c:v>79.879825484988075</c:v>
                </c:pt>
                <c:pt idx="28">
                  <c:v>75.009188754565528</c:v>
                </c:pt>
                <c:pt idx="29">
                  <c:v>66.187488496552817</c:v>
                </c:pt>
                <c:pt idx="30">
                  <c:v>60.659110133165711</c:v>
                </c:pt>
                <c:pt idx="31">
                  <c:v>81.472621341464389</c:v>
                </c:pt>
                <c:pt idx="32">
                  <c:v>95.012922839737769</c:v>
                </c:pt>
                <c:pt idx="33">
                  <c:v>75.597046927981793</c:v>
                </c:pt>
                <c:pt idx="34">
                  <c:v>76.076899523966659</c:v>
                </c:pt>
                <c:pt idx="35">
                  <c:v>72.663284162065992</c:v>
                </c:pt>
                <c:pt idx="36">
                  <c:v>79.858830111943632</c:v>
                </c:pt>
                <c:pt idx="37">
                  <c:v>102.56279966505146</c:v>
                </c:pt>
                <c:pt idx="38">
                  <c:v>78.888922980120981</c:v>
                </c:pt>
                <c:pt idx="39">
                  <c:v>87.042223768237491</c:v>
                </c:pt>
                <c:pt idx="40">
                  <c:v>100.68476378750468</c:v>
                </c:pt>
                <c:pt idx="41">
                  <c:v>110.72565435371781</c:v>
                </c:pt>
                <c:pt idx="42">
                  <c:v>99.284239518577579</c:v>
                </c:pt>
                <c:pt idx="43">
                  <c:v>80.22634490752975</c:v>
                </c:pt>
                <c:pt idx="44">
                  <c:v>86.100418287601627</c:v>
                </c:pt>
                <c:pt idx="45">
                  <c:v>95.524451602955835</c:v>
                </c:pt>
                <c:pt idx="46">
                  <c:v>75.276813020931797</c:v>
                </c:pt>
                <c:pt idx="47">
                  <c:v>71.16790600330765</c:v>
                </c:pt>
                <c:pt idx="48">
                  <c:v>55.831559767686031</c:v>
                </c:pt>
                <c:pt idx="49">
                  <c:v>70.045083117998772</c:v>
                </c:pt>
                <c:pt idx="50">
                  <c:v>62.114865702864236</c:v>
                </c:pt>
                <c:pt idx="51">
                  <c:v>59.65364761242634</c:v>
                </c:pt>
                <c:pt idx="52">
                  <c:v>82.602031348611902</c:v>
                </c:pt>
                <c:pt idx="53">
                  <c:v>79.885011445609763</c:v>
                </c:pt>
                <c:pt idx="54">
                  <c:v>86.929502372373534</c:v>
                </c:pt>
                <c:pt idx="55">
                  <c:v>84.819641612397277</c:v>
                </c:pt>
                <c:pt idx="56">
                  <c:v>72.339335148686075</c:v>
                </c:pt>
                <c:pt idx="57">
                  <c:v>84.787861395932666</c:v>
                </c:pt>
                <c:pt idx="58">
                  <c:v>72.691080045425281</c:v>
                </c:pt>
                <c:pt idx="59">
                  <c:v>79.390969773415392</c:v>
                </c:pt>
                <c:pt idx="60">
                  <c:v>78.92267205560043</c:v>
                </c:pt>
                <c:pt idx="61">
                  <c:v>84.258602193796108</c:v>
                </c:pt>
                <c:pt idx="62">
                  <c:v>68.519947508788405</c:v>
                </c:pt>
                <c:pt idx="63">
                  <c:v>62.256447515500746</c:v>
                </c:pt>
                <c:pt idx="64">
                  <c:v>60.50406612424959</c:v>
                </c:pt>
                <c:pt idx="65">
                  <c:v>69.686764553603425</c:v>
                </c:pt>
                <c:pt idx="66">
                  <c:v>61.004223885188253</c:v>
                </c:pt>
                <c:pt idx="67">
                  <c:v>56.027353122545371</c:v>
                </c:pt>
                <c:pt idx="68">
                  <c:v>49.141089222775172</c:v>
                </c:pt>
                <c:pt idx="69">
                  <c:v>72.417391678923906</c:v>
                </c:pt>
                <c:pt idx="70">
                  <c:v>56.071917215739411</c:v>
                </c:pt>
                <c:pt idx="71">
                  <c:v>54.558151628711435</c:v>
                </c:pt>
                <c:pt idx="72">
                  <c:v>65.588016795611765</c:v>
                </c:pt>
                <c:pt idx="73">
                  <c:v>55.889481741870675</c:v>
                </c:pt>
                <c:pt idx="74">
                  <c:v>52.052370927931307</c:v>
                </c:pt>
                <c:pt idx="75">
                  <c:v>63.278121778357551</c:v>
                </c:pt>
                <c:pt idx="76">
                  <c:v>60.760720084629298</c:v>
                </c:pt>
                <c:pt idx="77">
                  <c:v>40.952556618873722</c:v>
                </c:pt>
                <c:pt idx="78">
                  <c:v>50.958302602906407</c:v>
                </c:pt>
                <c:pt idx="79">
                  <c:v>71.493030565390583</c:v>
                </c:pt>
                <c:pt idx="80">
                  <c:v>63.566393465720921</c:v>
                </c:pt>
                <c:pt idx="81">
                  <c:v>58.337541776380618</c:v>
                </c:pt>
                <c:pt idx="82">
                  <c:v>55.378833597400529</c:v>
                </c:pt>
                <c:pt idx="83">
                  <c:v>75.190308729227525</c:v>
                </c:pt>
                <c:pt idx="84">
                  <c:v>79.620280485664168</c:v>
                </c:pt>
                <c:pt idx="85">
                  <c:v>64.362963675897817</c:v>
                </c:pt>
                <c:pt idx="86">
                  <c:v>70.723624152401328</c:v>
                </c:pt>
                <c:pt idx="87">
                  <c:v>58.120373453809137</c:v>
                </c:pt>
                <c:pt idx="88">
                  <c:v>74.922626728260965</c:v>
                </c:pt>
                <c:pt idx="89">
                  <c:v>84.907472249903137</c:v>
                </c:pt>
                <c:pt idx="90">
                  <c:v>68.489256715218474</c:v>
                </c:pt>
                <c:pt idx="91">
                  <c:v>74.374842191146669</c:v>
                </c:pt>
                <c:pt idx="92">
                  <c:v>68.108432698167533</c:v>
                </c:pt>
                <c:pt idx="93">
                  <c:v>92.992352947384347</c:v>
                </c:pt>
                <c:pt idx="94">
                  <c:v>92.017547229618515</c:v>
                </c:pt>
                <c:pt idx="95">
                  <c:v>79.311016158295118</c:v>
                </c:pt>
                <c:pt idx="96">
                  <c:v>70.0897423529984</c:v>
                </c:pt>
                <c:pt idx="97">
                  <c:v>78.394305958731792</c:v>
                </c:pt>
                <c:pt idx="98">
                  <c:v>61.976322948432561</c:v>
                </c:pt>
                <c:pt idx="99">
                  <c:v>61.743295171205084</c:v>
                </c:pt>
                <c:pt idx="100">
                  <c:v>51.840703293217452</c:v>
                </c:pt>
                <c:pt idx="101">
                  <c:v>65.458988461577803</c:v>
                </c:pt>
                <c:pt idx="102">
                  <c:v>48.153054964072339</c:v>
                </c:pt>
                <c:pt idx="103">
                  <c:v>44.466009077721843</c:v>
                </c:pt>
              </c:numCache>
            </c:numRef>
          </c:val>
          <c:extLst>
            <c:ext xmlns:c16="http://schemas.microsoft.com/office/drawing/2014/chart" uri="{C3380CC4-5D6E-409C-BE32-E72D297353CC}">
              <c16:uniqueId val="{00000002-A003-450E-91BD-033926BF8E9D}"/>
            </c:ext>
          </c:extLst>
        </c:ser>
        <c:dLbls>
          <c:showLegendKey val="0"/>
          <c:showVal val="0"/>
          <c:showCatName val="0"/>
          <c:showSerName val="0"/>
          <c:showPercent val="0"/>
          <c:showBubbleSize val="0"/>
        </c:dLbls>
        <c:axId val="147638144"/>
        <c:axId val="170567168"/>
      </c:areaChart>
      <c:lineChart>
        <c:grouping val="standard"/>
        <c:varyColors val="0"/>
        <c:ser>
          <c:idx val="3"/>
          <c:order val="3"/>
          <c:tx>
            <c:strRef>
              <c:f>CASOS!$A$11</c:f>
              <c:strCache>
                <c:ptCount val="1"/>
                <c:pt idx="0">
                  <c:v>2022</c:v>
                </c:pt>
              </c:strCache>
            </c:strRef>
          </c:tx>
          <c:spPr>
            <a:ln w="50800">
              <a:solidFill>
                <a:srgbClr val="0000FF"/>
              </a:solidFill>
              <a:prstDash val="solid"/>
              <a:headEnd w="lg" len="med"/>
            </a:ln>
          </c:spPr>
          <c:marker>
            <c:symbol val="circle"/>
            <c:size val="8"/>
            <c:spPr>
              <a:solidFill>
                <a:srgbClr val="0000FF"/>
              </a:solidFill>
              <a:ln>
                <a:solidFill>
                  <a:srgbClr val="0000FF"/>
                </a:solidFill>
              </a:ln>
            </c:spPr>
          </c:marker>
          <c:cat>
            <c:numRef>
              <c:f>CASOS!$B$2:$DB$2</c:f>
              <c:numCache>
                <c:formatCode>0</c:formatCode>
                <c:ptCount val="1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numCache>
            </c:numRef>
          </c:cat>
          <c:val>
            <c:numRef>
              <c:f>CASOS!$B$11:$DB$11</c:f>
              <c:numCache>
                <c:formatCode>General</c:formatCode>
                <c:ptCount val="104"/>
                <c:pt idx="0">
                  <c:v>72</c:v>
                </c:pt>
                <c:pt idx="1">
                  <c:v>72</c:v>
                </c:pt>
                <c:pt idx="2">
                  <c:v>127</c:v>
                </c:pt>
                <c:pt idx="3">
                  <c:v>73</c:v>
                </c:pt>
                <c:pt idx="4">
                  <c:v>70</c:v>
                </c:pt>
                <c:pt idx="5">
                  <c:v>100</c:v>
                </c:pt>
                <c:pt idx="6">
                  <c:v>65</c:v>
                </c:pt>
                <c:pt idx="7">
                  <c:v>85</c:v>
                </c:pt>
                <c:pt idx="8">
                  <c:v>59</c:v>
                </c:pt>
                <c:pt idx="9">
                  <c:v>57</c:v>
                </c:pt>
                <c:pt idx="10">
                  <c:v>58</c:v>
                </c:pt>
                <c:pt idx="11">
                  <c:v>66</c:v>
                </c:pt>
                <c:pt idx="12">
                  <c:v>56</c:v>
                </c:pt>
                <c:pt idx="13">
                  <c:v>91</c:v>
                </c:pt>
                <c:pt idx="14">
                  <c:v>74</c:v>
                </c:pt>
                <c:pt idx="15">
                  <c:v>76</c:v>
                </c:pt>
                <c:pt idx="16">
                  <c:v>67</c:v>
                </c:pt>
                <c:pt idx="17">
                  <c:v>90</c:v>
                </c:pt>
                <c:pt idx="18">
                  <c:v>94</c:v>
                </c:pt>
                <c:pt idx="19">
                  <c:v>109</c:v>
                </c:pt>
                <c:pt idx="20">
                  <c:v>91</c:v>
                </c:pt>
                <c:pt idx="21">
                  <c:v>63</c:v>
                </c:pt>
                <c:pt idx="22">
                  <c:v>80</c:v>
                </c:pt>
                <c:pt idx="23">
                  <c:v>147</c:v>
                </c:pt>
                <c:pt idx="24">
                  <c:v>90</c:v>
                </c:pt>
                <c:pt idx="25">
                  <c:v>92</c:v>
                </c:pt>
                <c:pt idx="26">
                  <c:v>109</c:v>
                </c:pt>
                <c:pt idx="27">
                  <c:v>115</c:v>
                </c:pt>
                <c:pt idx="28">
                  <c:v>92</c:v>
                </c:pt>
                <c:pt idx="29">
                  <c:v>68</c:v>
                </c:pt>
                <c:pt idx="30">
                  <c:v>73</c:v>
                </c:pt>
                <c:pt idx="31">
                  <c:v>60</c:v>
                </c:pt>
                <c:pt idx="32">
                  <c:v>75</c:v>
                </c:pt>
                <c:pt idx="33">
                  <c:v>77</c:v>
                </c:pt>
                <c:pt idx="34">
                  <c:v>82</c:v>
                </c:pt>
                <c:pt idx="35">
                  <c:v>123</c:v>
                </c:pt>
                <c:pt idx="36">
                  <c:v>104</c:v>
                </c:pt>
                <c:pt idx="37">
                  <c:v>83</c:v>
                </c:pt>
                <c:pt idx="38">
                  <c:v>71</c:v>
                </c:pt>
                <c:pt idx="39">
                  <c:v>102</c:v>
                </c:pt>
                <c:pt idx="40">
                  <c:v>119</c:v>
                </c:pt>
                <c:pt idx="41">
                  <c:v>120</c:v>
                </c:pt>
                <c:pt idx="42">
                  <c:v>86</c:v>
                </c:pt>
                <c:pt idx="43">
                  <c:v>79</c:v>
                </c:pt>
                <c:pt idx="44">
                  <c:v>89</c:v>
                </c:pt>
                <c:pt idx="45">
                  <c:v>76</c:v>
                </c:pt>
                <c:pt idx="46">
                  <c:v>81</c:v>
                </c:pt>
                <c:pt idx="47">
                  <c:v>52</c:v>
                </c:pt>
                <c:pt idx="48">
                  <c:v>80</c:v>
                </c:pt>
                <c:pt idx="49">
                  <c:v>72</c:v>
                </c:pt>
                <c:pt idx="50">
                  <c:v>76</c:v>
                </c:pt>
                <c:pt idx="51">
                  <c:v>43</c:v>
                </c:pt>
                <c:pt idx="52">
                  <c:v>68</c:v>
                </c:pt>
                <c:pt idx="53">
                  <c:v>93</c:v>
                </c:pt>
                <c:pt idx="54">
                  <c:v>110</c:v>
                </c:pt>
                <c:pt idx="55">
                  <c:v>94</c:v>
                </c:pt>
                <c:pt idx="56">
                  <c:v>90</c:v>
                </c:pt>
                <c:pt idx="57">
                  <c:v>100</c:v>
                </c:pt>
                <c:pt idx="58">
                  <c:v>77</c:v>
                </c:pt>
                <c:pt idx="59">
                  <c:v>102</c:v>
                </c:pt>
                <c:pt idx="60">
                  <c:v>88</c:v>
                </c:pt>
                <c:pt idx="61">
                  <c:v>65</c:v>
                </c:pt>
                <c:pt idx="62">
                  <c:v>141</c:v>
                </c:pt>
                <c:pt idx="63">
                  <c:v>135</c:v>
                </c:pt>
                <c:pt idx="64">
                  <c:v>102</c:v>
                </c:pt>
                <c:pt idx="65">
                  <c:v>100</c:v>
                </c:pt>
                <c:pt idx="66">
                  <c:v>97</c:v>
                </c:pt>
                <c:pt idx="67">
                  <c:v>84</c:v>
                </c:pt>
                <c:pt idx="68">
                  <c:v>119</c:v>
                </c:pt>
                <c:pt idx="69">
                  <c:v>92</c:v>
                </c:pt>
                <c:pt idx="70">
                  <c:v>84</c:v>
                </c:pt>
                <c:pt idx="71">
                  <c:v>120</c:v>
                </c:pt>
                <c:pt idx="72">
                  <c:v>102</c:v>
                </c:pt>
                <c:pt idx="73">
                  <c:v>119</c:v>
                </c:pt>
                <c:pt idx="74">
                  <c:v>113</c:v>
                </c:pt>
                <c:pt idx="75">
                  <c:v>120</c:v>
                </c:pt>
                <c:pt idx="76">
                  <c:v>104</c:v>
                </c:pt>
                <c:pt idx="77">
                  <c:v>91</c:v>
                </c:pt>
                <c:pt idx="78">
                  <c:v>118</c:v>
                </c:pt>
                <c:pt idx="79">
                  <c:v>97</c:v>
                </c:pt>
                <c:pt idx="80">
                  <c:v>110</c:v>
                </c:pt>
                <c:pt idx="81">
                  <c:v>96</c:v>
                </c:pt>
                <c:pt idx="82">
                  <c:v>99</c:v>
                </c:pt>
                <c:pt idx="83">
                  <c:v>128</c:v>
                </c:pt>
                <c:pt idx="84">
                  <c:v>104</c:v>
                </c:pt>
                <c:pt idx="85">
                  <c:v>84</c:v>
                </c:pt>
                <c:pt idx="86">
                  <c:v>89</c:v>
                </c:pt>
                <c:pt idx="87">
                  <c:v>123</c:v>
                </c:pt>
                <c:pt idx="88">
                  <c:v>136</c:v>
                </c:pt>
                <c:pt idx="89">
                  <c:v>129</c:v>
                </c:pt>
                <c:pt idx="90">
                  <c:v>141</c:v>
                </c:pt>
                <c:pt idx="91">
                  <c:v>151</c:v>
                </c:pt>
                <c:pt idx="92">
                  <c:v>142</c:v>
                </c:pt>
                <c:pt idx="93">
                  <c:v>89</c:v>
                </c:pt>
                <c:pt idx="94">
                  <c:v>133</c:v>
                </c:pt>
                <c:pt idx="95">
                  <c:v>111</c:v>
                </c:pt>
                <c:pt idx="96">
                  <c:v>158</c:v>
                </c:pt>
                <c:pt idx="97">
                  <c:v>105</c:v>
                </c:pt>
              </c:numCache>
            </c:numRef>
          </c:val>
          <c:smooth val="0"/>
          <c:extLst>
            <c:ext xmlns:c16="http://schemas.microsoft.com/office/drawing/2014/chart" uri="{C3380CC4-5D6E-409C-BE32-E72D297353CC}">
              <c16:uniqueId val="{00000003-A003-450E-91BD-033926BF8E9D}"/>
            </c:ext>
          </c:extLst>
        </c:ser>
        <c:dLbls>
          <c:showLegendKey val="0"/>
          <c:showVal val="0"/>
          <c:showCatName val="0"/>
          <c:showSerName val="0"/>
          <c:showPercent val="0"/>
          <c:showBubbleSize val="0"/>
        </c:dLbls>
        <c:marker val="1"/>
        <c:smooth val="0"/>
        <c:axId val="147638144"/>
        <c:axId val="170567168"/>
      </c:lineChart>
      <c:catAx>
        <c:axId val="147638144"/>
        <c:scaling>
          <c:orientation val="minMax"/>
        </c:scaling>
        <c:delete val="0"/>
        <c:axPos val="b"/>
        <c:title>
          <c:tx>
            <c:rich>
              <a:bodyPr/>
              <a:lstStyle/>
              <a:p>
                <a:pPr>
                  <a:defRPr lang="es-PE" sz="1200" b="1" i="0" u="none" strike="noStrike" baseline="0">
                    <a:solidFill>
                      <a:srgbClr val="000000"/>
                    </a:solidFill>
                    <a:latin typeface="Arial"/>
                    <a:ea typeface="Arial"/>
                    <a:cs typeface="Arial"/>
                  </a:defRPr>
                </a:pPr>
                <a:r>
                  <a:rPr lang="es-ES"/>
                  <a:t>Semanas Epidemiológicas</a:t>
                </a:r>
              </a:p>
            </c:rich>
          </c:tx>
          <c:layout>
            <c:manualLayout>
              <c:xMode val="edge"/>
              <c:yMode val="edge"/>
              <c:x val="0.39881055448075398"/>
              <c:y val="0.9078985587725219"/>
            </c:manualLayout>
          </c:layout>
          <c:overlay val="0"/>
          <c:spPr>
            <a:noFill/>
            <a:ln w="25400">
              <a:noFill/>
            </a:ln>
          </c:spPr>
        </c:title>
        <c:numFmt formatCode="0" sourceLinked="1"/>
        <c:majorTickMark val="out"/>
        <c:minorTickMark val="none"/>
        <c:tickLblPos val="nextTo"/>
        <c:spPr>
          <a:ln w="9525">
            <a:solidFill>
              <a:schemeClr val="tx1"/>
            </a:solidFill>
          </a:ln>
        </c:spPr>
        <c:txPr>
          <a:bodyPr rot="0" vert="horz"/>
          <a:lstStyle/>
          <a:p>
            <a:pPr>
              <a:defRPr lang="es-PE" sz="850" b="1" i="0" u="none" strike="noStrike" baseline="0">
                <a:solidFill>
                  <a:srgbClr val="000000"/>
                </a:solidFill>
                <a:latin typeface="Arial"/>
                <a:ea typeface="Arial"/>
                <a:cs typeface="Arial"/>
              </a:defRPr>
            </a:pPr>
            <a:endParaRPr lang="es-PE"/>
          </a:p>
        </c:txPr>
        <c:crossAx val="170567168"/>
        <c:crosses val="autoZero"/>
        <c:auto val="1"/>
        <c:lblAlgn val="ctr"/>
        <c:lblOffset val="100"/>
        <c:tickLblSkip val="1"/>
        <c:tickMarkSkip val="1"/>
        <c:noMultiLvlLbl val="0"/>
      </c:catAx>
      <c:valAx>
        <c:axId val="170567168"/>
        <c:scaling>
          <c:orientation val="minMax"/>
          <c:max val="250"/>
          <c:min val="0"/>
        </c:scaling>
        <c:delete val="0"/>
        <c:axPos val="l"/>
        <c:majorGridlines>
          <c:spPr>
            <a:ln w="3175">
              <a:noFill/>
              <a:prstDash val="lgDash"/>
            </a:ln>
          </c:spPr>
        </c:majorGridlines>
        <c:title>
          <c:tx>
            <c:rich>
              <a:bodyPr/>
              <a:lstStyle/>
              <a:p>
                <a:pPr>
                  <a:defRPr lang="es-PE" sz="1200" b="1" i="0" u="none" strike="noStrike" baseline="0">
                    <a:solidFill>
                      <a:srgbClr val="000000"/>
                    </a:solidFill>
                    <a:latin typeface="Arial"/>
                    <a:ea typeface="Arial"/>
                    <a:cs typeface="Arial"/>
                  </a:defRPr>
                </a:pPr>
                <a:r>
                  <a:rPr lang="es-ES"/>
                  <a:t>Nº Casos</a:t>
                </a:r>
              </a:p>
            </c:rich>
          </c:tx>
          <c:layout>
            <c:manualLayout>
              <c:xMode val="edge"/>
              <c:yMode val="edge"/>
              <c:x val="3.447476229287888E-4"/>
              <c:y val="0.4192090395480222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lang="es-PE" sz="850" b="1" i="0" u="none" strike="noStrike" baseline="0">
                <a:solidFill>
                  <a:srgbClr val="000000"/>
                </a:solidFill>
                <a:latin typeface="Arial"/>
                <a:ea typeface="Arial"/>
                <a:cs typeface="Arial"/>
              </a:defRPr>
            </a:pPr>
            <a:endParaRPr lang="es-PE"/>
          </a:p>
        </c:txPr>
        <c:crossAx val="147638144"/>
        <c:crosses val="autoZero"/>
        <c:crossBetween val="between"/>
        <c:majorUnit val="50"/>
      </c:valAx>
      <c:spPr>
        <a:noFill/>
        <a:ln w="12700">
          <a:solidFill>
            <a:srgbClr val="80808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s-P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44.png"/></Relationships>
</file>

<file path=ppt/drawings/_rels/drawing4.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0.05905</cdr:x>
      <cdr:y>0.10866</cdr:y>
    </cdr:from>
    <cdr:to>
      <cdr:x>0.99009</cdr:x>
      <cdr:y>0.17259</cdr:y>
    </cdr:to>
    <cdr:sp macro="" textlink="">
      <cdr:nvSpPr>
        <cdr:cNvPr id="4" name="3 CuadroTexto"/>
        <cdr:cNvSpPr txBox="1"/>
      </cdr:nvSpPr>
      <cdr:spPr>
        <a:xfrm xmlns:a="http://schemas.openxmlformats.org/drawingml/2006/main">
          <a:off x="543719" y="607220"/>
          <a:ext cx="8572499" cy="357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400" b="1">
              <a:latin typeface="Arial" pitchFamily="34" charset="0"/>
              <a:cs typeface="Arial" pitchFamily="34" charset="0"/>
            </a:rPr>
            <a:t>		</a:t>
          </a:r>
          <a:r>
            <a:rPr lang="es-ES" sz="1400" b="1" baseline="0">
              <a:latin typeface="Arial" pitchFamily="34" charset="0"/>
              <a:cs typeface="Arial" pitchFamily="34" charset="0"/>
            </a:rPr>
            <a:t> </a:t>
          </a:r>
          <a:r>
            <a:rPr lang="es-ES" sz="1400" b="1">
              <a:latin typeface="Arial" pitchFamily="34" charset="0"/>
              <a:cs typeface="Arial" pitchFamily="34" charset="0"/>
            </a:rPr>
            <a:t>2022				      2023</a:t>
          </a:r>
        </a:p>
      </cdr:txBody>
    </cdr:sp>
  </cdr:relSizeAnchor>
  <cdr:relSizeAnchor xmlns:cdr="http://schemas.openxmlformats.org/drawingml/2006/chartDrawing">
    <cdr:from>
      <cdr:x>0.51366</cdr:x>
      <cdr:y>0.09464</cdr:y>
    </cdr:from>
    <cdr:to>
      <cdr:x>0.51475</cdr:x>
      <cdr:y>0.78036</cdr:y>
    </cdr:to>
    <cdr:cxnSp macro="">
      <cdr:nvCxnSpPr>
        <cdr:cNvPr id="5" name="Conector recto de flecha 4">
          <a:extLst xmlns:a="http://schemas.openxmlformats.org/drawingml/2006/main">
            <a:ext uri="{FF2B5EF4-FFF2-40B4-BE49-F238E27FC236}">
              <a16:creationId xmlns:a16="http://schemas.microsoft.com/office/drawing/2014/main" id="{E76EF575-2A63-491F-B6D4-791C18F5E1DE}"/>
            </a:ext>
          </a:extLst>
        </cdr:cNvPr>
        <cdr:cNvCxnSpPr/>
      </cdr:nvCxnSpPr>
      <cdr:spPr>
        <a:xfrm xmlns:a="http://schemas.openxmlformats.org/drawingml/2006/main">
          <a:off x="4736917" y="532673"/>
          <a:ext cx="10052" cy="3859512"/>
        </a:xfrm>
        <a:prstGeom xmlns:a="http://schemas.openxmlformats.org/drawingml/2006/main" prst="straightConnector1">
          <a:avLst/>
        </a:prstGeom>
        <a:ln xmlns:a="http://schemas.openxmlformats.org/drawingml/2006/main" w="57150">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0.83331</cdr:x>
      <cdr:y>0.08968</cdr:y>
    </cdr:from>
    <cdr:to>
      <cdr:x>0.98341</cdr:x>
      <cdr:y>0.24706</cdr:y>
    </cdr:to>
    <cdr:pic>
      <cdr:nvPicPr>
        <cdr:cNvPr id="6" name="chart">
          <a:extLst xmlns:a="http://schemas.openxmlformats.org/drawingml/2006/main">
            <a:ext uri="{FF2B5EF4-FFF2-40B4-BE49-F238E27FC236}">
              <a16:creationId xmlns:a16="http://schemas.microsoft.com/office/drawing/2014/main" id="{0527CB5C-DA00-0D66-57F3-1191DABF64D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82139" y="504371"/>
          <a:ext cx="1383805" cy="88513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0.05905</cdr:x>
      <cdr:y>0.10866</cdr:y>
    </cdr:from>
    <cdr:to>
      <cdr:x>0.99009</cdr:x>
      <cdr:y>0.17259</cdr:y>
    </cdr:to>
    <cdr:sp macro="" textlink="">
      <cdr:nvSpPr>
        <cdr:cNvPr id="4" name="3 CuadroTexto"/>
        <cdr:cNvSpPr txBox="1"/>
      </cdr:nvSpPr>
      <cdr:spPr>
        <a:xfrm xmlns:a="http://schemas.openxmlformats.org/drawingml/2006/main">
          <a:off x="543719" y="607220"/>
          <a:ext cx="8572499" cy="357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400" b="1" dirty="0">
              <a:latin typeface="Arial" pitchFamily="34" charset="0"/>
              <a:cs typeface="Arial" pitchFamily="34" charset="0"/>
            </a:rPr>
            <a:t>		</a:t>
          </a:r>
          <a:r>
            <a:rPr lang="es-ES" sz="1400" b="1" baseline="0" dirty="0">
              <a:latin typeface="Arial" pitchFamily="34" charset="0"/>
              <a:cs typeface="Arial" pitchFamily="34" charset="0"/>
            </a:rPr>
            <a:t> </a:t>
          </a:r>
          <a:r>
            <a:rPr lang="es-ES" sz="1400" b="1" dirty="0">
              <a:latin typeface="Arial" pitchFamily="34" charset="0"/>
              <a:cs typeface="Arial" pitchFamily="34" charset="0"/>
            </a:rPr>
            <a:t>2022				      2023</a:t>
          </a:r>
        </a:p>
      </cdr:txBody>
    </cdr:sp>
  </cdr:relSizeAnchor>
  <cdr:relSizeAnchor xmlns:cdr="http://schemas.openxmlformats.org/drawingml/2006/chartDrawing">
    <cdr:from>
      <cdr:x>0.51131</cdr:x>
      <cdr:y>0.10618</cdr:y>
    </cdr:from>
    <cdr:to>
      <cdr:x>0.5124</cdr:x>
      <cdr:y>0.7919</cdr:y>
    </cdr:to>
    <cdr:cxnSp macro="">
      <cdr:nvCxnSpPr>
        <cdr:cNvPr id="5" name="Conector recto de flecha 4">
          <a:extLst xmlns:a="http://schemas.openxmlformats.org/drawingml/2006/main">
            <a:ext uri="{FF2B5EF4-FFF2-40B4-BE49-F238E27FC236}">
              <a16:creationId xmlns:a16="http://schemas.microsoft.com/office/drawing/2014/main" id="{E76EF575-2A63-491F-B6D4-791C18F5E1DE}"/>
            </a:ext>
          </a:extLst>
        </cdr:cNvPr>
        <cdr:cNvCxnSpPr/>
      </cdr:nvCxnSpPr>
      <cdr:spPr>
        <a:xfrm xmlns:a="http://schemas.openxmlformats.org/drawingml/2006/main">
          <a:off x="4715270" y="597616"/>
          <a:ext cx="10052" cy="3859512"/>
        </a:xfrm>
        <a:prstGeom xmlns:a="http://schemas.openxmlformats.org/drawingml/2006/main" prst="straightConnector1">
          <a:avLst/>
        </a:prstGeom>
        <a:ln xmlns:a="http://schemas.openxmlformats.org/drawingml/2006/main" w="57150">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0.82593</cdr:x>
      <cdr:y>0.09169</cdr:y>
    </cdr:from>
    <cdr:to>
      <cdr:x>0.97603</cdr:x>
      <cdr:y>0.24907</cdr:y>
    </cdr:to>
    <cdr:pic>
      <cdr:nvPicPr>
        <cdr:cNvPr id="6" name="chart">
          <a:extLst xmlns:a="http://schemas.openxmlformats.org/drawingml/2006/main">
            <a:ext uri="{FF2B5EF4-FFF2-40B4-BE49-F238E27FC236}">
              <a16:creationId xmlns:a16="http://schemas.microsoft.com/office/drawing/2014/main" id="{432DA653-091C-D7F7-6582-73E82BAC82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14103" y="515710"/>
          <a:ext cx="1383805" cy="88513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0.05905</cdr:x>
      <cdr:y>0.10866</cdr:y>
    </cdr:from>
    <cdr:to>
      <cdr:x>0.99009</cdr:x>
      <cdr:y>0.17259</cdr:y>
    </cdr:to>
    <cdr:sp macro="" textlink="">
      <cdr:nvSpPr>
        <cdr:cNvPr id="4" name="3 CuadroTexto"/>
        <cdr:cNvSpPr txBox="1"/>
      </cdr:nvSpPr>
      <cdr:spPr>
        <a:xfrm xmlns:a="http://schemas.openxmlformats.org/drawingml/2006/main">
          <a:off x="543719" y="607220"/>
          <a:ext cx="8572499" cy="357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400" b="1">
              <a:latin typeface="Arial" pitchFamily="34" charset="0"/>
              <a:cs typeface="Arial" pitchFamily="34" charset="0"/>
            </a:rPr>
            <a:t>		</a:t>
          </a:r>
          <a:r>
            <a:rPr lang="es-ES" sz="1400" b="1" baseline="0">
              <a:latin typeface="Arial" pitchFamily="34" charset="0"/>
              <a:cs typeface="Arial" pitchFamily="34" charset="0"/>
            </a:rPr>
            <a:t> </a:t>
          </a:r>
          <a:r>
            <a:rPr lang="es-ES" sz="1400" b="1">
              <a:latin typeface="Arial" pitchFamily="34" charset="0"/>
              <a:cs typeface="Arial" pitchFamily="34" charset="0"/>
            </a:rPr>
            <a:t>2022				      2023</a:t>
          </a:r>
        </a:p>
      </cdr:txBody>
    </cdr:sp>
  </cdr:relSizeAnchor>
  <cdr:relSizeAnchor xmlns:cdr="http://schemas.openxmlformats.org/drawingml/2006/chartDrawing">
    <cdr:from>
      <cdr:x>0.50886</cdr:x>
      <cdr:y>0.09859</cdr:y>
    </cdr:from>
    <cdr:to>
      <cdr:x>0.50922</cdr:x>
      <cdr:y>0.88142</cdr:y>
    </cdr:to>
    <cdr:cxnSp macro="">
      <cdr:nvCxnSpPr>
        <cdr:cNvPr id="5" name="Conector recto de flecha 4">
          <a:extLst xmlns:a="http://schemas.openxmlformats.org/drawingml/2006/main">
            <a:ext uri="{FF2B5EF4-FFF2-40B4-BE49-F238E27FC236}">
              <a16:creationId xmlns:a16="http://schemas.microsoft.com/office/drawing/2014/main" id="{E76EF575-2A63-491F-B6D4-791C18F5E1DE}"/>
            </a:ext>
          </a:extLst>
        </cdr:cNvPr>
        <cdr:cNvCxnSpPr/>
      </cdr:nvCxnSpPr>
      <cdr:spPr>
        <a:xfrm xmlns:a="http://schemas.openxmlformats.org/drawingml/2006/main">
          <a:off x="4687410" y="553932"/>
          <a:ext cx="3316" cy="4398365"/>
        </a:xfrm>
        <a:prstGeom xmlns:a="http://schemas.openxmlformats.org/drawingml/2006/main" prst="straightConnector1">
          <a:avLst/>
        </a:prstGeom>
        <a:ln xmlns:a="http://schemas.openxmlformats.org/drawingml/2006/main" w="57150">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0.04303</cdr:x>
      <cdr:y>0.10581</cdr:y>
    </cdr:from>
    <cdr:to>
      <cdr:x>0.19313</cdr:x>
      <cdr:y>0.2442</cdr:y>
    </cdr:to>
    <cdr:pic>
      <cdr:nvPicPr>
        <cdr:cNvPr id="6" name="chart">
          <a:extLst xmlns:a="http://schemas.openxmlformats.org/drawingml/2006/main">
            <a:ext uri="{FF2B5EF4-FFF2-40B4-BE49-F238E27FC236}">
              <a16:creationId xmlns:a16="http://schemas.microsoft.com/office/drawing/2014/main" id="{D4BEBE9E-9EBE-6D08-8582-14DDB5C043A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6357" y="594498"/>
          <a:ext cx="1382649" cy="777556"/>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0.05905</cdr:x>
      <cdr:y>0.10866</cdr:y>
    </cdr:from>
    <cdr:to>
      <cdr:x>0.99009</cdr:x>
      <cdr:y>0.17259</cdr:y>
    </cdr:to>
    <cdr:sp macro="" textlink="">
      <cdr:nvSpPr>
        <cdr:cNvPr id="4" name="3 CuadroTexto"/>
        <cdr:cNvSpPr txBox="1"/>
      </cdr:nvSpPr>
      <cdr:spPr>
        <a:xfrm xmlns:a="http://schemas.openxmlformats.org/drawingml/2006/main">
          <a:off x="543719" y="607220"/>
          <a:ext cx="8572499" cy="357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400" b="1">
              <a:latin typeface="Arial" pitchFamily="34" charset="0"/>
              <a:cs typeface="Arial" pitchFamily="34" charset="0"/>
            </a:rPr>
            <a:t>		</a:t>
          </a:r>
          <a:r>
            <a:rPr lang="es-ES" sz="1400" b="1" baseline="0">
              <a:latin typeface="Arial" pitchFamily="34" charset="0"/>
              <a:cs typeface="Arial" pitchFamily="34" charset="0"/>
            </a:rPr>
            <a:t> </a:t>
          </a:r>
          <a:r>
            <a:rPr lang="es-ES" sz="1400" b="1">
              <a:latin typeface="Arial" pitchFamily="34" charset="0"/>
              <a:cs typeface="Arial" pitchFamily="34" charset="0"/>
            </a:rPr>
            <a:t>2022				      2023</a:t>
          </a:r>
        </a:p>
      </cdr:txBody>
    </cdr:sp>
  </cdr:relSizeAnchor>
  <cdr:relSizeAnchor xmlns:cdr="http://schemas.openxmlformats.org/drawingml/2006/chartDrawing">
    <cdr:from>
      <cdr:x>0.49904</cdr:x>
      <cdr:y>0.09464</cdr:y>
    </cdr:from>
    <cdr:to>
      <cdr:x>0.50013</cdr:x>
      <cdr:y>0.78036</cdr:y>
    </cdr:to>
    <cdr:cxnSp macro="">
      <cdr:nvCxnSpPr>
        <cdr:cNvPr id="5" name="Conector recto de flecha 4">
          <a:extLst xmlns:a="http://schemas.openxmlformats.org/drawingml/2006/main">
            <a:ext uri="{FF2B5EF4-FFF2-40B4-BE49-F238E27FC236}">
              <a16:creationId xmlns:a16="http://schemas.microsoft.com/office/drawing/2014/main" id="{E76EF575-2A63-491F-B6D4-791C18F5E1DE}"/>
            </a:ext>
          </a:extLst>
        </cdr:cNvPr>
        <cdr:cNvCxnSpPr/>
      </cdr:nvCxnSpPr>
      <cdr:spPr>
        <a:xfrm xmlns:a="http://schemas.openxmlformats.org/drawingml/2006/main">
          <a:off x="4593062" y="530386"/>
          <a:ext cx="10032" cy="3842942"/>
        </a:xfrm>
        <a:prstGeom xmlns:a="http://schemas.openxmlformats.org/drawingml/2006/main" prst="straightConnector1">
          <a:avLst/>
        </a:prstGeom>
        <a:ln xmlns:a="http://schemas.openxmlformats.org/drawingml/2006/main" w="57150">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0.82042</cdr:x>
      <cdr:y>0.09568</cdr:y>
    </cdr:from>
    <cdr:to>
      <cdr:x>0.97052</cdr:x>
      <cdr:y>0.25306</cdr:y>
    </cdr:to>
    <cdr:pic>
      <cdr:nvPicPr>
        <cdr:cNvPr id="2" name="chart">
          <a:extLst xmlns:a="http://schemas.openxmlformats.org/drawingml/2006/main">
            <a:ext uri="{FF2B5EF4-FFF2-40B4-BE49-F238E27FC236}">
              <a16:creationId xmlns:a16="http://schemas.microsoft.com/office/drawing/2014/main" id="{A6C2B00A-8130-304D-B90F-13C6BC532B4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563303" y="538156"/>
          <a:ext cx="1383805" cy="88513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A1AE-830A-47EF-86F7-FECFA0AFE032}" type="datetimeFigureOut">
              <a:rPr lang="es-PE" smtClean="0"/>
              <a:t>27/11/2023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0681C-63F7-4E14-BBCC-06262AC3AD2C}" type="slidenum">
              <a:rPr lang="es-PE" smtClean="0"/>
              <a:t>‹Nº›</a:t>
            </a:fld>
            <a:endParaRPr lang="es-PE"/>
          </a:p>
        </p:txBody>
      </p:sp>
    </p:spTree>
    <p:extLst>
      <p:ext uri="{BB962C8B-B14F-4D97-AF65-F5344CB8AC3E}">
        <p14:creationId xmlns:p14="http://schemas.microsoft.com/office/powerpoint/2010/main" val="39314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E5CFCDD-8919-4670-8885-6C7F07636B58}" type="slidenum">
              <a:rPr lang="es-PE" smtClean="0"/>
              <a:t>7</a:t>
            </a:fld>
            <a:endParaRPr lang="es-PE" dirty="0"/>
          </a:p>
        </p:txBody>
      </p:sp>
    </p:spTree>
    <p:extLst>
      <p:ext uri="{BB962C8B-B14F-4D97-AF65-F5344CB8AC3E}">
        <p14:creationId xmlns:p14="http://schemas.microsoft.com/office/powerpoint/2010/main" val="75241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630436-6CCB-48D8-AF42-F03F00C032DF}" type="slidenum">
              <a:rPr lang="es-PE" smtClean="0"/>
              <a:t>39</a:t>
            </a:fld>
            <a:endParaRPr lang="es-PE" dirty="0"/>
          </a:p>
        </p:txBody>
      </p:sp>
    </p:spTree>
    <p:extLst>
      <p:ext uri="{BB962C8B-B14F-4D97-AF65-F5344CB8AC3E}">
        <p14:creationId xmlns:p14="http://schemas.microsoft.com/office/powerpoint/2010/main" val="246925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630436-6CCB-48D8-AF42-F03F00C032DF}" type="slidenum">
              <a:rPr lang="es-PE" smtClean="0"/>
              <a:t>41</a:t>
            </a:fld>
            <a:endParaRPr lang="es-PE" dirty="0"/>
          </a:p>
        </p:txBody>
      </p:sp>
    </p:spTree>
    <p:extLst>
      <p:ext uri="{BB962C8B-B14F-4D97-AF65-F5344CB8AC3E}">
        <p14:creationId xmlns:p14="http://schemas.microsoft.com/office/powerpoint/2010/main" val="67112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630436-6CCB-48D8-AF42-F03F00C032DF}" type="slidenum">
              <a:rPr lang="es-PE" smtClean="0"/>
              <a:t>43</a:t>
            </a:fld>
            <a:endParaRPr lang="es-PE" dirty="0"/>
          </a:p>
        </p:txBody>
      </p:sp>
    </p:spTree>
    <p:extLst>
      <p:ext uri="{BB962C8B-B14F-4D97-AF65-F5344CB8AC3E}">
        <p14:creationId xmlns:p14="http://schemas.microsoft.com/office/powerpoint/2010/main" val="20657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630436-6CCB-48D8-AF42-F03F00C032DF}" type="slidenum">
              <a:rPr lang="es-PE" smtClean="0"/>
              <a:t>44</a:t>
            </a:fld>
            <a:endParaRPr lang="es-PE" dirty="0"/>
          </a:p>
        </p:txBody>
      </p:sp>
    </p:spTree>
    <p:extLst>
      <p:ext uri="{BB962C8B-B14F-4D97-AF65-F5344CB8AC3E}">
        <p14:creationId xmlns:p14="http://schemas.microsoft.com/office/powerpoint/2010/main" val="32692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3767045-5FC6-41CC-9AA1-55170DEEC285}" type="slidenum">
              <a:rPr lang="es-PE" smtClean="0"/>
              <a:t>13</a:t>
            </a:fld>
            <a:endParaRPr lang="es-PE" dirty="0"/>
          </a:p>
        </p:txBody>
      </p:sp>
    </p:spTree>
    <p:extLst>
      <p:ext uri="{BB962C8B-B14F-4D97-AF65-F5344CB8AC3E}">
        <p14:creationId xmlns:p14="http://schemas.microsoft.com/office/powerpoint/2010/main" val="280527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E5CFCDD-8919-4670-8885-6C7F07636B58}" type="slidenum">
              <a:rPr lang="es-PE" smtClean="0"/>
              <a:t>14</a:t>
            </a:fld>
            <a:endParaRPr lang="es-PE" dirty="0"/>
          </a:p>
        </p:txBody>
      </p:sp>
    </p:spTree>
    <p:extLst>
      <p:ext uri="{BB962C8B-B14F-4D97-AF65-F5344CB8AC3E}">
        <p14:creationId xmlns:p14="http://schemas.microsoft.com/office/powerpoint/2010/main" val="274156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F8BE19-FD8F-37DD-755A-BADE39FAB789}"/>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BD6D3D2-FA02-B3F4-3250-0A11406B5C29}"/>
              </a:ext>
            </a:extLst>
          </p:cNvPr>
          <p:cNvSpPr txBox="1">
            <a:spLocks noGrp="1"/>
          </p:cNvSpPr>
          <p:nvPr>
            <p:ph type="body" sz="quarter" idx="1"/>
          </p:nvPr>
        </p:nvSpPr>
        <p:spPr/>
        <p:txBody>
          <a:bodyPr/>
          <a:lstStyle/>
          <a:p>
            <a:endParaRPr lang="es-PE"/>
          </a:p>
        </p:txBody>
      </p:sp>
      <p:sp>
        <p:nvSpPr>
          <p:cNvPr id="4" name="Marcador de número de diapositiva 3">
            <a:extLst>
              <a:ext uri="{FF2B5EF4-FFF2-40B4-BE49-F238E27FC236}">
                <a16:creationId xmlns:a16="http://schemas.microsoft.com/office/drawing/2014/main" id="{DC69F747-C97C-265A-B948-FABB865182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9BCA42-FA48-43C8-A1D7-F9997D80F692}" type="slidenum">
              <a:t>24</a:t>
            </a:fld>
            <a:endParaRPr lang="es-P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7714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3767045-5FC6-41CC-9AA1-55170DEEC285}" type="slidenum">
              <a:rPr lang="es-PE" smtClean="0"/>
              <a:t>26</a:t>
            </a:fld>
            <a:endParaRPr lang="es-PE" dirty="0"/>
          </a:p>
        </p:txBody>
      </p:sp>
    </p:spTree>
    <p:extLst>
      <p:ext uri="{BB962C8B-B14F-4D97-AF65-F5344CB8AC3E}">
        <p14:creationId xmlns:p14="http://schemas.microsoft.com/office/powerpoint/2010/main" val="253308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3767045-5FC6-41CC-9AA1-55170DEEC285}" type="slidenum">
              <a:rPr lang="es-PE" smtClean="0"/>
              <a:t>27</a:t>
            </a:fld>
            <a:endParaRPr lang="es-PE" dirty="0"/>
          </a:p>
        </p:txBody>
      </p:sp>
    </p:spTree>
    <p:extLst>
      <p:ext uri="{BB962C8B-B14F-4D97-AF65-F5344CB8AC3E}">
        <p14:creationId xmlns:p14="http://schemas.microsoft.com/office/powerpoint/2010/main" val="386617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630436-6CCB-48D8-AF42-F03F00C032DF}" type="slidenum">
              <a:rPr lang="es-PE" smtClean="0"/>
              <a:t>32</a:t>
            </a:fld>
            <a:endParaRPr lang="es-PE" dirty="0"/>
          </a:p>
        </p:txBody>
      </p:sp>
    </p:spTree>
    <p:extLst>
      <p:ext uri="{BB962C8B-B14F-4D97-AF65-F5344CB8AC3E}">
        <p14:creationId xmlns:p14="http://schemas.microsoft.com/office/powerpoint/2010/main" val="88185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C9B6D6-F927-4220-A340-254D7D3800CF}" type="slidenum">
              <a:rPr lang="es-MX" smtClean="0"/>
              <a:t>34</a:t>
            </a:fld>
            <a:endParaRPr lang="es-MX"/>
          </a:p>
        </p:txBody>
      </p:sp>
    </p:spTree>
    <p:extLst>
      <p:ext uri="{BB962C8B-B14F-4D97-AF65-F5344CB8AC3E}">
        <p14:creationId xmlns:p14="http://schemas.microsoft.com/office/powerpoint/2010/main" val="64772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EC9B6D6-F927-4220-A340-254D7D3800CF}" type="slidenum">
              <a:rPr lang="es-MX" smtClean="0"/>
              <a:t>37</a:t>
            </a:fld>
            <a:endParaRPr lang="es-MX"/>
          </a:p>
        </p:txBody>
      </p:sp>
    </p:spTree>
    <p:extLst>
      <p:ext uri="{BB962C8B-B14F-4D97-AF65-F5344CB8AC3E}">
        <p14:creationId xmlns:p14="http://schemas.microsoft.com/office/powerpoint/2010/main" val="44455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38558467-C90D-4F8D-A576-A69B9784E3D9}" type="datetimeFigureOut">
              <a:rPr lang="es-PE" smtClean="0"/>
              <a:t>27/11/2023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36827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8558467-C90D-4F8D-A576-A69B9784E3D9}" type="datetimeFigureOut">
              <a:rPr lang="es-PE" smtClean="0"/>
              <a:t>27/11/2023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154696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8558467-C90D-4F8D-A576-A69B9784E3D9}" type="datetimeFigureOut">
              <a:rPr lang="es-PE" smtClean="0"/>
              <a:t>27/11/2023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226413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8558467-C90D-4F8D-A576-A69B9784E3D9}" type="datetimeFigureOut">
              <a:rPr lang="es-PE" smtClean="0"/>
              <a:t>27/11/2023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752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8558467-C90D-4F8D-A576-A69B9784E3D9}" type="datetimeFigureOut">
              <a:rPr lang="es-PE" smtClean="0"/>
              <a:t>27/11/2023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47521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8558467-C90D-4F8D-A576-A69B9784E3D9}" type="datetimeFigureOut">
              <a:rPr lang="es-PE" smtClean="0"/>
              <a:t>27/11/2023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390059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38558467-C90D-4F8D-A576-A69B9784E3D9}" type="datetimeFigureOut">
              <a:rPr lang="es-PE" smtClean="0"/>
              <a:t>27/11/2023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202342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38558467-C90D-4F8D-A576-A69B9784E3D9}" type="datetimeFigureOut">
              <a:rPr lang="es-PE" smtClean="0"/>
              <a:t>27/11/2023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4638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58467-C90D-4F8D-A576-A69B9784E3D9}" type="datetimeFigureOut">
              <a:rPr lang="es-PE" smtClean="0"/>
              <a:t>27/11/2023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70208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8558467-C90D-4F8D-A576-A69B9784E3D9}" type="datetimeFigureOut">
              <a:rPr lang="es-PE" smtClean="0"/>
              <a:t>27/11/2023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360183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8558467-C90D-4F8D-A576-A69B9784E3D9}" type="datetimeFigureOut">
              <a:rPr lang="es-PE" smtClean="0"/>
              <a:t>27/11/2023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17FEC52-34CA-480E-BB39-757FA9C4BEA3}" type="slidenum">
              <a:rPr lang="es-PE" smtClean="0"/>
              <a:t>‹Nº›</a:t>
            </a:fld>
            <a:endParaRPr lang="es-PE"/>
          </a:p>
        </p:txBody>
      </p:sp>
    </p:spTree>
    <p:extLst>
      <p:ext uri="{BB962C8B-B14F-4D97-AF65-F5344CB8AC3E}">
        <p14:creationId xmlns:p14="http://schemas.microsoft.com/office/powerpoint/2010/main" val="34013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58467-C90D-4F8D-A576-A69B9784E3D9}" type="datetimeFigureOut">
              <a:rPr lang="es-PE" smtClean="0"/>
              <a:t>27/11/2023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FEC52-34CA-480E-BB39-757FA9C4BEA3}" type="slidenum">
              <a:rPr lang="es-PE" smtClean="0"/>
              <a:t>‹Nº›</a:t>
            </a:fld>
            <a:endParaRPr lang="es-PE"/>
          </a:p>
        </p:txBody>
      </p:sp>
    </p:spTree>
    <p:extLst>
      <p:ext uri="{BB962C8B-B14F-4D97-AF65-F5344CB8AC3E}">
        <p14:creationId xmlns:p14="http://schemas.microsoft.com/office/powerpoint/2010/main" val="219667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3895898" y="1125415"/>
            <a:ext cx="3847661" cy="4180921"/>
          </a:xfrm>
          <a:prstGeom prst="rect">
            <a:avLst/>
          </a:prstGeom>
          <a:blipFill>
            <a:blip r:embed="rId3">
              <a:lum bright="70000" contrast="-70000"/>
            </a:blip>
            <a:tile tx="0" ty="0" sx="100000" sy="100000" flip="none" algn="tl"/>
          </a:blipFill>
        </p:spPr>
      </p:pic>
      <p:sp>
        <p:nvSpPr>
          <p:cNvPr id="390" name="389 Rectángulo"/>
          <p:cNvSpPr/>
          <p:nvPr/>
        </p:nvSpPr>
        <p:spPr>
          <a:xfrm>
            <a:off x="1403779" y="2431045"/>
            <a:ext cx="9115871" cy="156966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es-ES" sz="3200" b="1" spc="50" dirty="0">
                <a:ln w="11430">
                  <a:solidFill>
                    <a:srgbClr val="002060"/>
                  </a:solidFill>
                </a:ln>
                <a:solidFill>
                  <a:srgbClr val="00B0F0"/>
                </a:solidFill>
                <a:effectLst>
                  <a:outerShdw blurRad="50800" dist="38100" dir="2700000" algn="tl" rotWithShape="0">
                    <a:prstClr val="black">
                      <a:alpha val="40000"/>
                    </a:prstClr>
                  </a:outerShdw>
                </a:effectLst>
                <a:latin typeface="Arial" pitchFamily="34" charset="0"/>
                <a:cs typeface="Arial" pitchFamily="34" charset="0"/>
              </a:rPr>
              <a:t>REPORTE EPIDEMIOLÓGICO DE </a:t>
            </a:r>
          </a:p>
          <a:p>
            <a:pPr algn="ctr"/>
            <a:r>
              <a:rPr lang="es-ES" sz="3200" b="1" spc="50" dirty="0">
                <a:ln w="11430">
                  <a:solidFill>
                    <a:srgbClr val="002060"/>
                  </a:solidFill>
                </a:ln>
                <a:solidFill>
                  <a:srgbClr val="00B0F0"/>
                </a:solidFill>
                <a:effectLst>
                  <a:outerShdw blurRad="50800" dist="38100" dir="2700000" algn="tl" rotWithShape="0">
                    <a:prstClr val="black">
                      <a:alpha val="40000"/>
                    </a:prstClr>
                  </a:outerShdw>
                </a:effectLst>
                <a:latin typeface="Arial" pitchFamily="34" charset="0"/>
                <a:cs typeface="Arial" pitchFamily="34" charset="0"/>
              </a:rPr>
              <a:t>LORETO, AÑO 2023 (S.E 46)</a:t>
            </a:r>
          </a:p>
          <a:p>
            <a:pPr algn="ctr"/>
            <a:r>
              <a:rPr lang="es-ES" sz="3200" b="1" spc="50" dirty="0">
                <a:ln w="11430">
                  <a:noFill/>
                </a:ln>
                <a:solidFill>
                  <a:srgbClr val="00B0F0"/>
                </a:solidFill>
                <a:latin typeface="Arial" pitchFamily="34" charset="0"/>
                <a:cs typeface="Arial" pitchFamily="34" charset="0"/>
              </a:rPr>
              <a:t>(Del 12 al 18 de noviembre 2023)</a:t>
            </a:r>
          </a:p>
        </p:txBody>
      </p:sp>
      <p:sp>
        <p:nvSpPr>
          <p:cNvPr id="389" name="CuadroTexto 388">
            <a:extLst>
              <a:ext uri="{FF2B5EF4-FFF2-40B4-BE49-F238E27FC236}">
                <a16:creationId xmlns:a16="http://schemas.microsoft.com/office/drawing/2014/main" id="{9F193C2E-34A2-4E23-AF84-42F2E3CDC1FF}"/>
              </a:ext>
            </a:extLst>
          </p:cNvPr>
          <p:cNvSpPr txBox="1"/>
          <p:nvPr/>
        </p:nvSpPr>
        <p:spPr>
          <a:xfrm>
            <a:off x="2296782" y="5798468"/>
            <a:ext cx="7045892" cy="461665"/>
          </a:xfrm>
          <a:prstGeom prst="rect">
            <a:avLst/>
          </a:prstGeom>
          <a:noFill/>
        </p:spPr>
        <p:txBody>
          <a:bodyPr wrap="square" rtlCol="0">
            <a:spAutoFit/>
          </a:bodyPr>
          <a:lstStyle/>
          <a:p>
            <a:pPr algn="ctr"/>
            <a:r>
              <a:rPr lang="es-ES" sz="1200" b="1" dirty="0">
                <a:latin typeface="Georgia" panose="02040502050405020303" pitchFamily="18" charset="0"/>
              </a:rPr>
              <a:t>DIRECCION EJECUTIVA DEL CENTRO DE PREVENCION Y CONTROL-CPC</a:t>
            </a:r>
          </a:p>
          <a:p>
            <a:pPr algn="ctr"/>
            <a:r>
              <a:rPr lang="es-ES" sz="1200" b="1" dirty="0">
                <a:latin typeface="Georgia" panose="02040502050405020303" pitchFamily="18" charset="0"/>
              </a:rPr>
              <a:t>DIRECCION DE EPIDEMIOLOGIA </a:t>
            </a:r>
            <a:endParaRPr lang="es-PE" sz="1200" b="1" dirty="0">
              <a:latin typeface="Georgia" panose="02040502050405020303" pitchFamily="18" charset="0"/>
            </a:endParaRPr>
          </a:p>
        </p:txBody>
      </p:sp>
      <p:pic>
        <p:nvPicPr>
          <p:cNvPr id="392" name="Picture 2">
            <a:extLst>
              <a:ext uri="{FF2B5EF4-FFF2-40B4-BE49-F238E27FC236}">
                <a16:creationId xmlns:a16="http://schemas.microsoft.com/office/drawing/2014/main" id="{4BA8EF2D-1542-40E2-9E66-99BB71DF917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8880" y="4690474"/>
            <a:ext cx="1552533" cy="156966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5" cstate="email">
            <a:extLst>
              <a:ext uri="{28A0092B-C50C-407E-A947-70E740481C1C}">
                <a14:useLocalDpi xmlns:a14="http://schemas.microsoft.com/office/drawing/2010/main"/>
              </a:ext>
            </a:extLst>
          </a:blip>
          <a:srcRect/>
          <a:stretch/>
        </p:blipFill>
        <p:spPr bwMode="auto">
          <a:xfrm>
            <a:off x="401559" y="173422"/>
            <a:ext cx="11581334" cy="10918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341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43727"/>
            <a:ext cx="12192000" cy="771141"/>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Malaria y Tasa de incidencia por etapas de vida, Región Loreto SE 01-46 2023. </a:t>
            </a:r>
          </a:p>
        </p:txBody>
      </p:sp>
      <p:sp>
        <p:nvSpPr>
          <p:cNvPr id="8" name="1 CuadroTexto"/>
          <p:cNvSpPr txBox="1"/>
          <p:nvPr/>
        </p:nvSpPr>
        <p:spPr>
          <a:xfrm>
            <a:off x="7816446" y="1286340"/>
            <a:ext cx="3918654" cy="4708981"/>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b="1">
                <a:effectLst>
                  <a:outerShdw blurRad="38100" dist="38100" dir="2700000" algn="tl">
                    <a:srgbClr val="000000">
                      <a:alpha val="43137"/>
                    </a:srgbClr>
                  </a:outerShdw>
                </a:effectLst>
              </a:defRPr>
            </a:lvl1pPr>
          </a:lstStyle>
          <a:p>
            <a:r>
              <a:rPr lang="es-PE" sz="2000" dirty="0">
                <a:effectLst/>
              </a:rPr>
              <a:t>Hasta la semana epidemiológica 46, la etapa de vida de niño concentra el </a:t>
            </a:r>
            <a:r>
              <a:rPr lang="es-PE" sz="2000" dirty="0">
                <a:solidFill>
                  <a:srgbClr val="FF0000"/>
                </a:solidFill>
                <a:effectLst/>
              </a:rPr>
              <a:t>46.28% </a:t>
            </a:r>
            <a:r>
              <a:rPr lang="es-PE" sz="2000" dirty="0">
                <a:effectLst/>
              </a:rPr>
              <a:t>de los casos de malaria en la región, lo cual nos indica la transmisión de casos autóctonos de malaria,  seguido de la etapa adulto (</a:t>
            </a:r>
            <a:r>
              <a:rPr lang="es-PE" sz="2000" dirty="0">
                <a:solidFill>
                  <a:srgbClr val="FF0000"/>
                </a:solidFill>
                <a:effectLst/>
              </a:rPr>
              <a:t>18.93%</a:t>
            </a:r>
            <a:r>
              <a:rPr lang="es-PE" sz="2000" dirty="0">
                <a:effectLst/>
              </a:rPr>
              <a:t>). De las etapas de vida el grupo más afectado son los niños de 5 a 11 años con </a:t>
            </a:r>
            <a:r>
              <a:rPr lang="es-PE" sz="2000" dirty="0">
                <a:solidFill>
                  <a:srgbClr val="FF0000"/>
                </a:solidFill>
                <a:effectLst/>
              </a:rPr>
              <a:t>27.09%</a:t>
            </a:r>
            <a:r>
              <a:rPr lang="es-PE" sz="2000" dirty="0">
                <a:effectLst/>
              </a:rPr>
              <a:t>. </a:t>
            </a:r>
            <a:endParaRPr lang="es-PE" sz="2000" dirty="0">
              <a:solidFill>
                <a:srgbClr val="FF0000"/>
              </a:solidFill>
              <a:effectLst/>
            </a:endParaRPr>
          </a:p>
          <a:p>
            <a:endParaRPr lang="es-PE" sz="2000" dirty="0">
              <a:effectLst/>
            </a:endParaRPr>
          </a:p>
          <a:p>
            <a:r>
              <a:rPr lang="es-PE" sz="2000" dirty="0">
                <a:effectLst/>
              </a:rPr>
              <a:t>La población Económicamente Activa de 18 a 59 años, son afectados por la malaria en un</a:t>
            </a:r>
            <a:r>
              <a:rPr lang="es-PE" sz="2000" dirty="0">
                <a:solidFill>
                  <a:srgbClr val="FF0000"/>
                </a:solidFill>
                <a:effectLst/>
              </a:rPr>
              <a:t> 34.95%</a:t>
            </a:r>
            <a:endParaRPr lang="es-PE" sz="2000" dirty="0">
              <a:effectLst/>
            </a:endParaRPr>
          </a:p>
        </p:txBody>
      </p:sp>
      <p:sp>
        <p:nvSpPr>
          <p:cNvPr id="10" name="CuadroTexto 9">
            <a:extLst>
              <a:ext uri="{FF2B5EF4-FFF2-40B4-BE49-F238E27FC236}">
                <a16:creationId xmlns:a16="http://schemas.microsoft.com/office/drawing/2014/main" id="{69C22991-42E9-4FA2-BE87-F5FE6DE35B9A}"/>
              </a:ext>
            </a:extLst>
          </p:cNvPr>
          <p:cNvSpPr txBox="1"/>
          <p:nvPr/>
        </p:nvSpPr>
        <p:spPr>
          <a:xfrm>
            <a:off x="8544910" y="800888"/>
            <a:ext cx="2112580" cy="365760"/>
          </a:xfrm>
          <a:prstGeom prst="rect">
            <a:avLst/>
          </a:prstGeom>
          <a:noFill/>
        </p:spPr>
        <p:txBody>
          <a:bodyPr wrap="square" rtlCol="0">
            <a:spAutoFit/>
          </a:bodyPr>
          <a:lstStyle/>
          <a:p>
            <a:endParaRPr lang="es-MX" dirty="0"/>
          </a:p>
        </p:txBody>
      </p:sp>
      <p:pic>
        <p:nvPicPr>
          <p:cNvPr id="3" name="Imagen 2"/>
          <p:cNvPicPr>
            <a:picLocks noChangeAspect="1"/>
          </p:cNvPicPr>
          <p:nvPr/>
        </p:nvPicPr>
        <p:blipFill>
          <a:blip r:embed="rId2"/>
          <a:stretch>
            <a:fillRect/>
          </a:stretch>
        </p:blipFill>
        <p:spPr>
          <a:xfrm>
            <a:off x="84083" y="3763020"/>
            <a:ext cx="7514896" cy="2842732"/>
          </a:xfrm>
          <a:prstGeom prst="rect">
            <a:avLst/>
          </a:prstGeom>
        </p:spPr>
        <p:style>
          <a:lnRef idx="2">
            <a:schemeClr val="dk1"/>
          </a:lnRef>
          <a:fillRef idx="1">
            <a:schemeClr val="lt1"/>
          </a:fillRef>
          <a:effectRef idx="0">
            <a:schemeClr val="dk1"/>
          </a:effectRef>
          <a:fontRef idx="minor">
            <a:schemeClr val="dk1"/>
          </a:fontRef>
        </p:style>
      </p:pic>
      <p:pic>
        <p:nvPicPr>
          <p:cNvPr id="4" name="Imagen 3"/>
          <p:cNvPicPr>
            <a:picLocks noChangeAspect="1"/>
          </p:cNvPicPr>
          <p:nvPr/>
        </p:nvPicPr>
        <p:blipFill>
          <a:blip r:embed="rId3"/>
          <a:stretch>
            <a:fillRect/>
          </a:stretch>
        </p:blipFill>
        <p:spPr>
          <a:xfrm>
            <a:off x="84083" y="814868"/>
            <a:ext cx="7514896" cy="2948152"/>
          </a:xfrm>
          <a:prstGeom prst="rect">
            <a:avLst/>
          </a:prstGeom>
        </p:spPr>
      </p:pic>
    </p:spTree>
    <p:extLst>
      <p:ext uri="{BB962C8B-B14F-4D97-AF65-F5344CB8AC3E}">
        <p14:creationId xmlns:p14="http://schemas.microsoft.com/office/powerpoint/2010/main" val="85890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9812A1-479C-4F5B-AFF1-05778E3D79CB}"/>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328835" y="1446267"/>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008A56A4-0705-4076-80E3-D37AC54370A1}"/>
              </a:ext>
            </a:extLst>
          </p:cNvPr>
          <p:cNvSpPr>
            <a:spLocks noGrp="1"/>
          </p:cNvSpPr>
          <p:nvPr>
            <p:ph type="title"/>
          </p:nvPr>
        </p:nvSpPr>
        <p:spPr>
          <a:xfrm>
            <a:off x="5098773" y="2423992"/>
            <a:ext cx="4520918" cy="1409126"/>
          </a:xfrm>
          <a:solidFill>
            <a:schemeClr val="accent4">
              <a:lumMod val="20000"/>
              <a:lumOff val="80000"/>
            </a:schemeClr>
          </a:solidFill>
        </p:spPr>
        <p:txBody>
          <a:bodyPr>
            <a:normAutofit/>
          </a:bodyPr>
          <a:lstStyle/>
          <a:p>
            <a:pPr algn="ctr"/>
            <a:r>
              <a:rPr lang="es-MX" sz="7200" b="1" dirty="0">
                <a:solidFill>
                  <a:schemeClr val="accent6">
                    <a:lumMod val="50000"/>
                  </a:schemeClr>
                </a:solidFill>
                <a:latin typeface="Algerian" panose="04020705040A02060702" pitchFamily="82" charset="0"/>
              </a:rPr>
              <a:t>DENGUE</a:t>
            </a:r>
          </a:p>
        </p:txBody>
      </p:sp>
    </p:spTree>
    <p:extLst>
      <p:ext uri="{BB962C8B-B14F-4D97-AF65-F5344CB8AC3E}">
        <p14:creationId xmlns:p14="http://schemas.microsoft.com/office/powerpoint/2010/main" val="300860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CuadroTexto"/>
          <p:cNvSpPr txBox="1"/>
          <p:nvPr/>
        </p:nvSpPr>
        <p:spPr>
          <a:xfrm>
            <a:off x="107855" y="5435823"/>
            <a:ext cx="11989552" cy="1323439"/>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600" dirty="0">
                <a:effectLst/>
                <a:latin typeface="Arial" panose="020B0604020202020204" pitchFamily="34" charset="0"/>
                <a:cs typeface="Arial" panose="020B0604020202020204" pitchFamily="34" charset="0"/>
              </a:rPr>
              <a:t>Hasta la SE 46-2023 se reportó 7,935 casos de dengue: 4,135 (</a:t>
            </a:r>
            <a:r>
              <a:rPr lang="es-PE" sz="1600" dirty="0">
                <a:solidFill>
                  <a:srgbClr val="FF0000"/>
                </a:solidFill>
                <a:effectLst/>
                <a:latin typeface="Arial" panose="020B0604020202020204" pitchFamily="34" charset="0"/>
                <a:cs typeface="Arial" panose="020B0604020202020204" pitchFamily="34" charset="0"/>
              </a:rPr>
              <a:t>52.11%</a:t>
            </a:r>
            <a:r>
              <a:rPr lang="es-PE" sz="1600" dirty="0">
                <a:effectLst/>
                <a:latin typeface="Arial" panose="020B0604020202020204" pitchFamily="34" charset="0"/>
                <a:cs typeface="Arial" panose="020B0604020202020204" pitchFamily="34" charset="0"/>
              </a:rPr>
              <a:t>) son confirmados y 3,800 (</a:t>
            </a:r>
            <a:r>
              <a:rPr lang="es-PE" sz="1600" dirty="0">
                <a:solidFill>
                  <a:srgbClr val="FF0000"/>
                </a:solidFill>
                <a:effectLst/>
                <a:latin typeface="Arial" panose="020B0604020202020204" pitchFamily="34" charset="0"/>
                <a:cs typeface="Arial" panose="020B0604020202020204" pitchFamily="34" charset="0"/>
              </a:rPr>
              <a:t>47.88%</a:t>
            </a:r>
            <a:r>
              <a:rPr lang="es-PE" sz="1600" dirty="0">
                <a:effectLst/>
                <a:latin typeface="Arial" panose="020B0604020202020204" pitchFamily="34" charset="0"/>
                <a:cs typeface="Arial" panose="020B0604020202020204" pitchFamily="34" charset="0"/>
              </a:rPr>
              <a:t>) son probables, en espera de su clasificación final. Se reportaron 6,855 (</a:t>
            </a:r>
            <a:r>
              <a:rPr lang="es-PE" sz="1600" dirty="0">
                <a:solidFill>
                  <a:srgbClr val="FF0000"/>
                </a:solidFill>
                <a:effectLst/>
                <a:latin typeface="Arial" panose="020B0604020202020204" pitchFamily="34" charset="0"/>
                <a:cs typeface="Arial" panose="020B0604020202020204" pitchFamily="34" charset="0"/>
              </a:rPr>
              <a:t>86.38%</a:t>
            </a:r>
            <a:r>
              <a:rPr lang="es-PE" sz="1600" dirty="0">
                <a:effectLst/>
                <a:latin typeface="Arial" panose="020B0604020202020204" pitchFamily="34" charset="0"/>
                <a:cs typeface="Arial" panose="020B0604020202020204" pitchFamily="34" charset="0"/>
              </a:rPr>
              <a:t>) casos Dengue Sin Señales de Alarma, 1,065 (</a:t>
            </a:r>
            <a:r>
              <a:rPr lang="es-PE" sz="1600" dirty="0">
                <a:solidFill>
                  <a:srgbClr val="FF0000"/>
                </a:solidFill>
                <a:effectLst/>
                <a:latin typeface="Arial" panose="020B0604020202020204" pitchFamily="34" charset="0"/>
                <a:cs typeface="Arial" panose="020B0604020202020204" pitchFamily="34" charset="0"/>
              </a:rPr>
              <a:t>13.42%</a:t>
            </a:r>
            <a:r>
              <a:rPr lang="es-PE" sz="1600" dirty="0">
                <a:effectLst/>
                <a:latin typeface="Arial" panose="020B0604020202020204" pitchFamily="34" charset="0"/>
                <a:cs typeface="Arial" panose="020B0604020202020204" pitchFamily="34" charset="0"/>
              </a:rPr>
              <a:t>) casos Dengue con Señales de Alarma y 15 (</a:t>
            </a:r>
            <a:r>
              <a:rPr lang="es-PE" sz="1600" dirty="0">
                <a:solidFill>
                  <a:srgbClr val="FF0000"/>
                </a:solidFill>
                <a:effectLst/>
                <a:latin typeface="Arial" panose="020B0604020202020204" pitchFamily="34" charset="0"/>
                <a:cs typeface="Arial" panose="020B0604020202020204" pitchFamily="34" charset="0"/>
              </a:rPr>
              <a:t>0.18%</a:t>
            </a:r>
            <a:r>
              <a:rPr lang="es-PE" sz="1600" dirty="0">
                <a:effectLst/>
                <a:latin typeface="Arial" panose="020B0604020202020204" pitchFamily="34" charset="0"/>
                <a:cs typeface="Arial" panose="020B0604020202020204" pitchFamily="34" charset="0"/>
              </a:rPr>
              <a:t>) casos de Dengue Grave. En el 2022 se reportaron 7.599 casos de dengue en el mismo período, en relación al año 2023 se evidencia un incremento del 4.42% (336 casos mas). Los casos de dengue permanecen en zona de ALARMA con un incremento progresivo.</a:t>
            </a:r>
          </a:p>
        </p:txBody>
      </p:sp>
      <p:sp>
        <p:nvSpPr>
          <p:cNvPr id="4" name="CuadroTexto 3">
            <a:extLst>
              <a:ext uri="{FF2B5EF4-FFF2-40B4-BE49-F238E27FC236}">
                <a16:creationId xmlns:a16="http://schemas.microsoft.com/office/drawing/2014/main" id="{E3161B25-8031-4511-807C-3C7F6E5667B4}"/>
              </a:ext>
            </a:extLst>
          </p:cNvPr>
          <p:cNvSpPr txBox="1"/>
          <p:nvPr/>
        </p:nvSpPr>
        <p:spPr>
          <a:xfrm>
            <a:off x="107855" y="5157460"/>
            <a:ext cx="5044487" cy="261610"/>
          </a:xfrm>
          <a:prstGeom prst="rect">
            <a:avLst/>
          </a:prstGeom>
          <a:noFill/>
        </p:spPr>
        <p:txBody>
          <a:bodyPr wrap="square" rtlCol="0">
            <a:spAutoFit/>
          </a:bodyPr>
          <a:lstStyle/>
          <a:p>
            <a:r>
              <a:rPr lang="es-MX" sz="1100" dirty="0"/>
              <a:t>Fuente: Base de datos del Noti Web de la Dirección de Epidemiología- GERESA Loreto</a:t>
            </a:r>
          </a:p>
        </p:txBody>
      </p:sp>
      <p:pic>
        <p:nvPicPr>
          <p:cNvPr id="5" name="Imagen 4"/>
          <p:cNvPicPr>
            <a:picLocks noChangeAspect="1"/>
          </p:cNvPicPr>
          <p:nvPr/>
        </p:nvPicPr>
        <p:blipFill>
          <a:blip r:embed="rId2"/>
          <a:stretch>
            <a:fillRect/>
          </a:stretch>
        </p:blipFill>
        <p:spPr>
          <a:xfrm>
            <a:off x="1571511" y="252247"/>
            <a:ext cx="8754903" cy="474542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683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179682" y="51052"/>
            <a:ext cx="11914617" cy="733008"/>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effectLst>
                <a:latin typeface="Arial Black" panose="020B0A04020102020204" pitchFamily="34" charset="0"/>
                <a:cs typeface="Arial" pitchFamily="34" charset="0"/>
              </a:rPr>
              <a:t>Casos de Dengue notificados según distritos,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effectLst>
                <a:latin typeface="Arial Black" panose="020B0A04020102020204" pitchFamily="34" charset="0"/>
                <a:cs typeface="Arial" pitchFamily="34" charset="0"/>
              </a:rPr>
              <a:t>Región Loreto SE 39 – 46,  2023. </a:t>
            </a:r>
          </a:p>
        </p:txBody>
      </p:sp>
      <p:sp>
        <p:nvSpPr>
          <p:cNvPr id="6" name="8 CuadroTexto"/>
          <p:cNvSpPr txBox="1"/>
          <p:nvPr/>
        </p:nvSpPr>
        <p:spPr>
          <a:xfrm>
            <a:off x="179683" y="5090110"/>
            <a:ext cx="3341440" cy="1569660"/>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200" dirty="0">
                <a:effectLst/>
                <a:latin typeface="Arial" panose="020B0604020202020204" pitchFamily="34" charset="0"/>
                <a:cs typeface="Arial" panose="020B0604020202020204" pitchFamily="34" charset="0"/>
              </a:rPr>
              <a:t>45 distritos reportaron casos de Dengue, las últimas 4 semanas solo 22 reportaron casos. Hasta la SE 46, 10 distritos concentran el 81.44% de casos de dengue y según el mapa de riesgo, en las últimas 4 semanas, 2 distritos tienen alta transmisión: Yurimaguas,  Tnte. Manuel Clavero . </a:t>
            </a:r>
          </a:p>
        </p:txBody>
      </p:sp>
      <p:sp>
        <p:nvSpPr>
          <p:cNvPr id="11" name="CuadroTexto 6">
            <a:extLst>
              <a:ext uri="{FF2B5EF4-FFF2-40B4-BE49-F238E27FC236}">
                <a16:creationId xmlns:a16="http://schemas.microsoft.com/office/drawing/2014/main" id="{682AB534-DED3-4F5B-98D6-075488DDD398}"/>
              </a:ext>
            </a:extLst>
          </p:cNvPr>
          <p:cNvSpPr txBox="1"/>
          <p:nvPr/>
        </p:nvSpPr>
        <p:spPr>
          <a:xfrm>
            <a:off x="3699981" y="6428938"/>
            <a:ext cx="5044487" cy="230832"/>
          </a:xfrm>
          <a:prstGeom prst="rect">
            <a:avLst/>
          </a:prstGeom>
          <a:noFill/>
        </p:spPr>
        <p:txBody>
          <a:bodyPr wrap="square" rtlCol="0">
            <a:spAutoFit/>
          </a:bodyPr>
          <a:lstStyle/>
          <a:p>
            <a:r>
              <a:rPr lang="es-MX" sz="900" dirty="0"/>
              <a:t>Fuente: Base de datos del Noti Web de la Dirección de Epidemiología- GERESA Loreto</a:t>
            </a:r>
          </a:p>
        </p:txBody>
      </p:sp>
      <p:pic>
        <p:nvPicPr>
          <p:cNvPr id="4" name="Imagen 3"/>
          <p:cNvPicPr>
            <a:picLocks noChangeAspect="1"/>
          </p:cNvPicPr>
          <p:nvPr/>
        </p:nvPicPr>
        <p:blipFill>
          <a:blip r:embed="rId3"/>
          <a:stretch>
            <a:fillRect/>
          </a:stretch>
        </p:blipFill>
        <p:spPr>
          <a:xfrm>
            <a:off x="201909" y="926981"/>
            <a:ext cx="3140382" cy="4020207"/>
          </a:xfrm>
          <a:prstGeom prst="rect">
            <a:avLst/>
          </a:prstGeom>
        </p:spPr>
      </p:pic>
      <p:pic>
        <p:nvPicPr>
          <p:cNvPr id="8" name="Imagen 7"/>
          <p:cNvPicPr>
            <a:picLocks noChangeAspect="1"/>
          </p:cNvPicPr>
          <p:nvPr/>
        </p:nvPicPr>
        <p:blipFill>
          <a:blip r:embed="rId4"/>
          <a:stretch>
            <a:fillRect/>
          </a:stretch>
        </p:blipFill>
        <p:spPr>
          <a:xfrm>
            <a:off x="3833103" y="782614"/>
            <a:ext cx="8261196" cy="564777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5524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0"/>
            <a:ext cx="12192000" cy="83328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Dengue notificados por etapas de vida,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Región Loreto SE 01- 46 2023. </a:t>
            </a:r>
          </a:p>
        </p:txBody>
      </p:sp>
      <p:sp>
        <p:nvSpPr>
          <p:cNvPr id="6" name="CuadroTexto 5">
            <a:extLst>
              <a:ext uri="{FF2B5EF4-FFF2-40B4-BE49-F238E27FC236}">
                <a16:creationId xmlns:a16="http://schemas.microsoft.com/office/drawing/2014/main" id="{32F9F120-7062-4606-BE17-9315234C49B2}"/>
              </a:ext>
            </a:extLst>
          </p:cNvPr>
          <p:cNvSpPr txBox="1"/>
          <p:nvPr/>
        </p:nvSpPr>
        <p:spPr>
          <a:xfrm>
            <a:off x="9080937" y="833286"/>
            <a:ext cx="2963917" cy="5016758"/>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ES" sz="1600" dirty="0">
                <a:effectLst/>
                <a:latin typeface="Arial" panose="020B0604020202020204" pitchFamily="34" charset="0"/>
                <a:cs typeface="Arial" panose="020B0604020202020204" pitchFamily="34" charset="0"/>
              </a:rPr>
              <a:t>Hasta la SE 46-2023, del total de los casos de dengue, la etapa de vida niño (0 a 11 años) concentra el </a:t>
            </a:r>
            <a:r>
              <a:rPr lang="es-ES" sz="1600" dirty="0">
                <a:solidFill>
                  <a:srgbClr val="FF0000"/>
                </a:solidFill>
                <a:effectLst/>
                <a:latin typeface="Arial" panose="020B0604020202020204" pitchFamily="34" charset="0"/>
                <a:cs typeface="Arial" panose="020B0604020202020204" pitchFamily="34" charset="0"/>
              </a:rPr>
              <a:t>29.43%</a:t>
            </a:r>
            <a:r>
              <a:rPr lang="es-ES" sz="1600" dirty="0">
                <a:effectLst/>
                <a:latin typeface="Arial" panose="020B0604020202020204" pitchFamily="34" charset="0"/>
                <a:cs typeface="Arial" panose="020B0604020202020204" pitchFamily="34" charset="0"/>
              </a:rPr>
              <a:t> de los casos, seguido de la etapa de vida adulto con </a:t>
            </a:r>
            <a:r>
              <a:rPr lang="es-ES" sz="1600" dirty="0">
                <a:solidFill>
                  <a:srgbClr val="FF0000"/>
                </a:solidFill>
                <a:effectLst/>
                <a:latin typeface="Arial" panose="020B0604020202020204" pitchFamily="34" charset="0"/>
                <a:cs typeface="Arial" panose="020B0604020202020204" pitchFamily="34" charset="0"/>
              </a:rPr>
              <a:t>(27.29%). </a:t>
            </a:r>
            <a:r>
              <a:rPr lang="es-ES" sz="1600" dirty="0">
                <a:effectLst/>
                <a:latin typeface="Arial" panose="020B0604020202020204" pitchFamily="34" charset="0"/>
                <a:cs typeface="Arial" panose="020B0604020202020204" pitchFamily="34" charset="0"/>
              </a:rPr>
              <a:t>La población económicamente activa con 46.67% es la más afectada por el dengue.</a:t>
            </a:r>
          </a:p>
          <a:p>
            <a:endParaRPr lang="es-ES" sz="1600" dirty="0">
              <a:effectLst/>
              <a:latin typeface="Arial" panose="020B0604020202020204" pitchFamily="34" charset="0"/>
              <a:cs typeface="Arial" panose="020B0604020202020204" pitchFamily="34" charset="0"/>
            </a:endParaRPr>
          </a:p>
          <a:p>
            <a:r>
              <a:rPr lang="es-ES" sz="1600" dirty="0">
                <a:solidFill>
                  <a:srgbClr val="FF0000"/>
                </a:solidFill>
                <a:effectLst/>
                <a:latin typeface="Arial" panose="020B0604020202020204" pitchFamily="34" charset="0"/>
                <a:cs typeface="Arial" panose="020B0604020202020204" pitchFamily="34" charset="0"/>
              </a:rPr>
              <a:t>Fallecidos</a:t>
            </a:r>
          </a:p>
          <a:p>
            <a:r>
              <a:rPr lang="es-ES" sz="1600" dirty="0">
                <a:effectLst/>
                <a:latin typeface="Arial" panose="020B0604020202020204" pitchFamily="34" charset="0"/>
                <a:cs typeface="Arial" panose="020B0604020202020204" pitchFamily="34" charset="0"/>
              </a:rPr>
              <a:t>Se reporta 5 fallecidos por Dengue Grave, en los distritos de Lagunas, Manseriche, Putumayo, San juan Bautista y Vargas Guerra. En el 2022 hasta la SE. 43, se reportaron 9 fallecidos.</a:t>
            </a:r>
          </a:p>
        </p:txBody>
      </p:sp>
      <p:sp>
        <p:nvSpPr>
          <p:cNvPr id="7" name="CuadroTexto 6">
            <a:extLst>
              <a:ext uri="{FF2B5EF4-FFF2-40B4-BE49-F238E27FC236}">
                <a16:creationId xmlns:a16="http://schemas.microsoft.com/office/drawing/2014/main" id="{682AB534-DED3-4F5B-98D6-075488DDD398}"/>
              </a:ext>
            </a:extLst>
          </p:cNvPr>
          <p:cNvSpPr txBox="1"/>
          <p:nvPr/>
        </p:nvSpPr>
        <p:spPr>
          <a:xfrm>
            <a:off x="340469" y="6607334"/>
            <a:ext cx="5044487" cy="230832"/>
          </a:xfrm>
          <a:prstGeom prst="rect">
            <a:avLst/>
          </a:prstGeom>
          <a:noFill/>
        </p:spPr>
        <p:txBody>
          <a:bodyPr wrap="square" rtlCol="0">
            <a:spAutoFit/>
          </a:bodyPr>
          <a:lstStyle/>
          <a:p>
            <a:r>
              <a:rPr lang="es-MX" sz="900" dirty="0"/>
              <a:t>Fuente: Base de datos del Noti Web de la Dirección de Epidemiología- GERESA Loreto</a:t>
            </a:r>
          </a:p>
        </p:txBody>
      </p:sp>
      <p:pic>
        <p:nvPicPr>
          <p:cNvPr id="3" name="Imagen 2"/>
          <p:cNvPicPr>
            <a:picLocks noChangeAspect="1"/>
          </p:cNvPicPr>
          <p:nvPr/>
        </p:nvPicPr>
        <p:blipFill>
          <a:blip r:embed="rId3"/>
          <a:stretch>
            <a:fillRect/>
          </a:stretch>
        </p:blipFill>
        <p:spPr>
          <a:xfrm>
            <a:off x="340468" y="3737306"/>
            <a:ext cx="8593323" cy="2870027"/>
          </a:xfrm>
          <a:prstGeom prst="rect">
            <a:avLst/>
          </a:prstGeom>
        </p:spPr>
      </p:pic>
      <p:pic>
        <p:nvPicPr>
          <p:cNvPr id="4" name="Imagen 3"/>
          <p:cNvPicPr>
            <a:picLocks noChangeAspect="1"/>
          </p:cNvPicPr>
          <p:nvPr/>
        </p:nvPicPr>
        <p:blipFill>
          <a:blip r:embed="rId4"/>
          <a:stretch>
            <a:fillRect/>
          </a:stretch>
        </p:blipFill>
        <p:spPr>
          <a:xfrm>
            <a:off x="871242" y="850281"/>
            <a:ext cx="7338453" cy="2887024"/>
          </a:xfrm>
          <a:prstGeom prst="rect">
            <a:avLst/>
          </a:prstGeom>
        </p:spPr>
      </p:pic>
    </p:spTree>
    <p:extLst>
      <p:ext uri="{BB962C8B-B14F-4D97-AF65-F5344CB8AC3E}">
        <p14:creationId xmlns:p14="http://schemas.microsoft.com/office/powerpoint/2010/main" val="428588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a:extLst>
              <a:ext uri="{FF2B5EF4-FFF2-40B4-BE49-F238E27FC236}">
                <a16:creationId xmlns:a16="http://schemas.microsoft.com/office/drawing/2014/main" id="{D9CAD2CC-1CE9-4373-AADF-BB68B866F4EA}"/>
              </a:ext>
            </a:extLst>
          </p:cNvPr>
          <p:cNvSpPr/>
          <p:nvPr/>
        </p:nvSpPr>
        <p:spPr>
          <a:xfrm>
            <a:off x="0" y="120"/>
            <a:ext cx="12192000" cy="74781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Mapa de calor de Dengue en Iquitos ciudad, Región Loreto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43 – 46; Año 2023 </a:t>
            </a:r>
          </a:p>
        </p:txBody>
      </p:sp>
      <p:sp>
        <p:nvSpPr>
          <p:cNvPr id="6" name="CuadroTexto 5">
            <a:extLst>
              <a:ext uri="{FF2B5EF4-FFF2-40B4-BE49-F238E27FC236}">
                <a16:creationId xmlns:a16="http://schemas.microsoft.com/office/drawing/2014/main" id="{B2A37E79-004D-4CCE-BE46-8AE9C62215A3}"/>
              </a:ext>
            </a:extLst>
          </p:cNvPr>
          <p:cNvSpPr txBox="1"/>
          <p:nvPr/>
        </p:nvSpPr>
        <p:spPr>
          <a:xfrm>
            <a:off x="8754962" y="1454590"/>
            <a:ext cx="3185253" cy="4832092"/>
          </a:xfrm>
          <a:prstGeom prst="rect">
            <a:avLst/>
          </a:prstGeom>
          <a:solidFill>
            <a:schemeClr val="accent6">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pPr algn="l"/>
            <a:r>
              <a:rPr lang="es-ES" sz="1400" dirty="0">
                <a:effectLst/>
                <a:latin typeface="Arial" panose="020B0604020202020204" pitchFamily="34" charset="0"/>
                <a:cs typeface="Arial" panose="020B0604020202020204" pitchFamily="34" charset="0"/>
              </a:rPr>
              <a:t>El mapa representa la concentración de casos, cada caso en un radio de 200 m.</a:t>
            </a:r>
          </a:p>
          <a:p>
            <a:pPr algn="l"/>
            <a:endParaRPr lang="es-ES" sz="1400" dirty="0">
              <a:effectLst/>
              <a:latin typeface="Arial" panose="020B0604020202020204" pitchFamily="34" charset="0"/>
              <a:cs typeface="Arial" panose="020B0604020202020204" pitchFamily="34" charset="0"/>
            </a:endParaRPr>
          </a:p>
          <a:p>
            <a:pPr algn="l"/>
            <a:r>
              <a:rPr lang="es-ES" sz="1400" dirty="0">
                <a:effectLst/>
                <a:latin typeface="Arial" panose="020B0604020202020204" pitchFamily="34" charset="0"/>
                <a:cs typeface="Arial" panose="020B0604020202020204" pitchFamily="34" charset="0"/>
              </a:rPr>
              <a:t>A medida que se concentran los casos, tiende a cambiar pasando por el color verde, amarillo y rojo según se detalla:</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Verde	: Casos aislados </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Amarillo: Aumento de casos relativamente cercanos en un radio de 200 m.</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Rojo	:  Concentración de casos cercanos en un radio menor de 200 m.</a:t>
            </a:r>
          </a:p>
          <a:p>
            <a:pPr marL="285750" indent="-285750" algn="l">
              <a:buFont typeface="Arial" panose="020B0604020202020204" pitchFamily="34" charset="0"/>
              <a:buChar char="•"/>
            </a:pPr>
            <a:endParaRPr lang="es-ES" sz="1400" dirty="0">
              <a:effectLst/>
              <a:latin typeface="Arial" panose="020B0604020202020204" pitchFamily="34" charset="0"/>
              <a:cs typeface="Arial" panose="020B0604020202020204" pitchFamily="34" charset="0"/>
            </a:endParaRPr>
          </a:p>
          <a:p>
            <a:pPr algn="l"/>
            <a:r>
              <a:rPr lang="es-ES" sz="1400" dirty="0">
                <a:solidFill>
                  <a:srgbClr val="0070C0"/>
                </a:solidFill>
                <a:effectLst/>
                <a:latin typeface="Arial" panose="020B0604020202020204" pitchFamily="34" charset="0"/>
                <a:cs typeface="Arial" panose="020B0604020202020204" pitchFamily="34" charset="0"/>
              </a:rPr>
              <a:t>Se observan casos dispersos y aislados, no mostrando concentraciones.</a:t>
            </a:r>
          </a:p>
        </p:txBody>
      </p:sp>
      <p:pic>
        <p:nvPicPr>
          <p:cNvPr id="4" name="Imagen 3"/>
          <p:cNvPicPr>
            <a:picLocks noChangeAspect="1"/>
          </p:cNvPicPr>
          <p:nvPr/>
        </p:nvPicPr>
        <p:blipFill rotWithShape="1">
          <a:blip r:embed="rId2"/>
          <a:srcRect l="20635" t="20582" r="24569" b="27910"/>
          <a:stretch/>
        </p:blipFill>
        <p:spPr>
          <a:xfrm>
            <a:off x="362607" y="747935"/>
            <a:ext cx="8276896" cy="5905113"/>
          </a:xfrm>
          <a:prstGeom prst="rect">
            <a:avLst/>
          </a:prstGeom>
          <a:ln w="12700">
            <a:solidFill>
              <a:schemeClr val="tx1"/>
            </a:solidFill>
          </a:ln>
        </p:spPr>
      </p:pic>
    </p:spTree>
    <p:extLst>
      <p:ext uri="{BB962C8B-B14F-4D97-AF65-F5344CB8AC3E}">
        <p14:creationId xmlns:p14="http://schemas.microsoft.com/office/powerpoint/2010/main" val="415818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a:extLst>
              <a:ext uri="{FF2B5EF4-FFF2-40B4-BE49-F238E27FC236}">
                <a16:creationId xmlns:a16="http://schemas.microsoft.com/office/drawing/2014/main" id="{1FC58568-0720-4401-97FE-B68338367793}"/>
              </a:ext>
            </a:extLst>
          </p:cNvPr>
          <p:cNvSpPr/>
          <p:nvPr/>
        </p:nvSpPr>
        <p:spPr>
          <a:xfrm>
            <a:off x="0" y="120"/>
            <a:ext cx="12192000" cy="492249"/>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VIGILANCIA DE FEBRILES SE 46, REGIÓN LORETO, AÑO 2023 </a:t>
            </a:r>
          </a:p>
        </p:txBody>
      </p:sp>
      <p:pic>
        <p:nvPicPr>
          <p:cNvPr id="3" name="Imagen 2"/>
          <p:cNvPicPr>
            <a:picLocks noChangeAspect="1"/>
          </p:cNvPicPr>
          <p:nvPr/>
        </p:nvPicPr>
        <p:blipFill rotWithShape="1">
          <a:blip r:embed="rId2"/>
          <a:srcRect l="32274" t="8729" r="7112" b="7005"/>
          <a:stretch/>
        </p:blipFill>
        <p:spPr>
          <a:xfrm>
            <a:off x="693683" y="492369"/>
            <a:ext cx="10625958" cy="6144914"/>
          </a:xfrm>
          <a:prstGeom prst="rect">
            <a:avLst/>
          </a:prstGeom>
          <a:ln w="12700">
            <a:solidFill>
              <a:schemeClr val="tx1"/>
            </a:solidFill>
          </a:ln>
        </p:spPr>
      </p:pic>
    </p:spTree>
    <p:extLst>
      <p:ext uri="{BB962C8B-B14F-4D97-AF65-F5344CB8AC3E}">
        <p14:creationId xmlns:p14="http://schemas.microsoft.com/office/powerpoint/2010/main" val="90160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0649" y="96250"/>
            <a:ext cx="11879432" cy="877163"/>
          </a:xfrm>
          <a:prstGeom prst="rect">
            <a:avLst/>
          </a:prstGeom>
          <a:solidFill>
            <a:srgbClr val="FFFFB3"/>
          </a:solidFill>
          <a:ln>
            <a:solidFill>
              <a:schemeClr val="tx1"/>
            </a:solidFill>
          </a:ln>
        </p:spPr>
        <p:txBody>
          <a:bodyPr wrap="square" rtlCol="0">
            <a:spAutoFit/>
          </a:bodyPr>
          <a:lstStyle/>
          <a:p>
            <a:pPr algn="ctr"/>
            <a:r>
              <a:rPr lang="es-MX" sz="1700" b="1" dirty="0">
                <a:solidFill>
                  <a:srgbClr val="002060"/>
                </a:solidFill>
                <a:latin typeface="Arial" panose="020B0604020202020204" pitchFamily="34" charset="0"/>
                <a:cs typeface="Arial" panose="020B0604020202020204" pitchFamily="34" charset="0"/>
              </a:rPr>
              <a:t>NÚMERO DE MUESTRAS DE DENGUE E INDICE DE POSITIVIDAD POR SEMANA EPIDEMIOLÓGICA. PROCESADOS EN EL LABORATORIO DE REFERENCIA REGIONAL DE LORETO. SE 40-2022 A LA SE 47-2023. (CORTE 25.11.2023)</a:t>
            </a:r>
            <a:endParaRPr lang="en-US" sz="1700" b="1" dirty="0">
              <a:solidFill>
                <a:srgbClr val="002060"/>
              </a:solidFill>
              <a:latin typeface="Arial" panose="020B0604020202020204" pitchFamily="34" charset="0"/>
              <a:cs typeface="Arial" panose="020B0604020202020204" pitchFamily="34" charset="0"/>
            </a:endParaRPr>
          </a:p>
        </p:txBody>
      </p:sp>
      <p:sp>
        <p:nvSpPr>
          <p:cNvPr id="10" name="CuadroTexto 9"/>
          <p:cNvSpPr txBox="1"/>
          <p:nvPr/>
        </p:nvSpPr>
        <p:spPr>
          <a:xfrm>
            <a:off x="190649" y="5758995"/>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sp>
        <p:nvSpPr>
          <p:cNvPr id="11" name="CuadroTexto 10">
            <a:extLst>
              <a:ext uri="{FF2B5EF4-FFF2-40B4-BE49-F238E27FC236}">
                <a16:creationId xmlns:a16="http://schemas.microsoft.com/office/drawing/2014/main" id="{DF0AEF81-6AE2-C26B-E692-4AB674ED809C}"/>
              </a:ext>
            </a:extLst>
          </p:cNvPr>
          <p:cNvSpPr txBox="1"/>
          <p:nvPr/>
        </p:nvSpPr>
        <p:spPr>
          <a:xfrm>
            <a:off x="190649" y="5943013"/>
            <a:ext cx="11879430" cy="830997"/>
          </a:xfrm>
          <a:prstGeom prst="rect">
            <a:avLst/>
          </a:prstGeom>
          <a:noFill/>
          <a:ln>
            <a:solidFill>
              <a:schemeClr val="tx1"/>
            </a:solidFill>
          </a:ln>
        </p:spPr>
        <p:txBody>
          <a:bodyPr wrap="square" rtlCol="0">
            <a:spAutoFit/>
          </a:bodyPr>
          <a:lstStyle/>
          <a:p>
            <a:pPr algn="just"/>
            <a:r>
              <a:rPr lang="es-MX" sz="1200" b="1" dirty="0">
                <a:latin typeface="Arial" panose="020B0604020202020204" pitchFamily="34" charset="0"/>
                <a:cs typeface="Arial" panose="020B0604020202020204" pitchFamily="34" charset="0"/>
              </a:rPr>
              <a:t>El índice de positividad representa el disminución en porcentaje de resultados positivos en relación al número total de pruebas realizadas. </a:t>
            </a:r>
          </a:p>
          <a:p>
            <a:pPr algn="just"/>
            <a:r>
              <a:rPr lang="es-MX" sz="1200" b="1" dirty="0">
                <a:latin typeface="Arial" panose="020B0604020202020204" pitchFamily="34" charset="0"/>
                <a:cs typeface="Arial" panose="020B0604020202020204" pitchFamily="34" charset="0"/>
              </a:rPr>
              <a:t>En la semana epidemiológica 46 se tiene un IP del 8.7%. </a:t>
            </a:r>
          </a:p>
          <a:p>
            <a:pPr algn="just"/>
            <a:r>
              <a:rPr lang="es-MX" sz="1200" b="1" dirty="0">
                <a:latin typeface="Arial" panose="020B0604020202020204" pitchFamily="34" charset="0"/>
                <a:cs typeface="Arial" panose="020B0604020202020204" pitchFamily="34" charset="0"/>
              </a:rPr>
              <a:t>En la semana epidemiológica 47 se tiene un IP del11.6%. </a:t>
            </a:r>
          </a:p>
          <a:p>
            <a:pPr algn="just"/>
            <a:r>
              <a:rPr lang="es-MX" sz="1200" b="1" dirty="0">
                <a:latin typeface="Arial" panose="020B0604020202020204" pitchFamily="34" charset="0"/>
                <a:cs typeface="Arial" panose="020B0604020202020204" pitchFamily="34" charset="0"/>
              </a:rPr>
              <a:t>En general, los resultados indican un incremento en el índice de positividad entre las semanas 46 y 47.</a:t>
            </a:r>
            <a:endParaRPr lang="es-ES" sz="1200" b="1"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a:xfrm>
            <a:off x="8801986" y="6492875"/>
            <a:ext cx="2743200" cy="365125"/>
          </a:xfrm>
        </p:spPr>
        <p:txBody>
          <a:bodyPr/>
          <a:lstStyle/>
          <a:p>
            <a:fld id="{F5620382-0A46-4FB1-A959-BEC0BD143610}" type="slidenum">
              <a:rPr lang="en-US" smtClean="0"/>
              <a:t>17</a:t>
            </a:fld>
            <a:endParaRPr lang="en-US" dirty="0"/>
          </a:p>
        </p:txBody>
      </p:sp>
      <p:pic>
        <p:nvPicPr>
          <p:cNvPr id="4" name="Imagen 3">
            <a:extLst>
              <a:ext uri="{FF2B5EF4-FFF2-40B4-BE49-F238E27FC236}">
                <a16:creationId xmlns:a16="http://schemas.microsoft.com/office/drawing/2014/main" id="{6AD0541D-0985-4802-BDF9-FA2A8FD936B2}"/>
              </a:ext>
            </a:extLst>
          </p:cNvPr>
          <p:cNvPicPr>
            <a:picLocks noChangeAspect="1"/>
          </p:cNvPicPr>
          <p:nvPr/>
        </p:nvPicPr>
        <p:blipFill>
          <a:blip r:embed="rId2"/>
          <a:stretch>
            <a:fillRect/>
          </a:stretch>
        </p:blipFill>
        <p:spPr>
          <a:xfrm>
            <a:off x="190646" y="1014208"/>
            <a:ext cx="11879433" cy="4660797"/>
          </a:xfrm>
          <a:prstGeom prst="rect">
            <a:avLst/>
          </a:prstGeom>
        </p:spPr>
      </p:pic>
    </p:spTree>
    <p:extLst>
      <p:ext uri="{BB962C8B-B14F-4D97-AF65-F5344CB8AC3E}">
        <p14:creationId xmlns:p14="http://schemas.microsoft.com/office/powerpoint/2010/main" val="66137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DEBDB27-C684-47A3-AEE7-ABED2ECBCBA5}"/>
              </a:ext>
            </a:extLst>
          </p:cNvPr>
          <p:cNvSpPr>
            <a:spLocks noGrp="1"/>
          </p:cNvSpPr>
          <p:nvPr>
            <p:ph type="sldNum" sz="quarter" idx="12"/>
          </p:nvPr>
        </p:nvSpPr>
        <p:spPr/>
        <p:txBody>
          <a:bodyPr/>
          <a:lstStyle/>
          <a:p>
            <a:fld id="{F5620382-0A46-4FB1-A959-BEC0BD143610}" type="slidenum">
              <a:rPr lang="en-US" smtClean="0"/>
              <a:t>18</a:t>
            </a:fld>
            <a:endParaRPr lang="en-US"/>
          </a:p>
        </p:txBody>
      </p:sp>
      <p:sp>
        <p:nvSpPr>
          <p:cNvPr id="4" name="CuadroTexto 3">
            <a:extLst>
              <a:ext uri="{FF2B5EF4-FFF2-40B4-BE49-F238E27FC236}">
                <a16:creationId xmlns:a16="http://schemas.microsoft.com/office/drawing/2014/main" id="{8135593A-2207-4E74-BCBD-D817598EB9E0}"/>
              </a:ext>
            </a:extLst>
          </p:cNvPr>
          <p:cNvSpPr txBox="1"/>
          <p:nvPr/>
        </p:nvSpPr>
        <p:spPr>
          <a:xfrm>
            <a:off x="269795" y="68580"/>
            <a:ext cx="11743136" cy="615553"/>
          </a:xfrm>
          <a:prstGeom prst="rect">
            <a:avLst/>
          </a:prstGeom>
          <a:solidFill>
            <a:srgbClr val="FFFFB3"/>
          </a:solidFill>
          <a:ln>
            <a:solidFill>
              <a:schemeClr val="tx1"/>
            </a:solidFill>
          </a:ln>
        </p:spPr>
        <p:txBody>
          <a:bodyPr wrap="square" rtlCol="0">
            <a:spAutoFit/>
          </a:bodyPr>
          <a:lstStyle/>
          <a:p>
            <a:pPr algn="ctr"/>
            <a:r>
              <a:rPr lang="es-MX" sz="1700" b="1" dirty="0">
                <a:solidFill>
                  <a:srgbClr val="002060"/>
                </a:solidFill>
                <a:latin typeface="Arial" panose="020B0604020202020204" pitchFamily="34" charset="0"/>
                <a:cs typeface="Arial" panose="020B0604020202020204" pitchFamily="34" charset="0"/>
              </a:rPr>
              <a:t>NÚMERO DE MUESTRAS DE DENGUE E INDICE DE POSITIVIDAD POR MESES. PROCESADOS EN EL LABORATORIO DE REFERENCIA REGIONAL DE LORETO. SE 01-2023 A LA SE 47-2023. (CORTE 25.11.2023)</a:t>
            </a:r>
            <a:endParaRPr lang="en-US" sz="17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C648441-1690-425F-AC48-EC879EA1A079}"/>
              </a:ext>
            </a:extLst>
          </p:cNvPr>
          <p:cNvSpPr txBox="1"/>
          <p:nvPr/>
        </p:nvSpPr>
        <p:spPr>
          <a:xfrm>
            <a:off x="269794" y="5935461"/>
            <a:ext cx="11743135" cy="461665"/>
          </a:xfrm>
          <a:prstGeom prst="rect">
            <a:avLst/>
          </a:prstGeom>
          <a:noFill/>
          <a:ln>
            <a:solidFill>
              <a:schemeClr val="tx1"/>
            </a:solidFill>
          </a:ln>
        </p:spPr>
        <p:txBody>
          <a:bodyPr wrap="square" rtlCol="0">
            <a:spAutoFit/>
          </a:bodyPr>
          <a:lstStyle/>
          <a:p>
            <a:pPr algn="just"/>
            <a:r>
              <a:rPr lang="es-MX" sz="1200" b="1" dirty="0">
                <a:latin typeface="Arial" panose="020B0604020202020204" pitchFamily="34" charset="0"/>
                <a:cs typeface="Arial" panose="020B0604020202020204" pitchFamily="34" charset="0"/>
              </a:rPr>
              <a:t>El índice de positividad representa el porcentaje de resultados positivos en relación al número total de pruebas realizadas. </a:t>
            </a:r>
          </a:p>
          <a:p>
            <a:pPr algn="just"/>
            <a:r>
              <a:rPr lang="es-MX" sz="1200" b="1" dirty="0">
                <a:latin typeface="Arial" panose="020B0604020202020204" pitchFamily="34" charset="0"/>
                <a:cs typeface="Arial" panose="020B0604020202020204" pitchFamily="34" charset="0"/>
              </a:rPr>
              <a:t>En general, los resultados indican que el índice de positividad muestra un incremento entre los meses de octubre y noviembre.</a:t>
            </a:r>
            <a:endParaRPr lang="es-ES" sz="1200" b="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7832802F-C71F-4F89-8AC3-043BA235A9E0}"/>
              </a:ext>
            </a:extLst>
          </p:cNvPr>
          <p:cNvSpPr txBox="1"/>
          <p:nvPr/>
        </p:nvSpPr>
        <p:spPr>
          <a:xfrm>
            <a:off x="189785" y="5653644"/>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pic>
        <p:nvPicPr>
          <p:cNvPr id="2" name="Imagen 1">
            <a:extLst>
              <a:ext uri="{FF2B5EF4-FFF2-40B4-BE49-F238E27FC236}">
                <a16:creationId xmlns:a16="http://schemas.microsoft.com/office/drawing/2014/main" id="{59226512-ADC5-4D59-AED6-27D3FBF39571}"/>
              </a:ext>
            </a:extLst>
          </p:cNvPr>
          <p:cNvPicPr>
            <a:picLocks noChangeAspect="1"/>
          </p:cNvPicPr>
          <p:nvPr/>
        </p:nvPicPr>
        <p:blipFill>
          <a:blip r:embed="rId2"/>
          <a:stretch>
            <a:fillRect/>
          </a:stretch>
        </p:blipFill>
        <p:spPr>
          <a:xfrm>
            <a:off x="269795" y="814374"/>
            <a:ext cx="11743136" cy="4736241"/>
          </a:xfrm>
          <a:prstGeom prst="rect">
            <a:avLst/>
          </a:prstGeom>
        </p:spPr>
      </p:pic>
    </p:spTree>
    <p:extLst>
      <p:ext uri="{BB962C8B-B14F-4D97-AF65-F5344CB8AC3E}">
        <p14:creationId xmlns:p14="http://schemas.microsoft.com/office/powerpoint/2010/main" val="135083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23825" y="148459"/>
            <a:ext cx="11944350" cy="615553"/>
          </a:xfrm>
          <a:prstGeom prst="rect">
            <a:avLst/>
          </a:prstGeom>
          <a:solidFill>
            <a:srgbClr val="FFFFB3"/>
          </a:solidFill>
          <a:ln>
            <a:solidFill>
              <a:schemeClr val="tx1"/>
            </a:solidFill>
          </a:ln>
        </p:spPr>
        <p:txBody>
          <a:bodyPr wrap="square" rtlCol="0">
            <a:spAutoFit/>
          </a:bodyPr>
          <a:lstStyle/>
          <a:p>
            <a:pPr algn="ctr"/>
            <a:r>
              <a:rPr lang="es-MX" sz="1700" b="1" dirty="0">
                <a:solidFill>
                  <a:srgbClr val="002060"/>
                </a:solidFill>
                <a:latin typeface="Arial" panose="020B0604020202020204" pitchFamily="34" charset="0"/>
                <a:cs typeface="Arial" panose="020B0604020202020204" pitchFamily="34" charset="0"/>
              </a:rPr>
              <a:t>RESULTADOS DENGUE POR PROVINCIAS, PROCESADOS EN EL LABORATORIO DE REFERENCIA REGIONAL DE LORETO. NOVIEMBRE : Corte 25.11.2023. SE 47</a:t>
            </a:r>
          </a:p>
        </p:txBody>
      </p:sp>
      <p:sp>
        <p:nvSpPr>
          <p:cNvPr id="11" name="CuadroTexto 10">
            <a:extLst>
              <a:ext uri="{FF2B5EF4-FFF2-40B4-BE49-F238E27FC236}">
                <a16:creationId xmlns:a16="http://schemas.microsoft.com/office/drawing/2014/main" id="{DF0AEF81-6AE2-C26B-E692-4AB674ED809C}"/>
              </a:ext>
            </a:extLst>
          </p:cNvPr>
          <p:cNvSpPr txBox="1"/>
          <p:nvPr/>
        </p:nvSpPr>
        <p:spPr>
          <a:xfrm>
            <a:off x="223284" y="5866539"/>
            <a:ext cx="11844891" cy="276999"/>
          </a:xfrm>
          <a:prstGeom prst="rect">
            <a:avLst/>
          </a:prstGeom>
          <a:noFill/>
          <a:ln>
            <a:solidFill>
              <a:schemeClr val="tx1"/>
            </a:solidFill>
          </a:ln>
        </p:spPr>
        <p:txBody>
          <a:bodyPr wrap="square" rtlCol="0">
            <a:spAutoFit/>
          </a:bodyPr>
          <a:lstStyle/>
          <a:p>
            <a:pPr algn="just"/>
            <a:r>
              <a:rPr lang="es-MX" sz="1200" b="1" dirty="0">
                <a:latin typeface="Arial" panose="020B0604020202020204" pitchFamily="34" charset="0"/>
                <a:cs typeface="Arial" panose="020B0604020202020204" pitchFamily="34" charset="0"/>
              </a:rPr>
              <a:t>La provincia de Maynas es la que remite mayor número de muestras al Laboratorio (LRRL), con corte del 25.11.2023</a:t>
            </a:r>
            <a:endParaRPr lang="es-ES" sz="1200" b="1"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F5620382-0A46-4FB1-A959-BEC0BD143610}" type="slidenum">
              <a:rPr lang="en-US" smtClean="0"/>
              <a:t>19</a:t>
            </a:fld>
            <a:endParaRPr lang="en-US" dirty="0"/>
          </a:p>
        </p:txBody>
      </p:sp>
      <p:sp>
        <p:nvSpPr>
          <p:cNvPr id="9" name="CuadroTexto 8">
            <a:extLst>
              <a:ext uri="{FF2B5EF4-FFF2-40B4-BE49-F238E27FC236}">
                <a16:creationId xmlns:a16="http://schemas.microsoft.com/office/drawing/2014/main" id="{98BAF68D-1474-4E9D-8D16-D8A07E750E8C}"/>
              </a:ext>
            </a:extLst>
          </p:cNvPr>
          <p:cNvSpPr txBox="1"/>
          <p:nvPr/>
        </p:nvSpPr>
        <p:spPr>
          <a:xfrm>
            <a:off x="123825" y="5666484"/>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pic>
        <p:nvPicPr>
          <p:cNvPr id="2" name="Imagen 1">
            <a:extLst>
              <a:ext uri="{FF2B5EF4-FFF2-40B4-BE49-F238E27FC236}">
                <a16:creationId xmlns:a16="http://schemas.microsoft.com/office/drawing/2014/main" id="{DA3D71F0-82CB-44B3-8ECA-969AA4B20BD4}"/>
              </a:ext>
            </a:extLst>
          </p:cNvPr>
          <p:cNvPicPr>
            <a:picLocks noChangeAspect="1"/>
          </p:cNvPicPr>
          <p:nvPr/>
        </p:nvPicPr>
        <p:blipFill>
          <a:blip r:embed="rId2"/>
          <a:stretch>
            <a:fillRect/>
          </a:stretch>
        </p:blipFill>
        <p:spPr>
          <a:xfrm>
            <a:off x="871870" y="871698"/>
            <a:ext cx="10706986" cy="4581974"/>
          </a:xfrm>
          <a:prstGeom prst="rect">
            <a:avLst/>
          </a:prstGeom>
        </p:spPr>
      </p:pic>
    </p:spTree>
    <p:extLst>
      <p:ext uri="{BB962C8B-B14F-4D97-AF65-F5344CB8AC3E}">
        <p14:creationId xmlns:p14="http://schemas.microsoft.com/office/powerpoint/2010/main" val="4664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0" y="-18473"/>
            <a:ext cx="12192000" cy="766618"/>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Enfermedades Notificadas por Semana Epidemiológica, Región Loreto, </a:t>
            </a:r>
          </a:p>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Año 2023  (SE 01-46)</a:t>
            </a:r>
          </a:p>
        </p:txBody>
      </p:sp>
      <p:sp>
        <p:nvSpPr>
          <p:cNvPr id="5" name="CuadroTexto 4">
            <a:extLst>
              <a:ext uri="{FF2B5EF4-FFF2-40B4-BE49-F238E27FC236}">
                <a16:creationId xmlns:a16="http://schemas.microsoft.com/office/drawing/2014/main" id="{6AE48ED4-7ADC-4FB4-8FB4-47A057D8DFBD}"/>
              </a:ext>
            </a:extLst>
          </p:cNvPr>
          <p:cNvSpPr txBox="1"/>
          <p:nvPr/>
        </p:nvSpPr>
        <p:spPr>
          <a:xfrm>
            <a:off x="9701464" y="1175578"/>
            <a:ext cx="1924588" cy="5262979"/>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400" dirty="0">
                <a:effectLst/>
              </a:rPr>
              <a:t>En la SE 46- 2023 se han notificado 39 daños bajo vigilancia, de ellas, 03 daños representan el </a:t>
            </a:r>
            <a:r>
              <a:rPr lang="es-PE" sz="1400" dirty="0">
                <a:solidFill>
                  <a:srgbClr val="FF0000"/>
                </a:solidFill>
                <a:effectLst/>
              </a:rPr>
              <a:t>82.37% </a:t>
            </a:r>
            <a:r>
              <a:rPr lang="es-PE" sz="1400" dirty="0">
                <a:effectLst/>
              </a:rPr>
              <a:t>de enfermedades bajo vigilancia, siendo ellos: Malaria por P.  vivax (</a:t>
            </a:r>
            <a:r>
              <a:rPr lang="es-PE" sz="1400" dirty="0">
                <a:solidFill>
                  <a:srgbClr val="FF0000"/>
                </a:solidFill>
                <a:effectLst/>
              </a:rPr>
              <a:t>45.56%</a:t>
            </a:r>
            <a:r>
              <a:rPr lang="es-PE" sz="1400" dirty="0">
                <a:effectLst/>
              </a:rPr>
              <a:t>), Dengue sin Signos de Alarma (</a:t>
            </a:r>
            <a:r>
              <a:rPr lang="es-PE" sz="1400" dirty="0">
                <a:solidFill>
                  <a:srgbClr val="FF0000"/>
                </a:solidFill>
                <a:effectLst/>
              </a:rPr>
              <a:t>21.09%</a:t>
            </a:r>
            <a:r>
              <a:rPr lang="es-PE" sz="1400" dirty="0">
                <a:effectLst/>
              </a:rPr>
              <a:t>) y Leptospirosis (</a:t>
            </a:r>
            <a:r>
              <a:rPr lang="es-PE" sz="1400" dirty="0">
                <a:solidFill>
                  <a:srgbClr val="FF0000"/>
                </a:solidFill>
                <a:effectLst/>
              </a:rPr>
              <a:t>15.72%</a:t>
            </a:r>
            <a:r>
              <a:rPr lang="es-PE" sz="1400" dirty="0">
                <a:effectLst/>
              </a:rPr>
              <a:t>).</a:t>
            </a:r>
          </a:p>
          <a:p>
            <a:endParaRPr lang="es-PE" sz="1400" dirty="0">
              <a:effectLst/>
            </a:endParaRPr>
          </a:p>
          <a:p>
            <a:r>
              <a:rPr lang="es-PE" sz="1400" dirty="0">
                <a:effectLst/>
              </a:rPr>
              <a:t>Durante el año 2022 en el mismo periodo, se notificaron 33 daños, de los cuales Malaria P. vivax y Dengue sin signos de alarma fueron también  predominantes en ese año, seguido de Malaria por P. falciparum.</a:t>
            </a:r>
          </a:p>
        </p:txBody>
      </p:sp>
      <p:pic>
        <p:nvPicPr>
          <p:cNvPr id="2" name="Imagen 1"/>
          <p:cNvPicPr>
            <a:picLocks noChangeAspect="1"/>
          </p:cNvPicPr>
          <p:nvPr/>
        </p:nvPicPr>
        <p:blipFill>
          <a:blip r:embed="rId2"/>
          <a:stretch>
            <a:fillRect/>
          </a:stretch>
        </p:blipFill>
        <p:spPr>
          <a:xfrm>
            <a:off x="252248" y="748146"/>
            <a:ext cx="9301655" cy="5690412"/>
          </a:xfrm>
          <a:prstGeom prst="rect">
            <a:avLst/>
          </a:prstGeom>
        </p:spPr>
      </p:pic>
    </p:spTree>
    <p:extLst>
      <p:ext uri="{BB962C8B-B14F-4D97-AF65-F5344CB8AC3E}">
        <p14:creationId xmlns:p14="http://schemas.microsoft.com/office/powerpoint/2010/main" val="156026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F0AEF81-6AE2-C26B-E692-4AB674ED809C}"/>
              </a:ext>
            </a:extLst>
          </p:cNvPr>
          <p:cNvSpPr txBox="1"/>
          <p:nvPr/>
        </p:nvSpPr>
        <p:spPr>
          <a:xfrm>
            <a:off x="459037" y="5167733"/>
            <a:ext cx="11648122" cy="1015663"/>
          </a:xfrm>
          <a:prstGeom prst="rect">
            <a:avLst/>
          </a:prstGeom>
          <a:noFill/>
          <a:ln>
            <a:solidFill>
              <a:schemeClr val="tx1"/>
            </a:solidFill>
          </a:ln>
        </p:spPr>
        <p:txBody>
          <a:bodyPr wrap="square" rtlCol="0">
            <a:spAutoFit/>
          </a:bodyPr>
          <a:lstStyle/>
          <a:p>
            <a:pPr algn="just"/>
            <a:r>
              <a:rPr lang="es-MX" sz="1200" b="1" dirty="0">
                <a:latin typeface="Arial" panose="020B0604020202020204" pitchFamily="34" charset="0"/>
                <a:cs typeface="Arial" panose="020B0604020202020204" pitchFamily="34" charset="0"/>
              </a:rPr>
              <a:t>En lo que va de noviembre hasta el 25, se han procesado un total de 132 pruebas para detectar el Virus Dengue mediante la detección del anticuerpo IgM. Esta prueba es efectiva para detectar la presencia del virus en el cuerpo después de 5 días de síntomas. </a:t>
            </a:r>
          </a:p>
          <a:p>
            <a:pPr algn="just"/>
            <a:r>
              <a:rPr lang="es-MX" sz="1200" b="1" dirty="0">
                <a:latin typeface="Arial" panose="020B0604020202020204" pitchFamily="34" charset="0"/>
                <a:cs typeface="Arial" panose="020B0604020202020204" pitchFamily="34" charset="0"/>
              </a:rPr>
              <a:t>Se han realizado 551 pruebas para detectar la presencia del antígeno NS1 del Virus Dengue, el cual es efectivo para detectar la presencia del virus en los primeros 5 días de síntomas. </a:t>
            </a:r>
          </a:p>
          <a:p>
            <a:pPr algn="just"/>
            <a:r>
              <a:rPr lang="es-MX" sz="1200" b="1" dirty="0">
                <a:latin typeface="Arial" panose="020B0604020202020204" pitchFamily="34" charset="0"/>
                <a:cs typeface="Arial" panose="020B0604020202020204" pitchFamily="34" charset="0"/>
              </a:rPr>
              <a:t>Siendo 33 positivas para NS1 y 24 positivas para IgM.</a:t>
            </a:r>
            <a:endParaRPr lang="es-ES" sz="1200" b="1"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F5620382-0A46-4FB1-A959-BEC0BD143610}" type="slidenum">
              <a:rPr lang="en-US" smtClean="0"/>
              <a:t>20</a:t>
            </a:fld>
            <a:endParaRPr lang="en-US" dirty="0"/>
          </a:p>
        </p:txBody>
      </p:sp>
      <p:sp>
        <p:nvSpPr>
          <p:cNvPr id="8" name="CuadroTexto 7">
            <a:extLst>
              <a:ext uri="{FF2B5EF4-FFF2-40B4-BE49-F238E27FC236}">
                <a16:creationId xmlns:a16="http://schemas.microsoft.com/office/drawing/2014/main" id="{7D1D213F-6181-4C51-9B35-8BE19C6017D9}"/>
              </a:ext>
            </a:extLst>
          </p:cNvPr>
          <p:cNvSpPr txBox="1"/>
          <p:nvPr/>
        </p:nvSpPr>
        <p:spPr>
          <a:xfrm>
            <a:off x="119537" y="29269"/>
            <a:ext cx="11944350" cy="615553"/>
          </a:xfrm>
          <a:prstGeom prst="rect">
            <a:avLst/>
          </a:prstGeom>
          <a:solidFill>
            <a:srgbClr val="FFFFB3"/>
          </a:solidFill>
          <a:ln>
            <a:solidFill>
              <a:schemeClr val="tx1"/>
            </a:solidFill>
          </a:ln>
        </p:spPr>
        <p:txBody>
          <a:bodyPr wrap="square" rtlCol="0">
            <a:spAutoFit/>
          </a:bodyPr>
          <a:lstStyle/>
          <a:p>
            <a:pPr algn="ctr"/>
            <a:r>
              <a:rPr lang="es-MX" sz="1700" b="1" dirty="0">
                <a:solidFill>
                  <a:srgbClr val="002060"/>
                </a:solidFill>
                <a:latin typeface="Arial" panose="020B0604020202020204" pitchFamily="34" charset="0"/>
                <a:cs typeface="Arial" panose="020B0604020202020204" pitchFamily="34" charset="0"/>
              </a:rPr>
              <a:t>RESULTADOS DENGUE POR TIPO DE PRUEBA (IgM y NS1). PROCESADOS EN EL LABORATORIO DE REFERENCIA REGIONAL DE LORETO. NOVIEMBRE : Corte 25.11.2023. SE 47</a:t>
            </a:r>
          </a:p>
        </p:txBody>
      </p:sp>
      <p:sp>
        <p:nvSpPr>
          <p:cNvPr id="9" name="CuadroTexto 8">
            <a:extLst>
              <a:ext uri="{FF2B5EF4-FFF2-40B4-BE49-F238E27FC236}">
                <a16:creationId xmlns:a16="http://schemas.microsoft.com/office/drawing/2014/main" id="{B8FC124A-A95C-4511-9CEE-BCF1FD361F72}"/>
              </a:ext>
            </a:extLst>
          </p:cNvPr>
          <p:cNvSpPr txBox="1"/>
          <p:nvPr/>
        </p:nvSpPr>
        <p:spPr>
          <a:xfrm>
            <a:off x="723014" y="4906901"/>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pic>
        <p:nvPicPr>
          <p:cNvPr id="2" name="Imagen 1">
            <a:extLst>
              <a:ext uri="{FF2B5EF4-FFF2-40B4-BE49-F238E27FC236}">
                <a16:creationId xmlns:a16="http://schemas.microsoft.com/office/drawing/2014/main" id="{1FD584C0-E760-46B0-AB75-1C14278E288D}"/>
              </a:ext>
            </a:extLst>
          </p:cNvPr>
          <p:cNvPicPr>
            <a:picLocks noChangeAspect="1"/>
          </p:cNvPicPr>
          <p:nvPr/>
        </p:nvPicPr>
        <p:blipFill>
          <a:blip r:embed="rId2"/>
          <a:stretch>
            <a:fillRect/>
          </a:stretch>
        </p:blipFill>
        <p:spPr>
          <a:xfrm>
            <a:off x="1648046" y="817776"/>
            <a:ext cx="9781953" cy="3927582"/>
          </a:xfrm>
          <a:prstGeom prst="rect">
            <a:avLst/>
          </a:prstGeom>
        </p:spPr>
      </p:pic>
    </p:spTree>
    <p:extLst>
      <p:ext uri="{BB962C8B-B14F-4D97-AF65-F5344CB8AC3E}">
        <p14:creationId xmlns:p14="http://schemas.microsoft.com/office/powerpoint/2010/main" val="349112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01A396D-F402-47CB-B272-0D10CB70446C}"/>
              </a:ext>
            </a:extLst>
          </p:cNvPr>
          <p:cNvSpPr>
            <a:spLocks noGrp="1"/>
          </p:cNvSpPr>
          <p:nvPr>
            <p:ph type="sldNum" sz="quarter" idx="12"/>
          </p:nvPr>
        </p:nvSpPr>
        <p:spPr/>
        <p:txBody>
          <a:bodyPr/>
          <a:lstStyle/>
          <a:p>
            <a:fld id="{F5620382-0A46-4FB1-A959-BEC0BD143610}" type="slidenum">
              <a:rPr lang="en-US" smtClean="0"/>
              <a:t>21</a:t>
            </a:fld>
            <a:endParaRPr lang="en-US"/>
          </a:p>
        </p:txBody>
      </p:sp>
      <p:sp>
        <p:nvSpPr>
          <p:cNvPr id="8" name="CuadroTexto 7">
            <a:extLst>
              <a:ext uri="{FF2B5EF4-FFF2-40B4-BE49-F238E27FC236}">
                <a16:creationId xmlns:a16="http://schemas.microsoft.com/office/drawing/2014/main" id="{A76576C6-807F-436A-B07D-2D375325B56A}"/>
              </a:ext>
            </a:extLst>
          </p:cNvPr>
          <p:cNvSpPr txBox="1"/>
          <p:nvPr/>
        </p:nvSpPr>
        <p:spPr>
          <a:xfrm>
            <a:off x="530741" y="5887124"/>
            <a:ext cx="10249786" cy="461665"/>
          </a:xfrm>
          <a:prstGeom prst="rect">
            <a:avLst/>
          </a:prstGeom>
          <a:noFill/>
        </p:spPr>
        <p:txBody>
          <a:bodyPr wrap="square" rtlCol="0">
            <a:spAutoFit/>
          </a:bodyPr>
          <a:lstStyle/>
          <a:p>
            <a:pPr algn="just"/>
            <a:r>
              <a:rPr lang="es-ES" sz="1200" b="1" dirty="0">
                <a:latin typeface="Arial" panose="020B0604020202020204" pitchFamily="34" charset="0"/>
                <a:cs typeface="Arial" panose="020B0604020202020204" pitchFamily="34" charset="0"/>
              </a:rPr>
              <a:t>Las provincias de Alto Amazonas y Ucayali procesaron un total de 272 y 77 muestras respectivamente. Registrándose 23 casos positivos en Alto Amazonas y 01 caso positivo en Ucayali.</a:t>
            </a:r>
          </a:p>
        </p:txBody>
      </p:sp>
      <p:sp>
        <p:nvSpPr>
          <p:cNvPr id="10" name="CuadroTexto 9">
            <a:extLst>
              <a:ext uri="{FF2B5EF4-FFF2-40B4-BE49-F238E27FC236}">
                <a16:creationId xmlns:a16="http://schemas.microsoft.com/office/drawing/2014/main" id="{4375B68F-49C7-4479-AE22-D5DEFFC9B6BC}"/>
              </a:ext>
            </a:extLst>
          </p:cNvPr>
          <p:cNvSpPr txBox="1"/>
          <p:nvPr/>
        </p:nvSpPr>
        <p:spPr>
          <a:xfrm>
            <a:off x="1230706" y="5574694"/>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sp>
        <p:nvSpPr>
          <p:cNvPr id="13" name="CuadroTexto 12">
            <a:extLst>
              <a:ext uri="{FF2B5EF4-FFF2-40B4-BE49-F238E27FC236}">
                <a16:creationId xmlns:a16="http://schemas.microsoft.com/office/drawing/2014/main" id="{20954F6C-4CDE-476C-93FB-AB4BF52C9650}"/>
              </a:ext>
            </a:extLst>
          </p:cNvPr>
          <p:cNvSpPr txBox="1"/>
          <p:nvPr/>
        </p:nvSpPr>
        <p:spPr>
          <a:xfrm>
            <a:off x="1230706" y="2816834"/>
            <a:ext cx="4709660" cy="200055"/>
          </a:xfrm>
          <a:prstGeom prst="rect">
            <a:avLst/>
          </a:prstGeom>
          <a:noFill/>
        </p:spPr>
        <p:txBody>
          <a:bodyPr wrap="square" rtlCol="0">
            <a:spAutoFit/>
          </a:bodyPr>
          <a:lstStyle/>
          <a:p>
            <a:r>
              <a:rPr lang="es-MX" sz="700" dirty="0">
                <a:latin typeface="Arial" panose="020B0604020202020204" pitchFamily="34" charset="0"/>
                <a:cs typeface="Arial" panose="020B0604020202020204" pitchFamily="34" charset="0"/>
              </a:rPr>
              <a:t>Fuente: GERESA Loreto: CPC. Dirección de Referencia Regional de Loreto. Unidad de Virología.  NetLabv.2  </a:t>
            </a:r>
          </a:p>
        </p:txBody>
      </p:sp>
      <p:sp>
        <p:nvSpPr>
          <p:cNvPr id="14" name="CuadroTexto 13">
            <a:extLst>
              <a:ext uri="{FF2B5EF4-FFF2-40B4-BE49-F238E27FC236}">
                <a16:creationId xmlns:a16="http://schemas.microsoft.com/office/drawing/2014/main" id="{9FADE5BB-271B-49BE-A1FD-CEE0699A8CAE}"/>
              </a:ext>
            </a:extLst>
          </p:cNvPr>
          <p:cNvSpPr txBox="1"/>
          <p:nvPr/>
        </p:nvSpPr>
        <p:spPr>
          <a:xfrm>
            <a:off x="33097" y="117459"/>
            <a:ext cx="12014791" cy="615553"/>
          </a:xfrm>
          <a:prstGeom prst="rect">
            <a:avLst/>
          </a:prstGeom>
          <a:solidFill>
            <a:srgbClr val="FFFFB3"/>
          </a:solidFill>
          <a:ln>
            <a:solidFill>
              <a:schemeClr val="tx1"/>
            </a:solidFill>
          </a:ln>
        </p:spPr>
        <p:txBody>
          <a:bodyPr wrap="square" rtlCol="0">
            <a:spAutoFit/>
          </a:bodyPr>
          <a:lstStyle/>
          <a:p>
            <a:pPr algn="ctr"/>
            <a:r>
              <a:rPr lang="es-MX" sz="1700" b="1" dirty="0">
                <a:solidFill>
                  <a:srgbClr val="002060"/>
                </a:solidFill>
                <a:latin typeface="Arial" panose="020B0604020202020204" pitchFamily="34" charset="0"/>
                <a:cs typeface="Arial" panose="020B0604020202020204" pitchFamily="34" charset="0"/>
              </a:rPr>
              <a:t>RESULTADOS POSITIVOS Y NEGATIVOS DE DENGUE, PROCESADOS EN LAS PROVINCIAS DE </a:t>
            </a:r>
            <a:br>
              <a:rPr lang="es-MX" sz="1700" b="1" dirty="0">
                <a:solidFill>
                  <a:srgbClr val="002060"/>
                </a:solidFill>
                <a:latin typeface="Arial" panose="020B0604020202020204" pitchFamily="34" charset="0"/>
                <a:cs typeface="Arial" panose="020B0604020202020204" pitchFamily="34" charset="0"/>
              </a:rPr>
            </a:br>
            <a:r>
              <a:rPr lang="es-MX" sz="1700" b="1" dirty="0">
                <a:solidFill>
                  <a:srgbClr val="002060"/>
                </a:solidFill>
                <a:latin typeface="Arial" panose="020B0604020202020204" pitchFamily="34" charset="0"/>
                <a:cs typeface="Arial" panose="020B0604020202020204" pitchFamily="34" charset="0"/>
              </a:rPr>
              <a:t>UCAYALI Y ALTO AMAZONAS. CORTE 25.11.2023. SE 47</a:t>
            </a:r>
            <a:endParaRPr lang="en-US" sz="1700" b="1"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13B92F5-9B93-4295-8339-CC6E0D266469}"/>
              </a:ext>
            </a:extLst>
          </p:cNvPr>
          <p:cNvPicPr>
            <a:picLocks noChangeAspect="1"/>
          </p:cNvPicPr>
          <p:nvPr/>
        </p:nvPicPr>
        <p:blipFill>
          <a:blip r:embed="rId2"/>
          <a:stretch>
            <a:fillRect/>
          </a:stretch>
        </p:blipFill>
        <p:spPr>
          <a:xfrm>
            <a:off x="1322146" y="3260455"/>
            <a:ext cx="10031654" cy="2266530"/>
          </a:xfrm>
          <a:prstGeom prst="rect">
            <a:avLst/>
          </a:prstGeom>
        </p:spPr>
      </p:pic>
      <p:pic>
        <p:nvPicPr>
          <p:cNvPr id="2" name="Imagen 1">
            <a:extLst>
              <a:ext uri="{FF2B5EF4-FFF2-40B4-BE49-F238E27FC236}">
                <a16:creationId xmlns:a16="http://schemas.microsoft.com/office/drawing/2014/main" id="{9A509BE4-BD36-4DC2-8776-E1C6644E484A}"/>
              </a:ext>
            </a:extLst>
          </p:cNvPr>
          <p:cNvPicPr>
            <a:picLocks noChangeAspect="1"/>
          </p:cNvPicPr>
          <p:nvPr/>
        </p:nvPicPr>
        <p:blipFill>
          <a:blip r:embed="rId3"/>
          <a:stretch>
            <a:fillRect/>
          </a:stretch>
        </p:blipFill>
        <p:spPr>
          <a:xfrm>
            <a:off x="1230706" y="943975"/>
            <a:ext cx="10031654" cy="1512720"/>
          </a:xfrm>
          <a:prstGeom prst="rect">
            <a:avLst/>
          </a:prstGeom>
        </p:spPr>
      </p:pic>
    </p:spTree>
    <p:extLst>
      <p:ext uri="{BB962C8B-B14F-4D97-AF65-F5344CB8AC3E}">
        <p14:creationId xmlns:p14="http://schemas.microsoft.com/office/powerpoint/2010/main" val="290138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9812A1-479C-4F5B-AFF1-05778E3D79CB}"/>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328835" y="1446267"/>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008A56A4-0705-4076-80E3-D37AC54370A1}"/>
              </a:ext>
            </a:extLst>
          </p:cNvPr>
          <p:cNvSpPr>
            <a:spLocks noGrp="1"/>
          </p:cNvSpPr>
          <p:nvPr>
            <p:ph type="title"/>
          </p:nvPr>
        </p:nvSpPr>
        <p:spPr>
          <a:xfrm>
            <a:off x="4981575" y="2495549"/>
            <a:ext cx="7115175" cy="2451993"/>
          </a:xfrm>
          <a:solidFill>
            <a:schemeClr val="accent4">
              <a:lumMod val="20000"/>
              <a:lumOff val="80000"/>
            </a:schemeClr>
          </a:solidFill>
        </p:spPr>
        <p:txBody>
          <a:bodyPr>
            <a:normAutofit/>
          </a:bodyPr>
          <a:lstStyle/>
          <a:p>
            <a:pPr algn="ctr"/>
            <a:r>
              <a:rPr lang="es-MX" sz="5000" b="1" dirty="0">
                <a:solidFill>
                  <a:schemeClr val="accent6">
                    <a:lumMod val="50000"/>
                  </a:schemeClr>
                </a:solidFill>
                <a:latin typeface="Algerian" panose="04020705040A02060702" pitchFamily="82" charset="0"/>
              </a:rPr>
              <a:t>ACTIVIDADES DE CONTROL DEL VECTOR </a:t>
            </a:r>
            <a:r>
              <a:rPr lang="es-MX" sz="5000" b="1" i="1" dirty="0">
                <a:solidFill>
                  <a:schemeClr val="accent6">
                    <a:lumMod val="50000"/>
                  </a:schemeClr>
                </a:solidFill>
                <a:latin typeface="+mn-lt"/>
              </a:rPr>
              <a:t>Aedes </a:t>
            </a:r>
            <a:r>
              <a:rPr lang="es-MX" sz="5000" b="1" i="1" dirty="0" err="1">
                <a:solidFill>
                  <a:schemeClr val="accent6">
                    <a:lumMod val="50000"/>
                  </a:schemeClr>
                </a:solidFill>
                <a:latin typeface="+mn-lt"/>
              </a:rPr>
              <a:t>aegypti</a:t>
            </a:r>
            <a:endParaRPr lang="es-MX" sz="5000" b="1" i="1" dirty="0">
              <a:solidFill>
                <a:schemeClr val="accent6">
                  <a:lumMod val="50000"/>
                </a:schemeClr>
              </a:solidFill>
              <a:latin typeface="+mn-lt"/>
            </a:endParaRPr>
          </a:p>
        </p:txBody>
      </p:sp>
    </p:spTree>
    <p:extLst>
      <p:ext uri="{BB962C8B-B14F-4D97-AF65-F5344CB8AC3E}">
        <p14:creationId xmlns:p14="http://schemas.microsoft.com/office/powerpoint/2010/main" val="272704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3">
            <a:extLst>
              <a:ext uri="{FF2B5EF4-FFF2-40B4-BE49-F238E27FC236}">
                <a16:creationId xmlns:a16="http://schemas.microsoft.com/office/drawing/2014/main" id="{9114A4A9-DD0B-B859-8D06-3E388EC6F4E3}"/>
              </a:ext>
            </a:extLst>
          </p:cNvPr>
          <p:cNvGraphicFramePr/>
          <p:nvPr/>
        </p:nvGraphicFramePr>
        <p:xfrm>
          <a:off x="280419" y="170691"/>
          <a:ext cx="11606780" cy="6399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57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áfico">
            <a:extLst>
              <a:ext uri="{FF2B5EF4-FFF2-40B4-BE49-F238E27FC236}">
                <a16:creationId xmlns:a16="http://schemas.microsoft.com/office/drawing/2014/main" id="{CD2B6BD4-D264-E1C6-5643-32A675B8AFD6}"/>
              </a:ext>
            </a:extLst>
          </p:cNvPr>
          <p:cNvGrpSpPr/>
          <p:nvPr/>
        </p:nvGrpSpPr>
        <p:grpSpPr>
          <a:xfrm>
            <a:off x="792483" y="304422"/>
            <a:ext cx="10789920" cy="6060185"/>
            <a:chOff x="792483" y="304422"/>
            <a:chExt cx="10789920" cy="6060185"/>
          </a:xfrm>
        </p:grpSpPr>
        <p:graphicFrame>
          <p:nvGraphicFramePr>
            <p:cNvPr id="3" name="Gráfico 2">
              <a:extLst>
                <a:ext uri="{FF2B5EF4-FFF2-40B4-BE49-F238E27FC236}">
                  <a16:creationId xmlns:a16="http://schemas.microsoft.com/office/drawing/2014/main" id="{B8F94609-2FD1-EBAD-14BD-3728C53E0A98}"/>
                </a:ext>
              </a:extLst>
            </p:cNvPr>
            <p:cNvGraphicFramePr/>
            <p:nvPr/>
          </p:nvGraphicFramePr>
          <p:xfrm>
            <a:off x="792483" y="304422"/>
            <a:ext cx="10789920" cy="6060185"/>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2">
              <a:extLst>
                <a:ext uri="{FF2B5EF4-FFF2-40B4-BE49-F238E27FC236}">
                  <a16:creationId xmlns:a16="http://schemas.microsoft.com/office/drawing/2014/main" id="{61D91D8C-B52F-539B-B619-15E3240292CA}"/>
                </a:ext>
              </a:extLst>
            </p:cNvPr>
            <p:cNvSpPr txBox="1"/>
            <p:nvPr/>
          </p:nvSpPr>
          <p:spPr>
            <a:xfrm>
              <a:off x="792483" y="5948693"/>
              <a:ext cx="8177031" cy="225381"/>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400" b="1" i="0" u="none" strike="noStrike" kern="0" cap="none" spc="0" baseline="0">
                  <a:solidFill>
                    <a:srgbClr val="000000"/>
                  </a:solidFill>
                  <a:uFillTx/>
                  <a:latin typeface="Calibri"/>
                </a:rPr>
                <a:t>Fuente: Unidad de Vigilancia Entomológica y Control de Vectores</a:t>
              </a:r>
            </a:p>
          </p:txBody>
        </p:sp>
      </p:grpSp>
    </p:spTree>
    <p:extLst>
      <p:ext uri="{BB962C8B-B14F-4D97-AF65-F5344CB8AC3E}">
        <p14:creationId xmlns:p14="http://schemas.microsoft.com/office/powerpoint/2010/main" val="424772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25ED88-639D-4AD8-B73B-E14B0396F5CD}"/>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638726" y="1692453"/>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03A2E6DB-9C4F-43CE-AC36-6E6E5852F64A}"/>
              </a:ext>
            </a:extLst>
          </p:cNvPr>
          <p:cNvSpPr>
            <a:spLocks noGrp="1"/>
          </p:cNvSpPr>
          <p:nvPr>
            <p:ph type="ctrTitle"/>
          </p:nvPr>
        </p:nvSpPr>
        <p:spPr>
          <a:xfrm>
            <a:off x="3048000" y="1395313"/>
            <a:ext cx="9144000" cy="2387600"/>
          </a:xfrm>
        </p:spPr>
        <p:txBody>
          <a:bodyPr vert="horz" lIns="91440" tIns="45720" rIns="91440" bIns="45720" rtlCol="0" anchor="b">
            <a:normAutofit/>
          </a:bodyPr>
          <a:lstStyle/>
          <a:p>
            <a:r>
              <a:rPr lang="es-MX" sz="6600" b="1" dirty="0">
                <a:solidFill>
                  <a:schemeClr val="accent6">
                    <a:lumMod val="50000"/>
                  </a:schemeClr>
                </a:solidFill>
                <a:latin typeface="Algerian" panose="04020705040A02060702" pitchFamily="82" charset="0"/>
              </a:rPr>
              <a:t>LEPTOSPIROSIS</a:t>
            </a:r>
          </a:p>
        </p:txBody>
      </p:sp>
    </p:spTree>
    <p:extLst>
      <p:ext uri="{BB962C8B-B14F-4D97-AF65-F5344CB8AC3E}">
        <p14:creationId xmlns:p14="http://schemas.microsoft.com/office/powerpoint/2010/main" val="258165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687" y="5868565"/>
            <a:ext cx="12004896" cy="87716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ES" sz="1700" b="1" dirty="0"/>
              <a:t>Hasta  la SE 46 se reportó 5,110 casos de Leptospirosis, 1,287 casos confirmados (MAT) y 3,823 se encuentran como Probables a espera de resultados MAT para su clasificación. En relación al año 2022, existe un incremento de 3. veces en el reporte de casos (3,446 casos más), en el mismo periodo. La tendencia de los casos notificados se mantiene en zona de EPIDEMIA.</a:t>
            </a:r>
          </a:p>
        </p:txBody>
      </p:sp>
      <p:sp>
        <p:nvSpPr>
          <p:cNvPr id="5" name="CuadroTexto 4">
            <a:extLst>
              <a:ext uri="{FF2B5EF4-FFF2-40B4-BE49-F238E27FC236}">
                <a16:creationId xmlns:a16="http://schemas.microsoft.com/office/drawing/2014/main" id="{508C0FFA-EBED-462D-9854-D0D22191FE89}"/>
              </a:ext>
            </a:extLst>
          </p:cNvPr>
          <p:cNvSpPr txBox="1"/>
          <p:nvPr/>
        </p:nvSpPr>
        <p:spPr>
          <a:xfrm>
            <a:off x="223115" y="5606955"/>
            <a:ext cx="5044487" cy="261610"/>
          </a:xfrm>
          <a:prstGeom prst="rect">
            <a:avLst/>
          </a:prstGeom>
          <a:noFill/>
        </p:spPr>
        <p:txBody>
          <a:bodyPr wrap="square" rtlCol="0">
            <a:spAutoFit/>
          </a:bodyPr>
          <a:lstStyle/>
          <a:p>
            <a:r>
              <a:rPr lang="es-MX" sz="1100" dirty="0"/>
              <a:t>Fuente: Base de datos del Noti Web de la Dirección de Epidemiología- GERESA Loreto</a:t>
            </a:r>
          </a:p>
        </p:txBody>
      </p:sp>
      <p:pic>
        <p:nvPicPr>
          <p:cNvPr id="4" name="Imagen 3"/>
          <p:cNvPicPr>
            <a:picLocks noChangeAspect="1"/>
          </p:cNvPicPr>
          <p:nvPr/>
        </p:nvPicPr>
        <p:blipFill>
          <a:blip r:embed="rId3"/>
          <a:stretch>
            <a:fillRect/>
          </a:stretch>
        </p:blipFill>
        <p:spPr>
          <a:xfrm>
            <a:off x="1056291" y="204046"/>
            <a:ext cx="9412012" cy="5014340"/>
          </a:xfrm>
          <a:prstGeom prst="rect">
            <a:avLst/>
          </a:prstGeom>
        </p:spPr>
      </p:pic>
    </p:spTree>
    <p:extLst>
      <p:ext uri="{BB962C8B-B14F-4D97-AF65-F5344CB8AC3E}">
        <p14:creationId xmlns:p14="http://schemas.microsoft.com/office/powerpoint/2010/main" val="2937589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18473"/>
            <a:ext cx="12192000" cy="74781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Leptospirosis por distritos y semanas epidemiológicas, Región Loreto SE 01- 46;  2023 </a:t>
            </a:r>
          </a:p>
        </p:txBody>
      </p:sp>
      <p:sp>
        <p:nvSpPr>
          <p:cNvPr id="8" name="Rectangle 7"/>
          <p:cNvSpPr/>
          <p:nvPr/>
        </p:nvSpPr>
        <p:spPr>
          <a:xfrm>
            <a:off x="315686" y="2100943"/>
            <a:ext cx="402771"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7 Rectángulo">
            <a:extLst>
              <a:ext uri="{FF2B5EF4-FFF2-40B4-BE49-F238E27FC236}">
                <a16:creationId xmlns:a16="http://schemas.microsoft.com/office/drawing/2014/main" id="{D95136E0-B512-4724-B3C2-6765A40C6497}"/>
              </a:ext>
            </a:extLst>
          </p:cNvPr>
          <p:cNvSpPr/>
          <p:nvPr/>
        </p:nvSpPr>
        <p:spPr>
          <a:xfrm>
            <a:off x="8054542" y="4856381"/>
            <a:ext cx="4005533" cy="1600438"/>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ES" sz="1400" b="1" dirty="0"/>
              <a:t>Hasta</a:t>
            </a:r>
            <a:r>
              <a:rPr lang="es-ES" sz="1400" b="1" dirty="0">
                <a:solidFill>
                  <a:schemeClr val="tx1"/>
                </a:solidFill>
              </a:rPr>
              <a:t> la SE </a:t>
            </a:r>
            <a:r>
              <a:rPr lang="es-ES" sz="1400" b="1" dirty="0"/>
              <a:t>46, el</a:t>
            </a:r>
            <a:r>
              <a:rPr lang="es-ES" sz="1400" b="1" dirty="0">
                <a:solidFill>
                  <a:srgbClr val="FF0000"/>
                </a:solidFill>
              </a:rPr>
              <a:t> 80.88% </a:t>
            </a:r>
            <a:r>
              <a:rPr lang="es-ES" sz="1400" b="1" dirty="0"/>
              <a:t>de los casos</a:t>
            </a:r>
            <a:r>
              <a:rPr lang="es-ES" sz="1400" b="1" dirty="0">
                <a:solidFill>
                  <a:srgbClr val="FF0000"/>
                </a:solidFill>
              </a:rPr>
              <a:t> </a:t>
            </a:r>
            <a:r>
              <a:rPr lang="es-ES" sz="1400" b="1" dirty="0"/>
              <a:t>se concentra en 7 distritos, entre los tres primeros están : Iquitos (16,11) , San Juan Bautista (15.85%) y  Contamana (12.35%). En las últimas 4 semanas, 24  distritos no han reportado casos de leptospirosis Se registran 2 defunciones por este daño: 2 confirmados de los distritos Putumayo y Punchana.</a:t>
            </a:r>
            <a:endParaRPr lang="es-ES" sz="1400" b="1" dirty="0">
              <a:solidFill>
                <a:schemeClr val="tx1"/>
              </a:solidFill>
            </a:endParaRPr>
          </a:p>
        </p:txBody>
      </p:sp>
      <p:pic>
        <p:nvPicPr>
          <p:cNvPr id="2" name="Imagen 1"/>
          <p:cNvPicPr>
            <a:picLocks noChangeAspect="1"/>
          </p:cNvPicPr>
          <p:nvPr/>
        </p:nvPicPr>
        <p:blipFill>
          <a:blip r:embed="rId3"/>
          <a:stretch>
            <a:fillRect/>
          </a:stretch>
        </p:blipFill>
        <p:spPr>
          <a:xfrm>
            <a:off x="142629" y="729342"/>
            <a:ext cx="7911913" cy="5833241"/>
          </a:xfrm>
          <a:prstGeom prst="rect">
            <a:avLst/>
          </a:prstGeom>
        </p:spPr>
      </p:pic>
      <p:pic>
        <p:nvPicPr>
          <p:cNvPr id="10"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27598" y="851336"/>
            <a:ext cx="3549241" cy="3777285"/>
          </a:xfrm>
          <a:prstGeom prst="rect">
            <a:avLst/>
          </a:prstGeom>
        </p:spPr>
      </p:pic>
    </p:spTree>
    <p:extLst>
      <p:ext uri="{BB962C8B-B14F-4D97-AF65-F5344CB8AC3E}">
        <p14:creationId xmlns:p14="http://schemas.microsoft.com/office/powerpoint/2010/main" val="1248091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a:extLst>
              <a:ext uri="{FF2B5EF4-FFF2-40B4-BE49-F238E27FC236}">
                <a16:creationId xmlns:a16="http://schemas.microsoft.com/office/drawing/2014/main" id="{D9CAD2CC-1CE9-4373-AADF-BB68B866F4EA}"/>
              </a:ext>
            </a:extLst>
          </p:cNvPr>
          <p:cNvSpPr/>
          <p:nvPr/>
        </p:nvSpPr>
        <p:spPr>
          <a:xfrm>
            <a:off x="0" y="120"/>
            <a:ext cx="12192000" cy="74781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Mapa de calor de Leptospirosis en Iquitos ciudad, Región Loreto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43 – 46;  Año 2023 </a:t>
            </a:r>
          </a:p>
        </p:txBody>
      </p:sp>
      <p:sp>
        <p:nvSpPr>
          <p:cNvPr id="6" name="CuadroTexto 5">
            <a:extLst>
              <a:ext uri="{FF2B5EF4-FFF2-40B4-BE49-F238E27FC236}">
                <a16:creationId xmlns:a16="http://schemas.microsoft.com/office/drawing/2014/main" id="{B2A37E79-004D-4CCE-BE46-8AE9C62215A3}"/>
              </a:ext>
            </a:extLst>
          </p:cNvPr>
          <p:cNvSpPr txBox="1"/>
          <p:nvPr/>
        </p:nvSpPr>
        <p:spPr>
          <a:xfrm>
            <a:off x="8754962" y="1454590"/>
            <a:ext cx="3185253" cy="4832092"/>
          </a:xfrm>
          <a:prstGeom prst="rect">
            <a:avLst/>
          </a:prstGeom>
          <a:solidFill>
            <a:schemeClr val="accent6">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pPr algn="l"/>
            <a:r>
              <a:rPr lang="es-ES" sz="1400" dirty="0">
                <a:effectLst/>
                <a:latin typeface="Arial" panose="020B0604020202020204" pitchFamily="34" charset="0"/>
                <a:cs typeface="Arial" panose="020B0604020202020204" pitchFamily="34" charset="0"/>
              </a:rPr>
              <a:t>El mapa representa la concentración de casos, cada caso en un radio de 200 m.</a:t>
            </a:r>
          </a:p>
          <a:p>
            <a:pPr algn="l"/>
            <a:endParaRPr lang="es-ES" sz="1400" dirty="0">
              <a:effectLst/>
              <a:latin typeface="Arial" panose="020B0604020202020204" pitchFamily="34" charset="0"/>
              <a:cs typeface="Arial" panose="020B0604020202020204" pitchFamily="34" charset="0"/>
            </a:endParaRPr>
          </a:p>
          <a:p>
            <a:pPr algn="l"/>
            <a:r>
              <a:rPr lang="es-ES" sz="1400" dirty="0">
                <a:effectLst/>
                <a:latin typeface="Arial" panose="020B0604020202020204" pitchFamily="34" charset="0"/>
                <a:cs typeface="Arial" panose="020B0604020202020204" pitchFamily="34" charset="0"/>
              </a:rPr>
              <a:t>A medida que se concentran los casos, tiende a cambiar pasando por el color verde, amarillo y rojo según se detalla:</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Verde	: Casos aislados </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Amarillo: Aumento de casos relativamente cercanos en un radio de 200 m.</a:t>
            </a:r>
          </a:p>
          <a:p>
            <a:pPr algn="l"/>
            <a:endParaRPr lang="es-ES" sz="14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ES" sz="1400" dirty="0">
                <a:effectLst/>
                <a:latin typeface="Arial" panose="020B0604020202020204" pitchFamily="34" charset="0"/>
                <a:cs typeface="Arial" panose="020B0604020202020204" pitchFamily="34" charset="0"/>
              </a:rPr>
              <a:t>Rojo	:  Concentración de casos cercanos en un radio menor de 200 m.</a:t>
            </a:r>
          </a:p>
          <a:p>
            <a:pPr marL="285750" indent="-285750" algn="l">
              <a:buFont typeface="Arial" panose="020B0604020202020204" pitchFamily="34" charset="0"/>
              <a:buChar char="•"/>
            </a:pPr>
            <a:endParaRPr lang="es-ES" sz="1400" dirty="0">
              <a:effectLst/>
              <a:latin typeface="Arial" panose="020B0604020202020204" pitchFamily="34" charset="0"/>
              <a:cs typeface="Arial" panose="020B0604020202020204" pitchFamily="34" charset="0"/>
            </a:endParaRPr>
          </a:p>
          <a:p>
            <a:pPr algn="l"/>
            <a:r>
              <a:rPr lang="es-ES" sz="1400" dirty="0">
                <a:solidFill>
                  <a:srgbClr val="0070C0"/>
                </a:solidFill>
                <a:effectLst/>
                <a:latin typeface="Arial" panose="020B0604020202020204" pitchFamily="34" charset="0"/>
                <a:cs typeface="Arial" panose="020B0604020202020204" pitchFamily="34" charset="0"/>
              </a:rPr>
              <a:t>Se observan casos dispersos y aislados, no mostrando concentraciones.</a:t>
            </a:r>
          </a:p>
        </p:txBody>
      </p:sp>
      <p:pic>
        <p:nvPicPr>
          <p:cNvPr id="4" name="Imagen 3"/>
          <p:cNvPicPr>
            <a:picLocks noChangeAspect="1"/>
          </p:cNvPicPr>
          <p:nvPr/>
        </p:nvPicPr>
        <p:blipFill rotWithShape="1">
          <a:blip r:embed="rId2"/>
          <a:srcRect l="19504" t="20152" r="22791" b="26616"/>
          <a:stretch/>
        </p:blipFill>
        <p:spPr>
          <a:xfrm>
            <a:off x="331076" y="867103"/>
            <a:ext cx="8423886" cy="5533697"/>
          </a:xfrm>
          <a:prstGeom prst="rect">
            <a:avLst/>
          </a:prstGeom>
        </p:spPr>
      </p:pic>
    </p:spTree>
    <p:extLst>
      <p:ext uri="{BB962C8B-B14F-4D97-AF65-F5344CB8AC3E}">
        <p14:creationId xmlns:p14="http://schemas.microsoft.com/office/powerpoint/2010/main" val="351720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94BF50-6A1D-4C76-84BB-CFEC018338F9}"/>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920078" y="1657284"/>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4BF928B8-E4AD-43A8-9DB3-97F7642185CE}"/>
              </a:ext>
            </a:extLst>
          </p:cNvPr>
          <p:cNvSpPr>
            <a:spLocks noGrp="1"/>
          </p:cNvSpPr>
          <p:nvPr>
            <p:ph type="ctrTitle"/>
          </p:nvPr>
        </p:nvSpPr>
        <p:spPr>
          <a:xfrm>
            <a:off x="2852263" y="1360144"/>
            <a:ext cx="9144000" cy="2387600"/>
          </a:xfrm>
        </p:spPr>
        <p:txBody>
          <a:bodyPr vert="horz" lIns="91440" tIns="45720" rIns="91440" bIns="45720" rtlCol="0" anchor="b">
            <a:normAutofit/>
          </a:bodyPr>
          <a:lstStyle/>
          <a:p>
            <a:r>
              <a:rPr lang="es-MX" sz="6600" b="1" dirty="0">
                <a:solidFill>
                  <a:schemeClr val="accent6">
                    <a:lumMod val="50000"/>
                  </a:schemeClr>
                </a:solidFill>
                <a:latin typeface="Algerian" panose="04020705040A02060702" pitchFamily="82" charset="0"/>
              </a:rPr>
              <a:t>OFIDISMO</a:t>
            </a:r>
          </a:p>
        </p:txBody>
      </p:sp>
    </p:spTree>
    <p:extLst>
      <p:ext uri="{BB962C8B-B14F-4D97-AF65-F5344CB8AC3E}">
        <p14:creationId xmlns:p14="http://schemas.microsoft.com/office/powerpoint/2010/main" val="110028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p:nvPr/>
        </p:nvSpPr>
        <p:spPr>
          <a:xfrm>
            <a:off x="0" y="-18473"/>
            <a:ext cx="12192000" cy="74781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 Enfermedades Notificadas por tipo de diagnóstico, Región Loreto,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01-46 - 2023</a:t>
            </a:r>
          </a:p>
        </p:txBody>
      </p:sp>
      <p:sp>
        <p:nvSpPr>
          <p:cNvPr id="5" name="CuadroTexto 4"/>
          <p:cNvSpPr txBox="1"/>
          <p:nvPr/>
        </p:nvSpPr>
        <p:spPr>
          <a:xfrm>
            <a:off x="8639503" y="1032115"/>
            <a:ext cx="3024872" cy="5016758"/>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600" dirty="0">
                <a:effectLst/>
              </a:rPr>
              <a:t>Hasta la SE 46-2023, existen 15 enfermedades con 100% de confirmación y 21 enfermedades que se encuentran con un porcentaje de diagnóstico probable y sospechoso. De las enfermedades más prevalentes como malaria por </a:t>
            </a:r>
            <a:r>
              <a:rPr lang="es-PE" sz="1600" i="1" dirty="0">
                <a:effectLst/>
              </a:rPr>
              <a:t>P. vivax</a:t>
            </a:r>
            <a:r>
              <a:rPr lang="es-PE" sz="1600" dirty="0">
                <a:effectLst/>
              </a:rPr>
              <a:t> y </a:t>
            </a:r>
            <a:r>
              <a:rPr lang="es-PE" sz="1600" i="1" dirty="0">
                <a:effectLst/>
              </a:rPr>
              <a:t>P. falciparum</a:t>
            </a:r>
            <a:r>
              <a:rPr lang="es-PE" sz="1600" dirty="0">
                <a:effectLst/>
              </a:rPr>
              <a:t> reporta </a:t>
            </a:r>
            <a:r>
              <a:rPr lang="es-PE" sz="1600" dirty="0">
                <a:solidFill>
                  <a:srgbClr val="FF0000"/>
                </a:solidFill>
                <a:effectLst/>
              </a:rPr>
              <a:t>100%</a:t>
            </a:r>
            <a:r>
              <a:rPr lang="es-PE" sz="1600" dirty="0">
                <a:effectLst/>
              </a:rPr>
              <a:t> de confirmación, mientras que Leptospirosis, Dengue sin signos de alarma y Dengue con signos de alarma presentan diagnósticos probables de </a:t>
            </a:r>
            <a:r>
              <a:rPr lang="es-PE" sz="1600" dirty="0">
                <a:solidFill>
                  <a:srgbClr val="FF0000"/>
                </a:solidFill>
                <a:effectLst/>
              </a:rPr>
              <a:t>74.81%, 49.04% </a:t>
            </a:r>
            <a:r>
              <a:rPr lang="es-PE" sz="1600" dirty="0">
                <a:effectLst/>
              </a:rPr>
              <a:t>y</a:t>
            </a:r>
            <a:r>
              <a:rPr lang="es-PE" sz="1600" dirty="0">
                <a:solidFill>
                  <a:srgbClr val="FF0000"/>
                </a:solidFill>
                <a:effectLst/>
              </a:rPr>
              <a:t> 40.75%</a:t>
            </a:r>
            <a:r>
              <a:rPr lang="es-PE" sz="1600" dirty="0">
                <a:effectLst/>
              </a:rPr>
              <a:t> respectivamente.</a:t>
            </a:r>
          </a:p>
          <a:p>
            <a:endParaRPr lang="es-PE" sz="1600" dirty="0">
              <a:effectLst/>
            </a:endParaRPr>
          </a:p>
          <a:p>
            <a:r>
              <a:rPr lang="es-ES" sz="1600" dirty="0">
                <a:effectLst/>
              </a:rPr>
              <a:t>A</a:t>
            </a:r>
            <a:r>
              <a:rPr lang="es-PE" sz="1600" dirty="0">
                <a:effectLst/>
              </a:rPr>
              <a:t>si mismo se puede observar que existe dos enfermedades con diagnóstico de sospechoso: Zika y Síndrome de Guillain Barre.</a:t>
            </a:r>
          </a:p>
        </p:txBody>
      </p:sp>
      <p:pic>
        <p:nvPicPr>
          <p:cNvPr id="3" name="Imagen 2"/>
          <p:cNvPicPr>
            <a:picLocks noChangeAspect="1"/>
          </p:cNvPicPr>
          <p:nvPr/>
        </p:nvPicPr>
        <p:blipFill>
          <a:blip r:embed="rId2"/>
          <a:stretch>
            <a:fillRect/>
          </a:stretch>
        </p:blipFill>
        <p:spPr>
          <a:xfrm>
            <a:off x="214765" y="826498"/>
            <a:ext cx="8424737" cy="587384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0282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44231"/>
            <a:ext cx="12192000" cy="7478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Casos de Ofidismo por semanas epidemiológicas y distritos, </a:t>
            </a:r>
          </a:p>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Región Loreto, SE 01 - 46. 2023 </a:t>
            </a:r>
          </a:p>
        </p:txBody>
      </p:sp>
      <p:sp>
        <p:nvSpPr>
          <p:cNvPr id="8" name="Rectangle 7"/>
          <p:cNvSpPr/>
          <p:nvPr/>
        </p:nvSpPr>
        <p:spPr>
          <a:xfrm>
            <a:off x="225287" y="2319130"/>
            <a:ext cx="450574"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7 Rectángulo">
            <a:extLst>
              <a:ext uri="{FF2B5EF4-FFF2-40B4-BE49-F238E27FC236}">
                <a16:creationId xmlns:a16="http://schemas.microsoft.com/office/drawing/2014/main" id="{509F84E5-9623-4212-B6CE-AB0806DE7FCC}"/>
              </a:ext>
            </a:extLst>
          </p:cNvPr>
          <p:cNvSpPr/>
          <p:nvPr/>
        </p:nvSpPr>
        <p:spPr>
          <a:xfrm>
            <a:off x="65590" y="5627387"/>
            <a:ext cx="12060819" cy="1200329"/>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ES" b="1" dirty="0"/>
              <a:t>Hasta</a:t>
            </a:r>
            <a:r>
              <a:rPr lang="es-ES" b="1" dirty="0">
                <a:solidFill>
                  <a:schemeClr val="tx1"/>
                </a:solidFill>
              </a:rPr>
              <a:t> la SE </a:t>
            </a:r>
            <a:r>
              <a:rPr lang="es-ES" b="1" dirty="0"/>
              <a:t>46</a:t>
            </a:r>
            <a:r>
              <a:rPr lang="es-ES" b="1" dirty="0">
                <a:solidFill>
                  <a:schemeClr val="tx1"/>
                </a:solidFill>
              </a:rPr>
              <a:t>-2023, 47 distritos </a:t>
            </a:r>
            <a:r>
              <a:rPr lang="es-ES" b="1" dirty="0"/>
              <a:t>reportan 539 casos de ofidismo; El </a:t>
            </a:r>
            <a:r>
              <a:rPr lang="es-ES" b="1" dirty="0">
                <a:solidFill>
                  <a:srgbClr val="FF0000"/>
                </a:solidFill>
              </a:rPr>
              <a:t>62.15%</a:t>
            </a:r>
            <a:r>
              <a:rPr lang="es-ES" b="1" dirty="0"/>
              <a:t> se concentra en 15 distritos siendo los 4 principales: Yurimaguas (10.39%), Balsapuerto (4.65%), Punchana (4,45%), Ramón Castilla(4.27%), Morona (4.08%)  ,Contamana (4.08%) . Se ha registrado hasta la semana 45, cinco defunciones en los distritos de Manseriche, San Pablo, Torres Causana, Fernando Lores y Andoas .</a:t>
            </a:r>
            <a:endParaRPr lang="es-ES" b="1" dirty="0">
              <a:solidFill>
                <a:schemeClr val="tx1"/>
              </a:solidFill>
            </a:endParaRPr>
          </a:p>
        </p:txBody>
      </p:sp>
      <p:pic>
        <p:nvPicPr>
          <p:cNvPr id="10"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87" y="780963"/>
            <a:ext cx="2801692" cy="4846424"/>
          </a:xfrm>
          <a:prstGeom prst="rect">
            <a:avLst/>
          </a:prstGeom>
        </p:spPr>
      </p:pic>
      <p:pic>
        <p:nvPicPr>
          <p:cNvPr id="4" name="Imagen 3"/>
          <p:cNvPicPr>
            <a:picLocks noChangeAspect="1"/>
          </p:cNvPicPr>
          <p:nvPr/>
        </p:nvPicPr>
        <p:blipFill>
          <a:blip r:embed="rId3"/>
          <a:stretch>
            <a:fillRect/>
          </a:stretch>
        </p:blipFill>
        <p:spPr>
          <a:xfrm>
            <a:off x="3026979" y="769472"/>
            <a:ext cx="8907518" cy="478053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317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E1B714-3A23-4E5F-B23B-4E0C56CA2D87}"/>
              </a:ext>
            </a:extLst>
          </p:cNvPr>
          <p:cNvSpPr>
            <a:spLocks noGrp="1"/>
          </p:cNvSpPr>
          <p:nvPr>
            <p:ph type="ctrTitle"/>
          </p:nvPr>
        </p:nvSpPr>
        <p:spPr>
          <a:xfrm>
            <a:off x="3575539" y="1131277"/>
            <a:ext cx="9144000" cy="2387600"/>
          </a:xfrm>
        </p:spPr>
        <p:txBody>
          <a:bodyPr vert="horz" lIns="91440" tIns="45720" rIns="91440" bIns="45720" rtlCol="0" anchor="b">
            <a:normAutofit/>
          </a:bodyPr>
          <a:lstStyle/>
          <a:p>
            <a:pPr algn="ctr"/>
            <a:r>
              <a:rPr lang="es-MX" sz="6600" b="1" dirty="0">
                <a:solidFill>
                  <a:schemeClr val="accent6">
                    <a:lumMod val="50000"/>
                  </a:schemeClr>
                </a:solidFill>
                <a:latin typeface="Algerian" panose="04020705040A02060702" pitchFamily="82" charset="0"/>
              </a:rPr>
              <a:t>TUBERCULOSIS</a:t>
            </a:r>
          </a:p>
        </p:txBody>
      </p:sp>
      <p:pic>
        <p:nvPicPr>
          <p:cNvPr id="3" name="Imagen 2">
            <a:extLst>
              <a:ext uri="{FF2B5EF4-FFF2-40B4-BE49-F238E27FC236}">
                <a16:creationId xmlns:a16="http://schemas.microsoft.com/office/drawing/2014/main" id="{75C9AC5D-AA26-435F-9C18-E27A991629D6}"/>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66264" y="1338539"/>
            <a:ext cx="3847661" cy="4180921"/>
          </a:xfrm>
          <a:prstGeom prst="rect">
            <a:avLst/>
          </a:prstGeom>
          <a:blipFill>
            <a:blip r:embed="rId3">
              <a:lum bright="70000" contrast="-70000"/>
            </a:blip>
            <a:tile tx="0" ty="0" sx="100000" sy="100000" flip="none" algn="tl"/>
          </a:blipFill>
        </p:spPr>
      </p:pic>
    </p:spTree>
    <p:extLst>
      <p:ext uri="{BB962C8B-B14F-4D97-AF65-F5344CB8AC3E}">
        <p14:creationId xmlns:p14="http://schemas.microsoft.com/office/powerpoint/2010/main" val="378287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2FCC5B2-6735-4098-80E0-6CF353EAD7C1}"/>
              </a:ext>
            </a:extLst>
          </p:cNvPr>
          <p:cNvSpPr txBox="1"/>
          <p:nvPr/>
        </p:nvSpPr>
        <p:spPr>
          <a:xfrm>
            <a:off x="3888697" y="4676189"/>
            <a:ext cx="8207800" cy="1754326"/>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800" dirty="0">
                <a:effectLst/>
              </a:rPr>
              <a:t>Hasta la SE. 46 del año 2023, 45 distritos han notificado 900 casos de TBC: </a:t>
            </a:r>
            <a:r>
              <a:rPr lang="es-PE" sz="1800" dirty="0">
                <a:solidFill>
                  <a:srgbClr val="FF0000"/>
                </a:solidFill>
                <a:effectLst/>
              </a:rPr>
              <a:t>EL 58.11% </a:t>
            </a:r>
            <a:r>
              <a:rPr lang="es-PE" sz="1800" dirty="0">
                <a:effectLst/>
              </a:rPr>
              <a:t> corresponde a casos de Tuberculosis pulmonar  con confirmación bacteriológica y el 29.44% a Tuberculosis sin confirmación bacteriológica.</a:t>
            </a:r>
          </a:p>
          <a:p>
            <a:r>
              <a:rPr lang="es-MX" sz="1800" dirty="0">
                <a:effectLst/>
              </a:rPr>
              <a:t>Según la estratificación de de riesgo por Incidencia Acumulada se tiene 17 distritos de muy Alto Riesgo; 9 distritos en Alto Riesgo; 12 distrito en Mediano Riesgo y 15 distritos en Bajo riesgo.</a:t>
            </a:r>
            <a:endParaRPr lang="es-PE" sz="1800" dirty="0">
              <a:effectLst/>
            </a:endParaRPr>
          </a:p>
        </p:txBody>
      </p:sp>
      <p:sp>
        <p:nvSpPr>
          <p:cNvPr id="6" name="7 Rectángulo"/>
          <p:cNvSpPr/>
          <p:nvPr/>
        </p:nvSpPr>
        <p:spPr>
          <a:xfrm>
            <a:off x="0" y="1"/>
            <a:ext cx="12192000" cy="707570"/>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Tuberculosis, Región Loreto,  Año 2023 (SE 01-46)</a:t>
            </a:r>
          </a:p>
        </p:txBody>
      </p:sp>
      <p:pic>
        <p:nvPicPr>
          <p:cNvPr id="9"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08" y="707572"/>
            <a:ext cx="3654389" cy="5992774"/>
          </a:xfrm>
          <a:prstGeom prst="rect">
            <a:avLst/>
          </a:prstGeom>
        </p:spPr>
      </p:pic>
      <p:pic>
        <p:nvPicPr>
          <p:cNvPr id="3" name="Imagen 2"/>
          <p:cNvPicPr>
            <a:picLocks noChangeAspect="1"/>
          </p:cNvPicPr>
          <p:nvPr/>
        </p:nvPicPr>
        <p:blipFill>
          <a:blip r:embed="rId4"/>
          <a:stretch>
            <a:fillRect/>
          </a:stretch>
        </p:blipFill>
        <p:spPr>
          <a:xfrm>
            <a:off x="3888697" y="851338"/>
            <a:ext cx="7951206" cy="355502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91145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E1B714-3A23-4E5F-B23B-4E0C56CA2D87}"/>
              </a:ext>
            </a:extLst>
          </p:cNvPr>
          <p:cNvSpPr>
            <a:spLocks noGrp="1"/>
          </p:cNvSpPr>
          <p:nvPr>
            <p:ph type="ctrTitle"/>
          </p:nvPr>
        </p:nvSpPr>
        <p:spPr>
          <a:xfrm>
            <a:off x="4540917" y="3158411"/>
            <a:ext cx="7089731" cy="918226"/>
          </a:xfrm>
        </p:spPr>
        <p:txBody>
          <a:bodyPr vert="horz" lIns="91440" tIns="45720" rIns="91440" bIns="45720" rtlCol="0" anchor="b">
            <a:noAutofit/>
          </a:bodyPr>
          <a:lstStyle/>
          <a:p>
            <a:pPr algn="ctr"/>
            <a:r>
              <a:rPr lang="es-MX" sz="5400" b="1" dirty="0">
                <a:solidFill>
                  <a:schemeClr val="accent6">
                    <a:lumMod val="50000"/>
                  </a:schemeClr>
                </a:solidFill>
                <a:latin typeface="Algerian" panose="04020705040A02060702" pitchFamily="82" charset="0"/>
              </a:rPr>
              <a:t>MORTALIDAD MATERNA</a:t>
            </a:r>
          </a:p>
        </p:txBody>
      </p:sp>
      <p:pic>
        <p:nvPicPr>
          <p:cNvPr id="3" name="Imagen 2">
            <a:extLst>
              <a:ext uri="{FF2B5EF4-FFF2-40B4-BE49-F238E27FC236}">
                <a16:creationId xmlns:a16="http://schemas.microsoft.com/office/drawing/2014/main" id="{75C9AC5D-AA26-435F-9C18-E27A991629D6}"/>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66264" y="1338539"/>
            <a:ext cx="3847661" cy="4180921"/>
          </a:xfrm>
          <a:prstGeom prst="rect">
            <a:avLst/>
          </a:prstGeom>
          <a:blipFill>
            <a:blip r:embed="rId3">
              <a:lum bright="70000" contrast="-70000"/>
            </a:blip>
            <a:tile tx="0" ty="0" sx="100000" sy="100000" flip="none" algn="tl"/>
          </a:blipFill>
        </p:spPr>
      </p:pic>
    </p:spTree>
    <p:extLst>
      <p:ext uri="{BB962C8B-B14F-4D97-AF65-F5344CB8AC3E}">
        <p14:creationId xmlns:p14="http://schemas.microsoft.com/office/powerpoint/2010/main" val="3994304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47FF5B32-6AE8-48C8-B9DF-B43C0A41DE86}"/>
              </a:ext>
            </a:extLst>
          </p:cNvPr>
          <p:cNvSpPr txBox="1">
            <a:spLocks noChangeArrowheads="1"/>
          </p:cNvSpPr>
          <p:nvPr/>
        </p:nvSpPr>
        <p:spPr bwMode="auto">
          <a:xfrm>
            <a:off x="117764" y="145038"/>
            <a:ext cx="11866418" cy="766039"/>
          </a:xfrm>
          <a:prstGeom prst="rect">
            <a:avLst/>
          </a:prstGeom>
          <a:solidFill>
            <a:srgbClr val="75DBFF"/>
          </a:solidFill>
          <a:ln>
            <a:noFill/>
          </a:ln>
        </p:spPr>
        <p:txBody>
          <a:bodyPr vert="horz" wrap="square" lIns="91440" tIns="45720" rIns="91440" bIns="45720" numCol="1" anchor="t" anchorCtr="0" compatLnSpc="1">
            <a:prstTxWarp prst="textNoShape">
              <a:avLst/>
            </a:prstTxWarp>
          </a:bodyPr>
          <a:lstStyle/>
          <a:p>
            <a:pPr algn="ctr"/>
            <a:r>
              <a:rPr kumimoji="0" lang="es-PE" sz="2400" b="1" i="0" u="none" strike="noStrike" cap="none" normalizeH="0" baseline="0" dirty="0">
                <a:ln>
                  <a:noFill/>
                </a:ln>
                <a:solidFill>
                  <a:schemeClr val="tx1"/>
                </a:solidFill>
                <a:effectLst/>
                <a:latin typeface="Arial" panose="020B0604020202020204" pitchFamily="34" charset="0"/>
              </a:rPr>
              <a:t>Número de Muertes Maternas </a:t>
            </a:r>
            <a:r>
              <a:rPr kumimoji="0" lang="es-PE" sz="2400" b="1" i="0" u="none" strike="noStrike" cap="none" normalizeH="0" baseline="0" dirty="0">
                <a:ln>
                  <a:noFill/>
                </a:ln>
                <a:solidFill>
                  <a:srgbClr val="FF0000"/>
                </a:solidFill>
                <a:effectLst/>
                <a:latin typeface="Arial" panose="020B0604020202020204" pitchFamily="34" charset="0"/>
              </a:rPr>
              <a:t>Directas e Indirectas </a:t>
            </a:r>
            <a:r>
              <a:rPr lang="es-PE" sz="2400" b="1" dirty="0">
                <a:latin typeface="Arial" panose="020B0604020202020204" pitchFamily="34" charset="0"/>
              </a:rPr>
              <a:t>según mes de ocurrencia. GERESA Loreto  </a:t>
            </a:r>
            <a:r>
              <a:rPr kumimoji="0" lang="es-PE" sz="2400" b="1" i="0" u="none" strike="noStrike" cap="none" normalizeH="0" baseline="0" dirty="0">
                <a:ln>
                  <a:noFill/>
                </a:ln>
                <a:solidFill>
                  <a:schemeClr val="tx1"/>
                </a:solidFill>
                <a:effectLst/>
                <a:latin typeface="Arial" panose="020B0604020202020204" pitchFamily="34" charset="0"/>
              </a:rPr>
              <a:t>2022 (Corte el 31 diciembre) y 2023 (hasta el 18 de noviembre)</a:t>
            </a:r>
            <a:endParaRPr lang="es-ES" sz="2400" dirty="0"/>
          </a:p>
        </p:txBody>
      </p:sp>
      <p:sp>
        <p:nvSpPr>
          <p:cNvPr id="12" name="Text Box 3">
            <a:extLst>
              <a:ext uri="{FF2B5EF4-FFF2-40B4-BE49-F238E27FC236}">
                <a16:creationId xmlns:a16="http://schemas.microsoft.com/office/drawing/2014/main" id="{7BF46A16-8608-48CF-B0BA-0EFD055EA9A1}"/>
              </a:ext>
            </a:extLst>
          </p:cNvPr>
          <p:cNvSpPr txBox="1">
            <a:spLocks noChangeArrowheads="1"/>
          </p:cNvSpPr>
          <p:nvPr/>
        </p:nvSpPr>
        <p:spPr bwMode="auto">
          <a:xfrm>
            <a:off x="119271" y="5946923"/>
            <a:ext cx="11864911" cy="7794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PE" sz="1200" b="0" i="0" u="none" strike="noStrike" cap="none" normalizeH="0" baseline="0" dirty="0">
                <a:ln>
                  <a:noFill/>
                </a:ln>
                <a:effectLst/>
                <a:latin typeface="Arial" panose="020B0604020202020204" pitchFamily="34" charset="0"/>
              </a:rPr>
              <a:t>Se han considerado las muertes maternas de clasificación preliminar </a:t>
            </a:r>
            <a:r>
              <a:rPr kumimoji="0" lang="es-PE" sz="1200" b="1" i="0" u="none" strike="noStrike" cap="none" normalizeH="0" baseline="0" dirty="0">
                <a:ln>
                  <a:noFill/>
                </a:ln>
                <a:effectLst/>
                <a:latin typeface="Arial" panose="020B0604020202020204" pitchFamily="34" charset="0"/>
              </a:rPr>
              <a:t>directa e indirecta</a:t>
            </a:r>
            <a:r>
              <a:rPr kumimoji="0" lang="es-PE" sz="1200" b="0" i="0" u="none" strike="noStrike" cap="none" normalizeH="0" baseline="0" dirty="0">
                <a:ln>
                  <a:noFill/>
                </a:ln>
                <a:effectLst/>
                <a:latin typeface="Arial" panose="020B0604020202020204" pitchFamily="34" charset="0"/>
              </a:rPr>
              <a:t>, ocurridas hasta los 42 días de culminada la gestación. Incluye 01 muerte materna indirecta (Tuberculosis)</a:t>
            </a:r>
            <a:r>
              <a:rPr lang="es-PE" sz="1200" dirty="0">
                <a:latin typeface="Arial" panose="020B0604020202020204" pitchFamily="34" charset="0"/>
              </a:rPr>
              <a:t> </a:t>
            </a:r>
            <a:r>
              <a:rPr kumimoji="0" lang="es-PE" sz="1200" b="0" i="0" u="none" strike="noStrike" cap="none" normalizeH="0" baseline="0" dirty="0">
                <a:ln>
                  <a:noFill/>
                </a:ln>
                <a:effectLst/>
                <a:latin typeface="Arial" panose="020B0604020202020204" pitchFamily="34" charset="0"/>
              </a:rPr>
              <a:t>ocurrida en Tarapoto y que procede de la región Loreto (Esta muerte materna fue investigada y la fallecida procede del caserío  San Isidro, distrito de San Pablo, estuvo viviendo en dicho caserío desde mayo 2022, se embarazó y salió enferma del caserío en junio 2023, se fue a Tarapoto a las dos semanas fallece ahí.</a:t>
            </a:r>
          </a:p>
        </p:txBody>
      </p:sp>
      <p:sp>
        <p:nvSpPr>
          <p:cNvPr id="13" name="Text Box 3">
            <a:extLst>
              <a:ext uri="{FF2B5EF4-FFF2-40B4-BE49-F238E27FC236}">
                <a16:creationId xmlns:a16="http://schemas.microsoft.com/office/drawing/2014/main" id="{FBDCDA49-23E4-452E-9308-781517191DAA}"/>
              </a:ext>
            </a:extLst>
          </p:cNvPr>
          <p:cNvSpPr txBox="1">
            <a:spLocks noChangeArrowheads="1"/>
          </p:cNvSpPr>
          <p:nvPr/>
        </p:nvSpPr>
        <p:spPr bwMode="auto">
          <a:xfrm>
            <a:off x="17890" y="5700097"/>
            <a:ext cx="4225636" cy="30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PE" sz="900" b="0" i="0" u="none" strike="noStrike" cap="none" normalizeH="0" baseline="0" dirty="0">
                <a:ln>
                  <a:noFill/>
                </a:ln>
                <a:effectLst/>
                <a:latin typeface="Arial" panose="020B0604020202020204" pitchFamily="34" charset="0"/>
              </a:rPr>
              <a:t>Fuente: Dirección de Epidemiología. GERESA Loreto- 2022-2023</a:t>
            </a:r>
            <a:endParaRPr kumimoji="0" lang="es-PE" sz="2800" b="1" i="0" u="none" strike="noStrike" cap="none" normalizeH="0" baseline="0" dirty="0">
              <a:ln>
                <a:noFill/>
              </a:ln>
              <a:effectLst/>
              <a:latin typeface="Arial" panose="020B0604020202020204" pitchFamily="34" charset="0"/>
            </a:endParaRPr>
          </a:p>
        </p:txBody>
      </p:sp>
      <p:pic>
        <p:nvPicPr>
          <p:cNvPr id="2" name="Imagen 1"/>
          <p:cNvPicPr>
            <a:picLocks noChangeAspect="1"/>
          </p:cNvPicPr>
          <p:nvPr/>
        </p:nvPicPr>
        <p:blipFill>
          <a:blip r:embed="rId3"/>
          <a:stretch>
            <a:fillRect/>
          </a:stretch>
        </p:blipFill>
        <p:spPr>
          <a:xfrm>
            <a:off x="599089" y="911077"/>
            <a:ext cx="11146221" cy="4789021"/>
          </a:xfrm>
          <a:prstGeom prst="rect">
            <a:avLst/>
          </a:prstGeom>
        </p:spPr>
      </p:pic>
    </p:spTree>
    <p:extLst>
      <p:ext uri="{BB962C8B-B14F-4D97-AF65-F5344CB8AC3E}">
        <p14:creationId xmlns:p14="http://schemas.microsoft.com/office/powerpoint/2010/main" val="367719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C482BF-9821-41B1-A472-06B127409F5F}"/>
              </a:ext>
            </a:extLst>
          </p:cNvPr>
          <p:cNvSpPr/>
          <p:nvPr/>
        </p:nvSpPr>
        <p:spPr>
          <a:xfrm>
            <a:off x="1172926" y="2967335"/>
            <a:ext cx="9846157"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rgbClr val="FF0000"/>
                </a:solidFill>
                <a:effectLst/>
              </a:rPr>
              <a:t>MUERTES FETALES Y NEONATALES</a:t>
            </a:r>
          </a:p>
        </p:txBody>
      </p:sp>
    </p:spTree>
    <p:extLst>
      <p:ext uri="{BB962C8B-B14F-4D97-AF65-F5344CB8AC3E}">
        <p14:creationId xmlns:p14="http://schemas.microsoft.com/office/powerpoint/2010/main" val="392070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4559" y="1040524"/>
            <a:ext cx="11689385" cy="5817476"/>
          </a:xfrm>
          <a:prstGeom prst="rect">
            <a:avLst/>
          </a:prstGeom>
        </p:spPr>
        <p:style>
          <a:lnRef idx="2">
            <a:schemeClr val="dk1"/>
          </a:lnRef>
          <a:fillRef idx="1">
            <a:schemeClr val="lt1"/>
          </a:fillRef>
          <a:effectRef idx="0">
            <a:schemeClr val="dk1"/>
          </a:effectRef>
          <a:fontRef idx="minor">
            <a:schemeClr val="dk1"/>
          </a:fontRef>
        </p:style>
      </p:pic>
      <p:sp>
        <p:nvSpPr>
          <p:cNvPr id="3" name="CuadroTexto 2">
            <a:extLst>
              <a:ext uri="{FF2B5EF4-FFF2-40B4-BE49-F238E27FC236}">
                <a16:creationId xmlns:a16="http://schemas.microsoft.com/office/drawing/2014/main" id="{86E798EB-8B1F-4F9C-9BE4-BD41A81B47A1}"/>
              </a:ext>
            </a:extLst>
          </p:cNvPr>
          <p:cNvSpPr txBox="1"/>
          <p:nvPr/>
        </p:nvSpPr>
        <p:spPr>
          <a:xfrm>
            <a:off x="145774" y="59639"/>
            <a:ext cx="11926956" cy="954107"/>
          </a:xfrm>
          <a:prstGeom prst="rect">
            <a:avLst/>
          </a:prstGeom>
          <a:solidFill>
            <a:schemeClr val="accent2">
              <a:lumMod val="20000"/>
              <a:lumOff val="80000"/>
            </a:schemeClr>
          </a:solidFill>
        </p:spPr>
        <p:txBody>
          <a:bodyPr wrap="square">
            <a:spAutoFit/>
          </a:bodyPr>
          <a:lstStyle/>
          <a:p>
            <a:pPr algn="ctr"/>
            <a:r>
              <a:rPr kumimoji="0" lang="es-PE" sz="2800" b="1" i="0" u="none" strike="noStrike" cap="none" normalizeH="0" baseline="0" dirty="0">
                <a:ln>
                  <a:noFill/>
                </a:ln>
                <a:solidFill>
                  <a:schemeClr val="tx1"/>
                </a:solidFill>
                <a:effectLst/>
                <a:latin typeface="Arial" panose="020B0604020202020204" pitchFamily="34" charset="0"/>
              </a:rPr>
              <a:t>Número de Muertes Fetales y Neonatales  notificados </a:t>
            </a:r>
            <a:r>
              <a:rPr lang="es-PE" sz="2800" b="1" dirty="0">
                <a:latin typeface="Arial" panose="020B0604020202020204" pitchFamily="34" charset="0"/>
              </a:rPr>
              <a:t>. GERESA Loreto  </a:t>
            </a:r>
            <a:r>
              <a:rPr kumimoji="0" lang="es-PE" sz="2800" b="1" i="0" u="none" strike="noStrike" cap="none" normalizeH="0" baseline="0" dirty="0">
                <a:ln>
                  <a:noFill/>
                </a:ln>
                <a:solidFill>
                  <a:schemeClr val="tx1"/>
                </a:solidFill>
                <a:effectLst/>
                <a:latin typeface="Arial" panose="020B0604020202020204" pitchFamily="34" charset="0"/>
              </a:rPr>
              <a:t> 2023*</a:t>
            </a:r>
            <a:endParaRPr lang="es-ES" sz="2800" dirty="0"/>
          </a:p>
        </p:txBody>
      </p:sp>
    </p:spTree>
    <p:extLst>
      <p:ext uri="{BB962C8B-B14F-4D97-AF65-F5344CB8AC3E}">
        <p14:creationId xmlns:p14="http://schemas.microsoft.com/office/powerpoint/2010/main" val="34114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6E798EB-8B1F-4F9C-9BE4-BD41A81B47A1}"/>
              </a:ext>
            </a:extLst>
          </p:cNvPr>
          <p:cNvSpPr txBox="1"/>
          <p:nvPr/>
        </p:nvSpPr>
        <p:spPr>
          <a:xfrm>
            <a:off x="132522" y="111259"/>
            <a:ext cx="11926956" cy="954107"/>
          </a:xfrm>
          <a:prstGeom prst="rect">
            <a:avLst/>
          </a:prstGeom>
          <a:solidFill>
            <a:schemeClr val="accent5">
              <a:lumMod val="40000"/>
              <a:lumOff val="60000"/>
            </a:schemeClr>
          </a:solidFill>
        </p:spPr>
        <p:txBody>
          <a:bodyPr wrap="square">
            <a:spAutoFit/>
          </a:bodyPr>
          <a:lstStyle/>
          <a:p>
            <a:pPr algn="ctr"/>
            <a:r>
              <a:rPr kumimoji="0" lang="es-PE" sz="2800" b="1" i="0" u="none" strike="noStrike" cap="none" normalizeH="0" baseline="0" dirty="0">
                <a:ln>
                  <a:noFill/>
                </a:ln>
                <a:solidFill>
                  <a:schemeClr val="tx1"/>
                </a:solidFill>
                <a:effectLst/>
                <a:latin typeface="Arial" panose="020B0604020202020204" pitchFamily="34" charset="0"/>
              </a:rPr>
              <a:t>Características epidemiológicas de las </a:t>
            </a:r>
            <a:r>
              <a:rPr kumimoji="0" lang="es-PE" sz="2800" b="1" i="0" u="none" strike="noStrike" cap="none" normalizeH="0" baseline="0" dirty="0">
                <a:ln>
                  <a:noFill/>
                </a:ln>
                <a:solidFill>
                  <a:srgbClr val="FF0000"/>
                </a:solidFill>
                <a:effectLst/>
                <a:latin typeface="Arial" panose="020B0604020202020204" pitchFamily="34" charset="0"/>
              </a:rPr>
              <a:t>muertes Neonatales </a:t>
            </a:r>
            <a:r>
              <a:rPr lang="es-PE" sz="2800" b="1" dirty="0">
                <a:latin typeface="Arial" panose="020B0604020202020204" pitchFamily="34" charset="0"/>
              </a:rPr>
              <a:t>GERESA Loreto. 2022- </a:t>
            </a:r>
            <a:r>
              <a:rPr kumimoji="0" lang="es-PE" sz="2800" b="1" i="0" u="none" strike="noStrike" cap="none" normalizeH="0" baseline="0" dirty="0">
                <a:ln>
                  <a:noFill/>
                </a:ln>
                <a:solidFill>
                  <a:schemeClr val="tx1"/>
                </a:solidFill>
                <a:effectLst/>
                <a:latin typeface="Arial" panose="020B0604020202020204" pitchFamily="34" charset="0"/>
              </a:rPr>
              <a:t>2023*</a:t>
            </a:r>
            <a:endParaRPr lang="es-ES" sz="2800" dirty="0"/>
          </a:p>
        </p:txBody>
      </p:sp>
      <p:sp>
        <p:nvSpPr>
          <p:cNvPr id="7" name="Text Box 3">
            <a:extLst>
              <a:ext uri="{FF2B5EF4-FFF2-40B4-BE49-F238E27FC236}">
                <a16:creationId xmlns:a16="http://schemas.microsoft.com/office/drawing/2014/main" id="{1E2D677F-44B5-44C9-A482-3E7FDC3F5B2F}"/>
              </a:ext>
            </a:extLst>
          </p:cNvPr>
          <p:cNvSpPr txBox="1">
            <a:spLocks noChangeArrowheads="1"/>
          </p:cNvSpPr>
          <p:nvPr/>
        </p:nvSpPr>
        <p:spPr bwMode="auto">
          <a:xfrm>
            <a:off x="132521" y="6560111"/>
            <a:ext cx="5068743" cy="25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PE" sz="900" b="0" i="0" u="none" strike="noStrike" cap="none" normalizeH="0" baseline="0" dirty="0">
                <a:ln>
                  <a:noFill/>
                </a:ln>
                <a:effectLst/>
                <a:latin typeface="Arial" panose="020B0604020202020204" pitchFamily="34" charset="0"/>
              </a:rPr>
              <a:t>Fuente: Dirección de Epidemiología GERESA Loreto- 2023 *hasta el  14 de noviembre  2023</a:t>
            </a:r>
            <a:endParaRPr kumimoji="0" lang="es-PE" sz="2800" b="0" i="0" u="none" strike="noStrike" cap="none" normalizeH="0" baseline="0" dirty="0">
              <a:ln>
                <a:noFill/>
              </a:ln>
              <a:effectLst/>
              <a:latin typeface="Arial" panose="020B0604020202020204" pitchFamily="34" charset="0"/>
            </a:endParaRPr>
          </a:p>
        </p:txBody>
      </p:sp>
      <p:pic>
        <p:nvPicPr>
          <p:cNvPr id="3" name="Imagen 2">
            <a:extLst>
              <a:ext uri="{FF2B5EF4-FFF2-40B4-BE49-F238E27FC236}">
                <a16:creationId xmlns:a16="http://schemas.microsoft.com/office/drawing/2014/main" id="{129E0A21-83AB-4616-8494-2930C078B82E}"/>
              </a:ext>
            </a:extLst>
          </p:cNvPr>
          <p:cNvPicPr>
            <a:picLocks noChangeAspect="1"/>
          </p:cNvPicPr>
          <p:nvPr/>
        </p:nvPicPr>
        <p:blipFill>
          <a:blip r:embed="rId3"/>
          <a:stretch>
            <a:fillRect/>
          </a:stretch>
        </p:blipFill>
        <p:spPr>
          <a:xfrm>
            <a:off x="2152650" y="1144741"/>
            <a:ext cx="7886700" cy="5335995"/>
          </a:xfrm>
          <a:prstGeom prst="rect">
            <a:avLst/>
          </a:prstGeom>
          <a:ln>
            <a:solidFill>
              <a:schemeClr val="tx1"/>
            </a:solidFill>
          </a:ln>
        </p:spPr>
      </p:pic>
    </p:spTree>
    <p:extLst>
      <p:ext uri="{BB962C8B-B14F-4D97-AF65-F5344CB8AC3E}">
        <p14:creationId xmlns:p14="http://schemas.microsoft.com/office/powerpoint/2010/main" val="162516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1B348E-E272-4B7C-812B-0B8FACE4B953}"/>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201433" y="1598667"/>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3CE1B714-3A23-4E5F-B23B-4E0C56CA2D87}"/>
              </a:ext>
            </a:extLst>
          </p:cNvPr>
          <p:cNvSpPr>
            <a:spLocks noGrp="1"/>
          </p:cNvSpPr>
          <p:nvPr>
            <p:ph type="ctrTitle"/>
          </p:nvPr>
        </p:nvSpPr>
        <p:spPr>
          <a:xfrm>
            <a:off x="2816469" y="1301527"/>
            <a:ext cx="9144000" cy="2387600"/>
          </a:xfrm>
        </p:spPr>
        <p:txBody>
          <a:bodyPr vert="horz" lIns="91440" tIns="45720" rIns="91440" bIns="45720" rtlCol="0" anchor="b">
            <a:normAutofit/>
          </a:bodyPr>
          <a:lstStyle/>
          <a:p>
            <a:pPr algn="ctr"/>
            <a:r>
              <a:rPr lang="es-MX" sz="6600" b="1" dirty="0">
                <a:solidFill>
                  <a:schemeClr val="accent6">
                    <a:lumMod val="50000"/>
                  </a:schemeClr>
                </a:solidFill>
                <a:latin typeface="Algerian" panose="04020705040A02060702" pitchFamily="82" charset="0"/>
              </a:rPr>
              <a:t>IRAS</a:t>
            </a:r>
          </a:p>
        </p:txBody>
      </p:sp>
    </p:spTree>
    <p:extLst>
      <p:ext uri="{BB962C8B-B14F-4D97-AF65-F5344CB8AC3E}">
        <p14:creationId xmlns:p14="http://schemas.microsoft.com/office/powerpoint/2010/main" val="242925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99EFE0E-06CC-4628-AFFA-49FCDBF46095}"/>
              </a:ext>
            </a:extLst>
          </p:cNvPr>
          <p:cNvSpPr txBox="1"/>
          <p:nvPr/>
        </p:nvSpPr>
        <p:spPr>
          <a:xfrm>
            <a:off x="53965" y="5587885"/>
            <a:ext cx="12084070" cy="1200329"/>
          </a:xfrm>
          <a:prstGeom prst="rect">
            <a:avLst/>
          </a:prstGeom>
          <a:solidFill>
            <a:schemeClr val="tx2">
              <a:lumMod val="20000"/>
              <a:lumOff val="80000"/>
            </a:schemeClr>
          </a:solidFill>
          <a:ln>
            <a:solidFill>
              <a:schemeClr val="tx1"/>
            </a:solidFill>
          </a:ln>
        </p:spPr>
        <p:txBody>
          <a:bodyPr wrap="square" rtlCol="0">
            <a:spAutoFit/>
          </a:bodyPr>
          <a:lstStyle>
            <a:defPPr>
              <a:defRPr lang="es-PE"/>
            </a:defPPr>
            <a:lvl1pPr algn="just">
              <a:defRPr sz="2000" b="1">
                <a:solidFill>
                  <a:schemeClr val="tx1"/>
                </a:solidFill>
                <a:effectLst>
                  <a:outerShdw blurRad="38100" dist="38100" dir="2700000" algn="tl">
                    <a:srgbClr val="000000">
                      <a:alpha val="43137"/>
                    </a:srgb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sz="1800" dirty="0">
                <a:effectLst/>
              </a:rPr>
              <a:t>Hasta  la SE. 46-2023, se han reportado </a:t>
            </a:r>
            <a:r>
              <a:rPr lang="es-ES" sz="1800" dirty="0">
                <a:effectLst/>
              </a:rPr>
              <a:t>115,141 </a:t>
            </a:r>
            <a:r>
              <a:rPr lang="es-MX" sz="1800" dirty="0">
                <a:effectLst/>
              </a:rPr>
              <a:t>episodios de IRA no neumonías en  niños &lt; 5 años: 5,605 </a:t>
            </a:r>
            <a:r>
              <a:rPr lang="es-MX" sz="1800" dirty="0">
                <a:solidFill>
                  <a:srgbClr val="FF0000"/>
                </a:solidFill>
                <a:effectLst/>
              </a:rPr>
              <a:t>(4.86%) </a:t>
            </a:r>
            <a:r>
              <a:rPr lang="es-MX" sz="1800" dirty="0">
                <a:effectLst/>
              </a:rPr>
              <a:t>en niños menores de 2 meses; 32,044 </a:t>
            </a:r>
            <a:r>
              <a:rPr lang="es-MX" sz="1800" dirty="0">
                <a:solidFill>
                  <a:srgbClr val="FF0000"/>
                </a:solidFill>
                <a:effectLst/>
              </a:rPr>
              <a:t>(27.83%) </a:t>
            </a:r>
            <a:r>
              <a:rPr lang="es-MX" sz="1800" dirty="0">
                <a:effectLst/>
              </a:rPr>
              <a:t>en niños de 2 a 11 meses y 77,492 </a:t>
            </a:r>
            <a:r>
              <a:rPr lang="es-MX" sz="1800" dirty="0">
                <a:solidFill>
                  <a:srgbClr val="FF0000"/>
                </a:solidFill>
                <a:effectLst/>
              </a:rPr>
              <a:t>(67.30%) </a:t>
            </a:r>
            <a:r>
              <a:rPr lang="es-MX" sz="1800" dirty="0">
                <a:effectLst/>
              </a:rPr>
              <a:t>en niños de 1 a 4 años.  En las ultimas 4 semanas se observa en el mapa a 2 distritos en alto riesgo Y 15 en mediano riesgo. En el canal endémico se observa un descenso progresivo ubicándose en zona de</a:t>
            </a:r>
            <a:r>
              <a:rPr lang="es-MX" sz="1800" dirty="0">
                <a:solidFill>
                  <a:srgbClr val="FF0000"/>
                </a:solidFill>
                <a:effectLst/>
              </a:rPr>
              <a:t> ALARMA</a:t>
            </a:r>
            <a:r>
              <a:rPr lang="es-MX" sz="1800" dirty="0">
                <a:effectLst/>
              </a:rPr>
              <a:t>.</a:t>
            </a:r>
          </a:p>
        </p:txBody>
      </p:sp>
      <p:sp>
        <p:nvSpPr>
          <p:cNvPr id="6" name="7 Rectángulo"/>
          <p:cNvSpPr/>
          <p:nvPr/>
        </p:nvSpPr>
        <p:spPr>
          <a:xfrm>
            <a:off x="0" y="-18473"/>
            <a:ext cx="12192000" cy="747815"/>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0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 Infecciones Respiratorias Agudas No Neumonías en menores de 5 años, </a:t>
            </a:r>
          </a:p>
          <a:p>
            <a:pPr algn="ctr"/>
            <a:r>
              <a:rPr lang="es-ES" sz="20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Región Loreto. Año 2022 (1-52). 2023 (SE 01-46</a:t>
            </a:r>
            <a:r>
              <a:rPr lang="es-ES" sz="20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a:t>
            </a:r>
          </a:p>
        </p:txBody>
      </p:sp>
      <p:sp>
        <p:nvSpPr>
          <p:cNvPr id="8" name="CuadroTexto 7">
            <a:extLst>
              <a:ext uri="{FF2B5EF4-FFF2-40B4-BE49-F238E27FC236}">
                <a16:creationId xmlns:a16="http://schemas.microsoft.com/office/drawing/2014/main" id="{804AA5C0-0DE9-4325-92F3-32C49CBC039D}"/>
              </a:ext>
            </a:extLst>
          </p:cNvPr>
          <p:cNvSpPr txBox="1"/>
          <p:nvPr/>
        </p:nvSpPr>
        <p:spPr>
          <a:xfrm>
            <a:off x="0" y="5326275"/>
            <a:ext cx="5044487" cy="261610"/>
          </a:xfrm>
          <a:prstGeom prst="rect">
            <a:avLst/>
          </a:prstGeom>
          <a:noFill/>
        </p:spPr>
        <p:txBody>
          <a:bodyPr wrap="square" rtlCol="0">
            <a:spAutoFit/>
          </a:bodyPr>
          <a:lstStyle/>
          <a:p>
            <a:r>
              <a:rPr lang="es-MX" sz="1100" dirty="0"/>
              <a:t>Fuente: Base de datos del Noti Web de la Dirección de Epidemiología- GERESA Loreto</a:t>
            </a:r>
          </a:p>
        </p:txBody>
      </p:sp>
      <p:pic>
        <p:nvPicPr>
          <p:cNvPr id="7"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21" y="855369"/>
            <a:ext cx="2770044" cy="4470906"/>
          </a:xfrm>
          <a:prstGeom prst="rect">
            <a:avLst/>
          </a:prstGeom>
        </p:spPr>
      </p:pic>
      <p:pic>
        <p:nvPicPr>
          <p:cNvPr id="2" name="Imagen 1"/>
          <p:cNvPicPr>
            <a:picLocks noChangeAspect="1"/>
          </p:cNvPicPr>
          <p:nvPr/>
        </p:nvPicPr>
        <p:blipFill>
          <a:blip r:embed="rId4"/>
          <a:stretch>
            <a:fillRect/>
          </a:stretch>
        </p:blipFill>
        <p:spPr>
          <a:xfrm>
            <a:off x="3116886" y="855368"/>
            <a:ext cx="8644190" cy="4344879"/>
          </a:xfrm>
          <a:prstGeom prst="rect">
            <a:avLst/>
          </a:prstGeom>
        </p:spPr>
      </p:pic>
    </p:spTree>
    <p:extLst>
      <p:ext uri="{BB962C8B-B14F-4D97-AF65-F5344CB8AC3E}">
        <p14:creationId xmlns:p14="http://schemas.microsoft.com/office/powerpoint/2010/main" val="26494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2872B6-A697-42C4-A086-A02C28E1DABB}"/>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960046" y="1713677"/>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B8482696-5865-40B5-976E-9DDB27C8A006}"/>
              </a:ext>
            </a:extLst>
          </p:cNvPr>
          <p:cNvSpPr>
            <a:spLocks noGrp="1"/>
          </p:cNvSpPr>
          <p:nvPr>
            <p:ph type="ctrTitle"/>
          </p:nvPr>
        </p:nvSpPr>
        <p:spPr>
          <a:xfrm>
            <a:off x="3329045" y="1532980"/>
            <a:ext cx="7064165" cy="2387600"/>
          </a:xfrm>
        </p:spPr>
        <p:txBody>
          <a:bodyPr>
            <a:normAutofit/>
          </a:bodyPr>
          <a:lstStyle/>
          <a:p>
            <a:r>
              <a:rPr lang="es-MX" sz="6600" b="1" dirty="0">
                <a:solidFill>
                  <a:schemeClr val="accent6">
                    <a:lumMod val="50000"/>
                  </a:schemeClr>
                </a:solidFill>
                <a:latin typeface="Algerian" panose="04020705040A02060702" pitchFamily="82" charset="0"/>
              </a:rPr>
              <a:t>MALARIA</a:t>
            </a:r>
          </a:p>
        </p:txBody>
      </p:sp>
    </p:spTree>
    <p:extLst>
      <p:ext uri="{BB962C8B-B14F-4D97-AF65-F5344CB8AC3E}">
        <p14:creationId xmlns:p14="http://schemas.microsoft.com/office/powerpoint/2010/main" val="3612431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Rectángulo"/>
          <p:cNvSpPr/>
          <p:nvPr/>
        </p:nvSpPr>
        <p:spPr>
          <a:xfrm>
            <a:off x="0" y="0"/>
            <a:ext cx="12192000" cy="794657"/>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Neumonías en menores de 5 años, Región Loreto, Año 2022.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1-52. 2023 (SE-01-46</a:t>
            </a: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p>
        </p:txBody>
      </p:sp>
      <p:sp>
        <p:nvSpPr>
          <p:cNvPr id="5" name="Abrir llave 4">
            <a:extLst>
              <a:ext uri="{FF2B5EF4-FFF2-40B4-BE49-F238E27FC236}">
                <a16:creationId xmlns:a16="http://schemas.microsoft.com/office/drawing/2014/main" id="{3A770A6C-48A5-48C0-96B1-E275066F5AA4}"/>
              </a:ext>
            </a:extLst>
          </p:cNvPr>
          <p:cNvSpPr/>
          <p:nvPr/>
        </p:nvSpPr>
        <p:spPr>
          <a:xfrm>
            <a:off x="3882887" y="299830435"/>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
        <p:nvSpPr>
          <p:cNvPr id="10" name="CuadroTexto 9">
            <a:extLst>
              <a:ext uri="{FF2B5EF4-FFF2-40B4-BE49-F238E27FC236}">
                <a16:creationId xmlns:a16="http://schemas.microsoft.com/office/drawing/2014/main" id="{8CB41B30-B84A-43ED-BA9F-BEFF0147DB06}"/>
              </a:ext>
            </a:extLst>
          </p:cNvPr>
          <p:cNvSpPr txBox="1"/>
          <p:nvPr/>
        </p:nvSpPr>
        <p:spPr>
          <a:xfrm>
            <a:off x="110470" y="5472919"/>
            <a:ext cx="11916742" cy="1200329"/>
          </a:xfrm>
          <a:prstGeom prst="rect">
            <a:avLst/>
          </a:prstGeom>
          <a:solidFill>
            <a:schemeClr val="tx2">
              <a:lumMod val="20000"/>
              <a:lumOff val="80000"/>
            </a:schemeClr>
          </a:solidFill>
          <a:ln>
            <a:solidFill>
              <a:schemeClr val="tx1"/>
            </a:solidFill>
          </a:ln>
        </p:spPr>
        <p:txBody>
          <a:bodyPr wrap="square" rtlCol="0">
            <a:spAutoFit/>
          </a:bodyPr>
          <a:lstStyle>
            <a:defPPr>
              <a:defRPr lang="es-PE"/>
            </a:defPPr>
            <a:lvl1pPr algn="just">
              <a:defRPr b="1">
                <a:effectLst/>
              </a:defRPr>
            </a:lvl1pPr>
          </a:lstStyle>
          <a:p>
            <a:r>
              <a:rPr lang="es-MX" dirty="0"/>
              <a:t>Hasta la  SE. 46 del 2023, se han registrado 2,964 episodios total de Neumonía; 2,255 (</a:t>
            </a:r>
            <a:r>
              <a:rPr lang="es-MX" dirty="0">
                <a:solidFill>
                  <a:srgbClr val="FF0000"/>
                </a:solidFill>
              </a:rPr>
              <a:t>76.07%</a:t>
            </a:r>
            <a:r>
              <a:rPr lang="es-MX" dirty="0"/>
              <a:t>) son episodios de Neumonía y 709 (</a:t>
            </a:r>
            <a:r>
              <a:rPr lang="es-MX" dirty="0">
                <a:solidFill>
                  <a:srgbClr val="FF0000"/>
                </a:solidFill>
              </a:rPr>
              <a:t>23.92%</a:t>
            </a:r>
            <a:r>
              <a:rPr lang="es-MX" dirty="0"/>
              <a:t>) son episodios de Neumonía Grave. En las últimas semanas se reporta un descenso progresivo de casos ubicándose en zona de ALARMA. Hasta la SE 45 hay 13 defunciones Extrahospitalarias y 18 Intrahospitalarias en menores de 5 años. El mapa de riesgo por T.I.A se observa que en las últimas 4 semanas muestra a 19 distritos en bajo riesgo</a:t>
            </a:r>
          </a:p>
        </p:txBody>
      </p:sp>
      <p:sp>
        <p:nvSpPr>
          <p:cNvPr id="11" name="CuadroTexto 10">
            <a:extLst>
              <a:ext uri="{FF2B5EF4-FFF2-40B4-BE49-F238E27FC236}">
                <a16:creationId xmlns:a16="http://schemas.microsoft.com/office/drawing/2014/main" id="{1076A4AD-0620-4906-A489-8F31561B6263}"/>
              </a:ext>
            </a:extLst>
          </p:cNvPr>
          <p:cNvSpPr txBox="1"/>
          <p:nvPr/>
        </p:nvSpPr>
        <p:spPr>
          <a:xfrm>
            <a:off x="238966" y="5191750"/>
            <a:ext cx="5044487" cy="230832"/>
          </a:xfrm>
          <a:prstGeom prst="rect">
            <a:avLst/>
          </a:prstGeom>
          <a:noFill/>
        </p:spPr>
        <p:txBody>
          <a:bodyPr wrap="square" rtlCol="0">
            <a:spAutoFit/>
          </a:bodyPr>
          <a:lstStyle/>
          <a:p>
            <a:r>
              <a:rPr lang="es-MX" sz="900" dirty="0"/>
              <a:t>Fuente: Base de datos del Noti Web de la Dirección de Epidemiología- GERESA Loreto</a:t>
            </a:r>
          </a:p>
        </p:txBody>
      </p:sp>
      <p:graphicFrame>
        <p:nvGraphicFramePr>
          <p:cNvPr id="8" name="1 Gráfico">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061388665"/>
              </p:ext>
            </p:extLst>
          </p:nvPr>
        </p:nvGraphicFramePr>
        <p:xfrm>
          <a:off x="3205544" y="987614"/>
          <a:ext cx="8821668" cy="439709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66" y="987614"/>
            <a:ext cx="2864675" cy="4048188"/>
          </a:xfrm>
          <a:prstGeom prst="rect">
            <a:avLst/>
          </a:prstGeom>
        </p:spPr>
      </p:pic>
    </p:spTree>
    <p:extLst>
      <p:ext uri="{BB962C8B-B14F-4D97-AF65-F5344CB8AC3E}">
        <p14:creationId xmlns:p14="http://schemas.microsoft.com/office/powerpoint/2010/main" val="19203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2FCC5B2-6735-4098-80E0-6CF353EAD7C1}"/>
              </a:ext>
            </a:extLst>
          </p:cNvPr>
          <p:cNvSpPr txBox="1"/>
          <p:nvPr/>
        </p:nvSpPr>
        <p:spPr>
          <a:xfrm>
            <a:off x="89822" y="5681856"/>
            <a:ext cx="11922915" cy="1077218"/>
          </a:xfrm>
          <a:prstGeom prst="rect">
            <a:avLst/>
          </a:prstGeom>
          <a:solidFill>
            <a:schemeClr val="tx2">
              <a:lumMod val="20000"/>
              <a:lumOff val="80000"/>
            </a:schemeClr>
          </a:solidFill>
          <a:ln>
            <a:solidFill>
              <a:schemeClr val="tx1"/>
            </a:solidFill>
          </a:ln>
        </p:spPr>
        <p:txBody>
          <a:bodyPr wrap="square" rtlCol="0">
            <a:spAutoFit/>
          </a:bodyPr>
          <a:lstStyle>
            <a:defPPr>
              <a:defRPr lang="es-PE"/>
            </a:defPPr>
            <a:lvl1pPr algn="just">
              <a:defRPr sz="2000" b="1">
                <a:solidFill>
                  <a:schemeClr val="tx1"/>
                </a:solidFill>
                <a:effectLst>
                  <a:outerShdw blurRad="38100" dist="38100" dir="2700000" algn="tl">
                    <a:srgbClr val="000000">
                      <a:alpha val="43137"/>
                    </a:srgb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sz="1600" dirty="0">
                <a:effectLst/>
              </a:rPr>
              <a:t>Hasta la SE 46 del 2023, se han notificado 7,258 casos de Síndrome de Obstrucción Bronquial/ASMA en menores de 5 años; 3,229 (</a:t>
            </a:r>
            <a:r>
              <a:rPr lang="es-MX" sz="1600" dirty="0">
                <a:solidFill>
                  <a:srgbClr val="FF0000"/>
                </a:solidFill>
                <a:effectLst/>
              </a:rPr>
              <a:t>44.48% </a:t>
            </a:r>
            <a:r>
              <a:rPr lang="es-MX" sz="1600" dirty="0">
                <a:effectLst/>
              </a:rPr>
              <a:t>) episodios en niños menores de 2 años y 4,029 (</a:t>
            </a:r>
            <a:r>
              <a:rPr lang="es-MX" sz="1600" dirty="0">
                <a:solidFill>
                  <a:srgbClr val="FF0000"/>
                </a:solidFill>
                <a:effectLst/>
              </a:rPr>
              <a:t>55.51%</a:t>
            </a:r>
            <a:r>
              <a:rPr lang="es-MX" sz="1600" dirty="0">
                <a:effectLst/>
              </a:rPr>
              <a:t>) en niños de 2 a 4 años, desde la SE 31 se observa un comportamiento oscilante de los casos de SOB/ASMA y se mantiene en zona de </a:t>
            </a:r>
            <a:r>
              <a:rPr lang="es-MX" sz="1600" dirty="0">
                <a:solidFill>
                  <a:srgbClr val="FF0000"/>
                </a:solidFill>
                <a:effectLst/>
              </a:rPr>
              <a:t>SEGURIDAD</a:t>
            </a:r>
            <a:r>
              <a:rPr lang="es-MX" sz="1600" dirty="0">
                <a:effectLst/>
              </a:rPr>
              <a:t>.</a:t>
            </a:r>
            <a:r>
              <a:rPr lang="es-MX" sz="1600" dirty="0">
                <a:solidFill>
                  <a:srgbClr val="FF0000"/>
                </a:solidFill>
                <a:effectLst/>
              </a:rPr>
              <a:t> </a:t>
            </a:r>
            <a:r>
              <a:rPr lang="es-MX" sz="1600" dirty="0">
                <a:effectLst/>
              </a:rPr>
              <a:t>El mapa de riesgo muestra en las ultimas 4 semanas 15 distritos de bajo riesgo no existiendo distritos de alto o mediano riesgo.</a:t>
            </a:r>
            <a:endParaRPr lang="es-MX" sz="1600" dirty="0">
              <a:solidFill>
                <a:srgbClr val="FF0000"/>
              </a:solidFill>
              <a:effectLst/>
            </a:endParaRPr>
          </a:p>
        </p:txBody>
      </p:sp>
      <p:sp>
        <p:nvSpPr>
          <p:cNvPr id="6" name="7 Rectángulo"/>
          <p:cNvSpPr/>
          <p:nvPr/>
        </p:nvSpPr>
        <p:spPr>
          <a:xfrm>
            <a:off x="0" y="1"/>
            <a:ext cx="12192000" cy="839754"/>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SOB-ASMA en menores de 5 años, Región Loreto,  2022.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1-52  y 2023 (SE 01-46) </a:t>
            </a:r>
          </a:p>
        </p:txBody>
      </p:sp>
      <p:sp>
        <p:nvSpPr>
          <p:cNvPr id="9" name="CuadroTexto 8">
            <a:extLst>
              <a:ext uri="{FF2B5EF4-FFF2-40B4-BE49-F238E27FC236}">
                <a16:creationId xmlns:a16="http://schemas.microsoft.com/office/drawing/2014/main" id="{4F03823B-F275-4BBD-8AE8-D7FB8562A5A3}"/>
              </a:ext>
            </a:extLst>
          </p:cNvPr>
          <p:cNvSpPr txBox="1"/>
          <p:nvPr/>
        </p:nvSpPr>
        <p:spPr>
          <a:xfrm>
            <a:off x="197186" y="5412071"/>
            <a:ext cx="5044487" cy="246221"/>
          </a:xfrm>
          <a:prstGeom prst="rect">
            <a:avLst/>
          </a:prstGeom>
          <a:noFill/>
        </p:spPr>
        <p:txBody>
          <a:bodyPr wrap="square" rtlCol="0">
            <a:spAutoFit/>
          </a:bodyPr>
          <a:lstStyle/>
          <a:p>
            <a:r>
              <a:rPr lang="es-MX" sz="1000" dirty="0"/>
              <a:t>Fuente: Base de datos del Noti Web de la Dirección de Epidemiología- GERESA Loreto</a:t>
            </a:r>
          </a:p>
        </p:txBody>
      </p:sp>
      <p:graphicFrame>
        <p:nvGraphicFramePr>
          <p:cNvPr id="8" name="1 Gráfico">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500396467"/>
              </p:ext>
            </p:extLst>
          </p:nvPr>
        </p:nvGraphicFramePr>
        <p:xfrm>
          <a:off x="3515710" y="863319"/>
          <a:ext cx="8566741" cy="452518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2" y="863319"/>
            <a:ext cx="3252468" cy="4548752"/>
          </a:xfrm>
          <a:prstGeom prst="rect">
            <a:avLst/>
          </a:prstGeom>
        </p:spPr>
      </p:pic>
    </p:spTree>
    <p:extLst>
      <p:ext uri="{BB962C8B-B14F-4D97-AF65-F5344CB8AC3E}">
        <p14:creationId xmlns:p14="http://schemas.microsoft.com/office/powerpoint/2010/main" val="3394703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FA8D97-D1A8-4E8E-93DE-C2A863F87435}"/>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253122" y="1338539"/>
            <a:ext cx="3847661" cy="4180921"/>
          </a:xfrm>
          <a:prstGeom prst="rect">
            <a:avLst/>
          </a:prstGeom>
          <a:blipFill>
            <a:blip r:embed="rId3">
              <a:lum bright="70000" contrast="-70000"/>
            </a:blip>
            <a:tile tx="0" ty="0" sx="100000" sy="100000" flip="none" algn="tl"/>
          </a:blipFill>
        </p:spPr>
      </p:pic>
      <p:sp>
        <p:nvSpPr>
          <p:cNvPr id="4" name="Título 3">
            <a:extLst>
              <a:ext uri="{FF2B5EF4-FFF2-40B4-BE49-F238E27FC236}">
                <a16:creationId xmlns:a16="http://schemas.microsoft.com/office/drawing/2014/main" id="{3CE1B714-3A23-4E5F-B23B-4E0C56CA2D87}"/>
              </a:ext>
            </a:extLst>
          </p:cNvPr>
          <p:cNvSpPr>
            <a:spLocks noGrp="1"/>
          </p:cNvSpPr>
          <p:nvPr>
            <p:ph type="ctrTitle"/>
          </p:nvPr>
        </p:nvSpPr>
        <p:spPr>
          <a:xfrm>
            <a:off x="2519219" y="1178169"/>
            <a:ext cx="9144000" cy="2387600"/>
          </a:xfrm>
        </p:spPr>
        <p:txBody>
          <a:bodyPr vert="horz" lIns="91440" tIns="45720" rIns="91440" bIns="45720" rtlCol="0" anchor="b">
            <a:normAutofit/>
          </a:bodyPr>
          <a:lstStyle/>
          <a:p>
            <a:pPr algn="ctr"/>
            <a:r>
              <a:rPr lang="es-MX" sz="6600" b="1" dirty="0">
                <a:solidFill>
                  <a:schemeClr val="accent6">
                    <a:lumMod val="50000"/>
                  </a:schemeClr>
                </a:solidFill>
                <a:latin typeface="Algerian" panose="04020705040A02060702" pitchFamily="82" charset="0"/>
              </a:rPr>
              <a:t>EDAS</a:t>
            </a:r>
          </a:p>
        </p:txBody>
      </p:sp>
    </p:spTree>
    <p:extLst>
      <p:ext uri="{BB962C8B-B14F-4D97-AF65-F5344CB8AC3E}">
        <p14:creationId xmlns:p14="http://schemas.microsoft.com/office/powerpoint/2010/main" val="3430485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2FCC5B2-6735-4098-80E0-6CF353EAD7C1}"/>
              </a:ext>
            </a:extLst>
          </p:cNvPr>
          <p:cNvSpPr txBox="1"/>
          <p:nvPr/>
        </p:nvSpPr>
        <p:spPr>
          <a:xfrm>
            <a:off x="0" y="5484706"/>
            <a:ext cx="12158804" cy="1323439"/>
          </a:xfrm>
          <a:prstGeom prst="rect">
            <a:avLst/>
          </a:prstGeom>
          <a:solidFill>
            <a:schemeClr val="tx2">
              <a:lumMod val="20000"/>
              <a:lumOff val="80000"/>
            </a:schemeClr>
          </a:solidFill>
          <a:ln>
            <a:solidFill>
              <a:schemeClr val="tx1"/>
            </a:solidFill>
          </a:ln>
        </p:spPr>
        <p:txBody>
          <a:bodyPr wrap="square" rtlCol="0">
            <a:spAutoFit/>
          </a:bodyPr>
          <a:lstStyle>
            <a:defPPr>
              <a:defRPr lang="es-PE"/>
            </a:defPPr>
            <a:lvl1pPr algn="just">
              <a:defRPr sz="2000" b="1">
                <a:solidFill>
                  <a:schemeClr val="tx1"/>
                </a:solidFill>
                <a:effectLst>
                  <a:outerShdw blurRad="38100" dist="38100" dir="2700000" algn="tl">
                    <a:srgbClr val="000000">
                      <a:alpha val="43137"/>
                    </a:srgb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sz="1600" dirty="0">
                <a:effectLst/>
                <a:cs typeface="Arial" pitchFamily="34" charset="0"/>
              </a:rPr>
              <a:t>Hasta la SE.46 se reportan 71,174 atenciones por EDA´s Acuosas en la región Loreto:7820 </a:t>
            </a:r>
            <a:r>
              <a:rPr lang="es-ES" sz="1600" dirty="0">
                <a:solidFill>
                  <a:srgbClr val="FF0000"/>
                </a:solidFill>
                <a:effectLst/>
                <a:cs typeface="Arial" pitchFamily="34" charset="0"/>
              </a:rPr>
              <a:t>(10.98%) </a:t>
            </a:r>
            <a:r>
              <a:rPr lang="es-ES" sz="1600" dirty="0">
                <a:effectLst/>
                <a:cs typeface="Arial" pitchFamily="34" charset="0"/>
              </a:rPr>
              <a:t>atenciones en menores de 01 año, 24.553 </a:t>
            </a:r>
            <a:r>
              <a:rPr lang="es-ES" sz="1600" dirty="0">
                <a:solidFill>
                  <a:srgbClr val="FF0000"/>
                </a:solidFill>
                <a:effectLst/>
                <a:cs typeface="Arial" pitchFamily="34" charset="0"/>
              </a:rPr>
              <a:t>(34.49%) </a:t>
            </a:r>
            <a:r>
              <a:rPr lang="es-ES" sz="1600" dirty="0">
                <a:effectLst/>
                <a:cs typeface="Arial" pitchFamily="34" charset="0"/>
              </a:rPr>
              <a:t>atenciones de 01 a 04 años y 38,801</a:t>
            </a:r>
            <a:r>
              <a:rPr lang="es-ES" sz="1600" dirty="0">
                <a:solidFill>
                  <a:srgbClr val="FF0000"/>
                </a:solidFill>
                <a:effectLst/>
                <a:cs typeface="Arial" pitchFamily="34" charset="0"/>
              </a:rPr>
              <a:t>(54.51%)</a:t>
            </a:r>
            <a:r>
              <a:rPr lang="es-ES" sz="1600" dirty="0">
                <a:effectLst/>
                <a:cs typeface="Arial" pitchFamily="34" charset="0"/>
              </a:rPr>
              <a:t> atenciones de 05 a más años. Durante el presente año la curva de casos se mantiene en Zona de </a:t>
            </a:r>
            <a:r>
              <a:rPr lang="es-ES" sz="1600" dirty="0">
                <a:solidFill>
                  <a:srgbClr val="FF0000"/>
                </a:solidFill>
                <a:effectLst/>
                <a:cs typeface="Arial" pitchFamily="34" charset="0"/>
              </a:rPr>
              <a:t>EPIDEMIA </a:t>
            </a:r>
            <a:r>
              <a:rPr lang="es-ES" sz="1600" dirty="0">
                <a:effectLst/>
                <a:cs typeface="Arial" pitchFamily="34" charset="0"/>
              </a:rPr>
              <a:t>con una tendencia  irregular. Se reportan 20 defunciones: 7 menores de 1 año, 10 niños entre 1 a 4 años y 3 niños mayores a 5 años, procedentes de San Juan, Andoas, Morona,  Yurimaguas y Lagunas. La Tasa de Incidencia en las últimas 4 semanas ,muestra 4 distritos en alto riesgo y 13 en mediano riesgo.</a:t>
            </a:r>
          </a:p>
        </p:txBody>
      </p:sp>
      <p:sp>
        <p:nvSpPr>
          <p:cNvPr id="6" name="7 Rectángulo"/>
          <p:cNvSpPr/>
          <p:nvPr/>
        </p:nvSpPr>
        <p:spPr>
          <a:xfrm>
            <a:off x="0" y="1"/>
            <a:ext cx="12192000" cy="794656"/>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0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Enfermedades Diarreicas Agudas Acuosas, Región Loreto, AÑO 2022 (SE 1-52)  y </a:t>
            </a:r>
          </a:p>
          <a:p>
            <a:pPr algn="ctr"/>
            <a:r>
              <a:rPr lang="es-ES" sz="20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Año 2023  (SE 01-46)</a:t>
            </a:r>
          </a:p>
        </p:txBody>
      </p:sp>
      <p:graphicFrame>
        <p:nvGraphicFramePr>
          <p:cNvPr id="8" name="1 Gráfico">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899750614"/>
              </p:ext>
            </p:extLst>
          </p:nvPr>
        </p:nvGraphicFramePr>
        <p:xfrm>
          <a:off x="3294993" y="914400"/>
          <a:ext cx="8897007" cy="4335518"/>
        </p:xfrm>
        <a:graphic>
          <a:graphicData uri="http://schemas.openxmlformats.org/drawingml/2006/chart">
            <c:chart xmlns:c="http://schemas.openxmlformats.org/drawingml/2006/chart" xmlns:r="http://schemas.openxmlformats.org/officeDocument/2006/relationships" r:id="rId3"/>
          </a:graphicData>
        </a:graphic>
      </p:graphicFrame>
      <p:pic>
        <p:nvPicPr>
          <p:cNvPr id="9"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88" y="914400"/>
            <a:ext cx="3025601" cy="4275598"/>
          </a:xfrm>
          <a:prstGeom prst="rect">
            <a:avLst/>
          </a:prstGeom>
        </p:spPr>
      </p:pic>
    </p:spTree>
    <p:extLst>
      <p:ext uri="{BB962C8B-B14F-4D97-AF65-F5344CB8AC3E}">
        <p14:creationId xmlns:p14="http://schemas.microsoft.com/office/powerpoint/2010/main" val="240920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2FCC5B2-6735-4098-80E0-6CF353EAD7C1}"/>
              </a:ext>
            </a:extLst>
          </p:cNvPr>
          <p:cNvSpPr txBox="1"/>
          <p:nvPr/>
        </p:nvSpPr>
        <p:spPr>
          <a:xfrm>
            <a:off x="0" y="5624820"/>
            <a:ext cx="12192000" cy="1077218"/>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solidFill>
                  <a:schemeClr val="tx1"/>
                </a:solidFill>
                <a:effectLst>
                  <a:outerShdw blurRad="38100" dist="38100" dir="2700000" algn="tl">
                    <a:srgbClr val="000000">
                      <a:alpha val="43137"/>
                    </a:srgb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PE" sz="1600" dirty="0">
                <a:effectLst/>
                <a:cs typeface="Arial" panose="020B0604020202020204" pitchFamily="34" charset="0"/>
              </a:rPr>
              <a:t>Hasta la SE 46 del año 2023, se han notificado 4,953 atenciones por Diarrea Disentérica, de los cuales 462 (9</a:t>
            </a:r>
            <a:r>
              <a:rPr lang="es-PE" sz="1600" dirty="0">
                <a:solidFill>
                  <a:srgbClr val="FF0000"/>
                </a:solidFill>
                <a:effectLst/>
                <a:cs typeface="Arial" panose="020B0604020202020204" pitchFamily="34" charset="0"/>
              </a:rPr>
              <a:t>.32%</a:t>
            </a:r>
            <a:r>
              <a:rPr lang="es-PE" sz="1600" dirty="0">
                <a:effectLst/>
                <a:cs typeface="Arial" panose="020B0604020202020204" pitchFamily="34" charset="0"/>
              </a:rPr>
              <a:t>) atenciones corresponde a &lt;1 año, 1,717 (</a:t>
            </a:r>
            <a:r>
              <a:rPr lang="es-PE" sz="1600" dirty="0">
                <a:solidFill>
                  <a:srgbClr val="FF0000"/>
                </a:solidFill>
                <a:effectLst/>
                <a:cs typeface="Arial" panose="020B0604020202020204" pitchFamily="34" charset="0"/>
              </a:rPr>
              <a:t>34.66%) </a:t>
            </a:r>
            <a:r>
              <a:rPr lang="es-PE" sz="1600" dirty="0">
                <a:effectLst/>
                <a:cs typeface="Arial" panose="020B0604020202020204" pitchFamily="34" charset="0"/>
              </a:rPr>
              <a:t>atenciones de 1 a 4 años y 2,774 (</a:t>
            </a:r>
            <a:r>
              <a:rPr lang="es-PE" sz="1600" dirty="0">
                <a:solidFill>
                  <a:srgbClr val="FF0000"/>
                </a:solidFill>
                <a:effectLst/>
                <a:cs typeface="Arial" panose="020B0604020202020204" pitchFamily="34" charset="0"/>
              </a:rPr>
              <a:t>55.00%</a:t>
            </a:r>
            <a:r>
              <a:rPr lang="es-PE" sz="1600" dirty="0">
                <a:effectLst/>
                <a:cs typeface="Arial" panose="020B0604020202020204" pitchFamily="34" charset="0"/>
              </a:rPr>
              <a:t>) atenciones de 5 a más años. Los casos se ubican en la mayoría de las semanas epidemiológicas entre la zona de ALARMA , con un comportamiento oscilante.</a:t>
            </a:r>
            <a:r>
              <a:rPr lang="es-PE" sz="1600" dirty="0">
                <a:solidFill>
                  <a:srgbClr val="FF0000"/>
                </a:solidFill>
                <a:effectLst/>
                <a:cs typeface="Arial" panose="020B0604020202020204" pitchFamily="34" charset="0"/>
              </a:rPr>
              <a:t> </a:t>
            </a:r>
            <a:r>
              <a:rPr lang="es-PE" sz="1600" dirty="0">
                <a:effectLst/>
                <a:cs typeface="Arial" panose="020B0604020202020204" pitchFamily="34" charset="0"/>
              </a:rPr>
              <a:t>SE reporta 1 defunción procedente del distrito de Andoas. </a:t>
            </a:r>
            <a:r>
              <a:rPr lang="es-ES" sz="1600" dirty="0">
                <a:effectLst/>
                <a:cs typeface="Arial" pitchFamily="34" charset="0"/>
              </a:rPr>
              <a:t>La Tasa de Incidencia en las últimas 4 semanas muestra 32 distritos en bajo riesgo.</a:t>
            </a:r>
            <a:endParaRPr lang="es-PE" sz="1600" dirty="0">
              <a:solidFill>
                <a:srgbClr val="FF0000"/>
              </a:solidFill>
              <a:effectLst/>
              <a:cs typeface="Arial" panose="020B0604020202020204" pitchFamily="34" charset="0"/>
            </a:endParaRPr>
          </a:p>
        </p:txBody>
      </p:sp>
      <p:sp>
        <p:nvSpPr>
          <p:cNvPr id="6" name="7 Rectángulo"/>
          <p:cNvSpPr/>
          <p:nvPr/>
        </p:nvSpPr>
        <p:spPr>
          <a:xfrm>
            <a:off x="0" y="1"/>
            <a:ext cx="12192000" cy="707570"/>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0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pitchFamily="34" charset="0"/>
                <a:cs typeface="Arial" pitchFamily="34" charset="0"/>
              </a:rPr>
              <a:t> </a:t>
            </a:r>
            <a:r>
              <a:rPr lang="es-ES" sz="20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Enfermedades Diarreicas Disentéricas, Región Loreto, AÑO 2022 </a:t>
            </a:r>
          </a:p>
          <a:p>
            <a:pPr algn="ctr"/>
            <a:r>
              <a:rPr lang="es-ES" sz="20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(SE </a:t>
            </a: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1-52</a:t>
            </a:r>
            <a:r>
              <a:rPr lang="es-ES" sz="20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  y Año 2023 (SE 01-46)</a:t>
            </a:r>
          </a:p>
        </p:txBody>
      </p:sp>
      <p:sp>
        <p:nvSpPr>
          <p:cNvPr id="9" name="CuadroTexto 8">
            <a:extLst>
              <a:ext uri="{FF2B5EF4-FFF2-40B4-BE49-F238E27FC236}">
                <a16:creationId xmlns:a16="http://schemas.microsoft.com/office/drawing/2014/main" id="{D3BB79AC-7826-48E5-9B78-CAFF67EFAE33}"/>
              </a:ext>
            </a:extLst>
          </p:cNvPr>
          <p:cNvSpPr txBox="1"/>
          <p:nvPr/>
        </p:nvSpPr>
        <p:spPr>
          <a:xfrm>
            <a:off x="3709723" y="5390373"/>
            <a:ext cx="5044487" cy="215444"/>
          </a:xfrm>
          <a:prstGeom prst="rect">
            <a:avLst/>
          </a:prstGeom>
          <a:noFill/>
        </p:spPr>
        <p:txBody>
          <a:bodyPr wrap="square" rtlCol="0">
            <a:spAutoFit/>
          </a:bodyPr>
          <a:lstStyle/>
          <a:p>
            <a:r>
              <a:rPr lang="es-MX" sz="800" dirty="0"/>
              <a:t>Fuente: Base de datos del Noti Web de la Dirección de Epidemiología- GERESA Loreto</a:t>
            </a:r>
          </a:p>
        </p:txBody>
      </p:sp>
      <p:graphicFrame>
        <p:nvGraphicFramePr>
          <p:cNvPr id="8" name="1 Gráfico">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3607435868"/>
              </p:ext>
            </p:extLst>
          </p:nvPr>
        </p:nvGraphicFramePr>
        <p:xfrm>
          <a:off x="3709723" y="851338"/>
          <a:ext cx="8224774" cy="453903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43" y="842436"/>
            <a:ext cx="3288788" cy="4647518"/>
          </a:xfrm>
          <a:prstGeom prst="rect">
            <a:avLst/>
          </a:prstGeom>
        </p:spPr>
      </p:pic>
    </p:spTree>
    <p:extLst>
      <p:ext uri="{BB962C8B-B14F-4D97-AF65-F5344CB8AC3E}">
        <p14:creationId xmlns:p14="http://schemas.microsoft.com/office/powerpoint/2010/main" val="634484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8C4B08-427F-47CC-9B41-5FF40BBF1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146"/>
            <a:ext cx="8088020" cy="949758"/>
          </a:xfrm>
          <a:prstGeom prst="rect">
            <a:avLst/>
          </a:prstGeom>
        </p:spPr>
      </p:pic>
      <p:sp>
        <p:nvSpPr>
          <p:cNvPr id="8" name="Rectángulo 7">
            <a:extLst>
              <a:ext uri="{FF2B5EF4-FFF2-40B4-BE49-F238E27FC236}">
                <a16:creationId xmlns:a16="http://schemas.microsoft.com/office/drawing/2014/main" id="{CE407C5B-41E0-44F4-9ABC-C2257FD7A96E}"/>
              </a:ext>
            </a:extLst>
          </p:cNvPr>
          <p:cNvSpPr/>
          <p:nvPr/>
        </p:nvSpPr>
        <p:spPr>
          <a:xfrm>
            <a:off x="9608408" y="223306"/>
            <a:ext cx="2146169" cy="7726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60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9" name="object 20">
            <a:extLst>
              <a:ext uri="{FF2B5EF4-FFF2-40B4-BE49-F238E27FC236}">
                <a16:creationId xmlns:a16="http://schemas.microsoft.com/office/drawing/2014/main" id="{4EE6F2D0-6011-4698-A36D-1EC950B4FDBC}"/>
              </a:ext>
            </a:extLst>
          </p:cNvPr>
          <p:cNvSpPr txBox="1"/>
          <p:nvPr/>
        </p:nvSpPr>
        <p:spPr>
          <a:xfrm>
            <a:off x="1754345" y="2286354"/>
            <a:ext cx="8683310" cy="2535309"/>
          </a:xfrm>
          <a:prstGeom prst="rect">
            <a:avLst/>
          </a:prstGeom>
          <a:solidFill>
            <a:srgbClr val="E9F6DC"/>
          </a:solidFill>
          <a:ln w="38100">
            <a:solidFill>
              <a:srgbClr val="F14444"/>
            </a:solidFill>
          </a:ln>
        </p:spPr>
        <p:txBody>
          <a:bodyPr vert="horz" wrap="square" lIns="0" tIns="168910" rIns="0" bIns="0" rtlCol="0">
            <a:spAutoFit/>
          </a:bodyPr>
          <a:lstStyle/>
          <a:p>
            <a:pPr marL="538163" marR="875665" algn="ctr">
              <a:lnSpc>
                <a:spcPct val="100000"/>
              </a:lnSpc>
              <a:spcBef>
                <a:spcPts val="1330"/>
              </a:spcBef>
            </a:pPr>
            <a:endParaRPr lang="es-PE" b="1" dirty="0">
              <a:solidFill>
                <a:srgbClr val="253E7B"/>
              </a:solidFill>
              <a:latin typeface="Tahoma"/>
              <a:cs typeface="Tahoma"/>
            </a:endParaRPr>
          </a:p>
          <a:p>
            <a:pPr marL="538163" marR="875665" algn="ctr">
              <a:lnSpc>
                <a:spcPct val="100000"/>
              </a:lnSpc>
              <a:spcBef>
                <a:spcPts val="1330"/>
              </a:spcBef>
            </a:pPr>
            <a:r>
              <a:rPr lang="en-US" sz="3600" b="1" dirty="0">
                <a:solidFill>
                  <a:srgbClr val="253E7B"/>
                </a:solidFill>
                <a:latin typeface="Tahoma"/>
                <a:cs typeface="Tahoma"/>
              </a:rPr>
              <a:t>CASOS COVID-19 LORETO</a:t>
            </a:r>
            <a:r>
              <a:rPr lang="es-PE" sz="3600" b="1" spc="-925" dirty="0">
                <a:latin typeface="Tahoma"/>
                <a:cs typeface="Tahoma"/>
              </a:rPr>
              <a:t>	</a:t>
            </a:r>
            <a:r>
              <a:rPr lang="es-ES" sz="2400" b="1" spc="-5" dirty="0">
                <a:solidFill>
                  <a:srgbClr val="E2A14D"/>
                </a:solidFill>
                <a:latin typeface="Tahoma"/>
                <a:cs typeface="Tahoma"/>
              </a:rPr>
              <a:t>INFORMACIÓN DE LA SEMANA EPIDEMIOLÓGICA 01 AL 46-2023</a:t>
            </a:r>
          </a:p>
          <a:p>
            <a:pPr marL="538163" marR="875665" algn="ctr">
              <a:lnSpc>
                <a:spcPct val="100000"/>
              </a:lnSpc>
              <a:spcBef>
                <a:spcPts val="1330"/>
              </a:spcBef>
            </a:pPr>
            <a:endParaRPr lang="es-ES" dirty="0">
              <a:solidFill>
                <a:srgbClr val="E2A14D"/>
              </a:solidFill>
              <a:latin typeface="Tahoma"/>
              <a:cs typeface="Tahoma"/>
            </a:endParaRPr>
          </a:p>
        </p:txBody>
      </p:sp>
      <p:sp>
        <p:nvSpPr>
          <p:cNvPr id="11" name="object 35">
            <a:extLst>
              <a:ext uri="{FF2B5EF4-FFF2-40B4-BE49-F238E27FC236}">
                <a16:creationId xmlns:a16="http://schemas.microsoft.com/office/drawing/2014/main" id="{3A2EFA50-0444-4605-834C-26B73C20074D}"/>
              </a:ext>
            </a:extLst>
          </p:cNvPr>
          <p:cNvSpPr txBox="1"/>
          <p:nvPr/>
        </p:nvSpPr>
        <p:spPr>
          <a:xfrm>
            <a:off x="4044009" y="5109627"/>
            <a:ext cx="3758205" cy="446276"/>
          </a:xfrm>
          <a:prstGeom prst="rect">
            <a:avLst/>
          </a:prstGeom>
        </p:spPr>
        <p:txBody>
          <a:bodyPr vert="horz" wrap="square" lIns="0" tIns="60960" rIns="0" bIns="0" rtlCol="0">
            <a:spAutoFit/>
          </a:bodyPr>
          <a:lstStyle/>
          <a:p>
            <a:pPr marL="3420745" marR="5080" indent="-3408679" algn="ctr">
              <a:lnSpc>
                <a:spcPts val="3020"/>
              </a:lnSpc>
              <a:spcBef>
                <a:spcPts val="480"/>
              </a:spcBef>
            </a:pPr>
            <a:r>
              <a:rPr lang="es-PE" sz="2800" b="1" spc="-5" dirty="0">
                <a:latin typeface="Tahoma"/>
                <a:cs typeface="Tahoma"/>
              </a:rPr>
              <a:t>GERESA LORETO</a:t>
            </a:r>
            <a:endParaRPr sz="2800" dirty="0">
              <a:latin typeface="Tahoma"/>
              <a:cs typeface="Tahoma"/>
            </a:endParaRPr>
          </a:p>
        </p:txBody>
      </p:sp>
      <p:sp>
        <p:nvSpPr>
          <p:cNvPr id="12" name="object 31">
            <a:extLst>
              <a:ext uri="{FF2B5EF4-FFF2-40B4-BE49-F238E27FC236}">
                <a16:creationId xmlns:a16="http://schemas.microsoft.com/office/drawing/2014/main" id="{60BBC614-924F-442F-9B79-6BA6DB8DD753}"/>
              </a:ext>
            </a:extLst>
          </p:cNvPr>
          <p:cNvSpPr txBox="1"/>
          <p:nvPr/>
        </p:nvSpPr>
        <p:spPr>
          <a:xfrm>
            <a:off x="563984" y="6475198"/>
            <a:ext cx="2486343" cy="243656"/>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s-PE" sz="1500" b="1" spc="-5" dirty="0">
                <a:solidFill>
                  <a:schemeClr val="bg1">
                    <a:lumMod val="85000"/>
                  </a:schemeClr>
                </a:solidFill>
                <a:latin typeface="Tahoma"/>
                <a:cs typeface="Tahoma"/>
              </a:rPr>
              <a:t>www.diresaloreto.gob.pe</a:t>
            </a:r>
            <a:endParaRPr sz="1500" b="1" dirty="0">
              <a:solidFill>
                <a:schemeClr val="bg1">
                  <a:lumMod val="85000"/>
                </a:schemeClr>
              </a:solidFill>
              <a:latin typeface="Tahoma"/>
              <a:cs typeface="Tahoma"/>
            </a:endParaRPr>
          </a:p>
        </p:txBody>
      </p:sp>
      <p:sp>
        <p:nvSpPr>
          <p:cNvPr id="13" name="Rectángulo: esquinas redondeadas 12">
            <a:extLst>
              <a:ext uri="{FF2B5EF4-FFF2-40B4-BE49-F238E27FC236}">
                <a16:creationId xmlns:a16="http://schemas.microsoft.com/office/drawing/2014/main" id="{AE94F74A-08EC-483C-8A91-2E8A8D6AED99}"/>
              </a:ext>
            </a:extLst>
          </p:cNvPr>
          <p:cNvSpPr/>
          <p:nvPr/>
        </p:nvSpPr>
        <p:spPr>
          <a:xfrm>
            <a:off x="2873530" y="5670619"/>
            <a:ext cx="6099164" cy="593703"/>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PE" b="1" dirty="0">
                <a:solidFill>
                  <a:srgbClr val="253E7B"/>
                </a:solidFill>
                <a:latin typeface="Tahoma" panose="020B0604030504040204" pitchFamily="34" charset="0"/>
                <a:ea typeface="Tahoma" panose="020B0604030504040204" pitchFamily="34" charset="0"/>
                <a:cs typeface="Tahoma" panose="020B0604030504040204" pitchFamily="34" charset="0"/>
              </a:rPr>
              <a:t>Fuente</a:t>
            </a:r>
            <a:r>
              <a:rPr lang="es-PE" b="1" dirty="0">
                <a:solidFill>
                  <a:srgbClr val="FF0000"/>
                </a:solidFill>
                <a:latin typeface="Tahoma" panose="020B0604030504040204" pitchFamily="34" charset="0"/>
                <a:ea typeface="Tahoma" panose="020B0604030504040204" pitchFamily="34" charset="0"/>
                <a:cs typeface="Tahoma" panose="020B0604030504040204" pitchFamily="34" charset="0"/>
              </a:rPr>
              <a:t>: NETLAB, NOTIWEB y SISCOVID</a:t>
            </a:r>
          </a:p>
        </p:txBody>
      </p:sp>
      <p:sp>
        <p:nvSpPr>
          <p:cNvPr id="10" name="Rectángulo: esquinas redondeadas 9">
            <a:extLst>
              <a:ext uri="{FF2B5EF4-FFF2-40B4-BE49-F238E27FC236}">
                <a16:creationId xmlns:a16="http://schemas.microsoft.com/office/drawing/2014/main" id="{45A339F3-8981-4060-A3BE-B3421FE57093}"/>
              </a:ext>
            </a:extLst>
          </p:cNvPr>
          <p:cNvSpPr/>
          <p:nvPr/>
        </p:nvSpPr>
        <p:spPr>
          <a:xfrm>
            <a:off x="4649154" y="1979562"/>
            <a:ext cx="2754089" cy="593703"/>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PE" b="1" dirty="0">
                <a:solidFill>
                  <a:srgbClr val="253E7B"/>
                </a:solidFill>
                <a:latin typeface="Tahoma" panose="020B0604030504040204" pitchFamily="34" charset="0"/>
                <a:ea typeface="Tahoma" panose="020B0604030504040204" pitchFamily="34" charset="0"/>
                <a:cs typeface="Tahoma" panose="020B0604030504040204" pitchFamily="34" charset="0"/>
              </a:rPr>
              <a:t>Corte</a:t>
            </a:r>
            <a:r>
              <a:rPr lang="es-PE" b="1" dirty="0">
                <a:solidFill>
                  <a:srgbClr val="FF0000"/>
                </a:solidFill>
                <a:latin typeface="Tahoma" panose="020B0604030504040204" pitchFamily="34" charset="0"/>
                <a:ea typeface="Tahoma" panose="020B0604030504040204" pitchFamily="34" charset="0"/>
                <a:cs typeface="Tahoma" panose="020B0604030504040204" pitchFamily="34" charset="0"/>
              </a:rPr>
              <a:t>: 24/11/2023</a:t>
            </a:r>
          </a:p>
        </p:txBody>
      </p:sp>
      <p:pic>
        <p:nvPicPr>
          <p:cNvPr id="15" name="Imagen 14">
            <a:extLst>
              <a:ext uri="{FF2B5EF4-FFF2-40B4-BE49-F238E27FC236}">
                <a16:creationId xmlns:a16="http://schemas.microsoft.com/office/drawing/2014/main" id="{A6019B04-A9E8-4B81-98A2-61AD03FF0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467" y="155455"/>
            <a:ext cx="933449" cy="933449"/>
          </a:xfrm>
          <a:prstGeom prst="rect">
            <a:avLst/>
          </a:prstGeom>
        </p:spPr>
      </p:pic>
    </p:spTree>
    <p:extLst>
      <p:ext uri="{BB962C8B-B14F-4D97-AF65-F5344CB8AC3E}">
        <p14:creationId xmlns:p14="http://schemas.microsoft.com/office/powerpoint/2010/main" val="611757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TOTAL DE CASOS CONFIRMADOS –  SEMANA EPIDEMIOLÓGICA: </a:t>
            </a:r>
          </a:p>
          <a:p>
            <a:pPr algn="ct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01-46 AÑOS 2022 y 2023 (PRUEBAS MOLECULARES Y ANTIGÉNICAS)</a:t>
            </a:r>
            <a:endParaRPr lang="es-PE" sz="1600" b="1" dirty="0">
              <a:solidFill>
                <a:srgbClr val="253E7B"/>
              </a:solidFill>
              <a:latin typeface="Tahoma" panose="020B0604030504040204" pitchFamily="34" charset="0"/>
              <a:ea typeface="Tahoma" panose="020B0604030504040204" pitchFamily="34" charset="0"/>
              <a:cs typeface="Tahoma" panose="020B0604030504040204" pitchFamily="34" charset="0"/>
            </a:endParaRPr>
          </a:p>
        </p:txBody>
      </p:sp>
      <p:pic>
        <p:nvPicPr>
          <p:cNvPr id="13" name="Imagen 12">
            <a:extLst>
              <a:ext uri="{FF2B5EF4-FFF2-40B4-BE49-F238E27FC236}">
                <a16:creationId xmlns:a16="http://schemas.microsoft.com/office/drawing/2014/main" id="{C1C79152-FB79-4069-8D69-840277FC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2" y="784985"/>
            <a:ext cx="707913" cy="707913"/>
          </a:xfrm>
          <a:prstGeom prst="rect">
            <a:avLst/>
          </a:prstGeom>
        </p:spPr>
      </p:pic>
      <p:graphicFrame>
        <p:nvGraphicFramePr>
          <p:cNvPr id="2" name="Tabla 1">
            <a:extLst>
              <a:ext uri="{FF2B5EF4-FFF2-40B4-BE49-F238E27FC236}">
                <a16:creationId xmlns:a16="http://schemas.microsoft.com/office/drawing/2014/main" id="{9B5A7DA4-1D69-44ED-B724-E309CCDFEA8F}"/>
              </a:ext>
            </a:extLst>
          </p:cNvPr>
          <p:cNvGraphicFramePr>
            <a:graphicFrameLocks noGrp="1"/>
          </p:cNvGraphicFramePr>
          <p:nvPr/>
        </p:nvGraphicFramePr>
        <p:xfrm>
          <a:off x="968009" y="1758394"/>
          <a:ext cx="10188250" cy="4784930"/>
        </p:xfrm>
        <a:graphic>
          <a:graphicData uri="http://schemas.openxmlformats.org/drawingml/2006/table">
            <a:tbl>
              <a:tblPr/>
              <a:tblGrid>
                <a:gridCol w="2468139">
                  <a:extLst>
                    <a:ext uri="{9D8B030D-6E8A-4147-A177-3AD203B41FA5}">
                      <a16:colId xmlns:a16="http://schemas.microsoft.com/office/drawing/2014/main" val="2504526809"/>
                    </a:ext>
                  </a:extLst>
                </a:gridCol>
                <a:gridCol w="294168">
                  <a:extLst>
                    <a:ext uri="{9D8B030D-6E8A-4147-A177-3AD203B41FA5}">
                      <a16:colId xmlns:a16="http://schemas.microsoft.com/office/drawing/2014/main" val="3666315555"/>
                    </a:ext>
                  </a:extLst>
                </a:gridCol>
                <a:gridCol w="294168">
                  <a:extLst>
                    <a:ext uri="{9D8B030D-6E8A-4147-A177-3AD203B41FA5}">
                      <a16:colId xmlns:a16="http://schemas.microsoft.com/office/drawing/2014/main" val="175690857"/>
                    </a:ext>
                  </a:extLst>
                </a:gridCol>
                <a:gridCol w="294168">
                  <a:extLst>
                    <a:ext uri="{9D8B030D-6E8A-4147-A177-3AD203B41FA5}">
                      <a16:colId xmlns:a16="http://schemas.microsoft.com/office/drawing/2014/main" val="2084173893"/>
                    </a:ext>
                  </a:extLst>
                </a:gridCol>
                <a:gridCol w="294168">
                  <a:extLst>
                    <a:ext uri="{9D8B030D-6E8A-4147-A177-3AD203B41FA5}">
                      <a16:colId xmlns:a16="http://schemas.microsoft.com/office/drawing/2014/main" val="3295350441"/>
                    </a:ext>
                  </a:extLst>
                </a:gridCol>
                <a:gridCol w="294168">
                  <a:extLst>
                    <a:ext uri="{9D8B030D-6E8A-4147-A177-3AD203B41FA5}">
                      <a16:colId xmlns:a16="http://schemas.microsoft.com/office/drawing/2014/main" val="4047745908"/>
                    </a:ext>
                  </a:extLst>
                </a:gridCol>
                <a:gridCol w="294168">
                  <a:extLst>
                    <a:ext uri="{9D8B030D-6E8A-4147-A177-3AD203B41FA5}">
                      <a16:colId xmlns:a16="http://schemas.microsoft.com/office/drawing/2014/main" val="3995450770"/>
                    </a:ext>
                  </a:extLst>
                </a:gridCol>
                <a:gridCol w="294168">
                  <a:extLst>
                    <a:ext uri="{9D8B030D-6E8A-4147-A177-3AD203B41FA5}">
                      <a16:colId xmlns:a16="http://schemas.microsoft.com/office/drawing/2014/main" val="1934267036"/>
                    </a:ext>
                  </a:extLst>
                </a:gridCol>
                <a:gridCol w="294168">
                  <a:extLst>
                    <a:ext uri="{9D8B030D-6E8A-4147-A177-3AD203B41FA5}">
                      <a16:colId xmlns:a16="http://schemas.microsoft.com/office/drawing/2014/main" val="2118527854"/>
                    </a:ext>
                  </a:extLst>
                </a:gridCol>
                <a:gridCol w="294168">
                  <a:extLst>
                    <a:ext uri="{9D8B030D-6E8A-4147-A177-3AD203B41FA5}">
                      <a16:colId xmlns:a16="http://schemas.microsoft.com/office/drawing/2014/main" val="1573146202"/>
                    </a:ext>
                  </a:extLst>
                </a:gridCol>
                <a:gridCol w="294168">
                  <a:extLst>
                    <a:ext uri="{9D8B030D-6E8A-4147-A177-3AD203B41FA5}">
                      <a16:colId xmlns:a16="http://schemas.microsoft.com/office/drawing/2014/main" val="3593478538"/>
                    </a:ext>
                  </a:extLst>
                </a:gridCol>
                <a:gridCol w="294168">
                  <a:extLst>
                    <a:ext uri="{9D8B030D-6E8A-4147-A177-3AD203B41FA5}">
                      <a16:colId xmlns:a16="http://schemas.microsoft.com/office/drawing/2014/main" val="1742343470"/>
                    </a:ext>
                  </a:extLst>
                </a:gridCol>
                <a:gridCol w="294168">
                  <a:extLst>
                    <a:ext uri="{9D8B030D-6E8A-4147-A177-3AD203B41FA5}">
                      <a16:colId xmlns:a16="http://schemas.microsoft.com/office/drawing/2014/main" val="1412631708"/>
                    </a:ext>
                  </a:extLst>
                </a:gridCol>
                <a:gridCol w="401790">
                  <a:extLst>
                    <a:ext uri="{9D8B030D-6E8A-4147-A177-3AD203B41FA5}">
                      <a16:colId xmlns:a16="http://schemas.microsoft.com/office/drawing/2014/main" val="2077810277"/>
                    </a:ext>
                  </a:extLst>
                </a:gridCol>
                <a:gridCol w="279818">
                  <a:extLst>
                    <a:ext uri="{9D8B030D-6E8A-4147-A177-3AD203B41FA5}">
                      <a16:colId xmlns:a16="http://schemas.microsoft.com/office/drawing/2014/main" val="3946144120"/>
                    </a:ext>
                  </a:extLst>
                </a:gridCol>
                <a:gridCol w="279818">
                  <a:extLst>
                    <a:ext uri="{9D8B030D-6E8A-4147-A177-3AD203B41FA5}">
                      <a16:colId xmlns:a16="http://schemas.microsoft.com/office/drawing/2014/main" val="674783661"/>
                    </a:ext>
                  </a:extLst>
                </a:gridCol>
                <a:gridCol w="279818">
                  <a:extLst>
                    <a:ext uri="{9D8B030D-6E8A-4147-A177-3AD203B41FA5}">
                      <a16:colId xmlns:a16="http://schemas.microsoft.com/office/drawing/2014/main" val="2596207107"/>
                    </a:ext>
                  </a:extLst>
                </a:gridCol>
                <a:gridCol w="279818">
                  <a:extLst>
                    <a:ext uri="{9D8B030D-6E8A-4147-A177-3AD203B41FA5}">
                      <a16:colId xmlns:a16="http://schemas.microsoft.com/office/drawing/2014/main" val="3161633228"/>
                    </a:ext>
                  </a:extLst>
                </a:gridCol>
                <a:gridCol w="279818">
                  <a:extLst>
                    <a:ext uri="{9D8B030D-6E8A-4147-A177-3AD203B41FA5}">
                      <a16:colId xmlns:a16="http://schemas.microsoft.com/office/drawing/2014/main" val="1627114800"/>
                    </a:ext>
                  </a:extLst>
                </a:gridCol>
                <a:gridCol w="279818">
                  <a:extLst>
                    <a:ext uri="{9D8B030D-6E8A-4147-A177-3AD203B41FA5}">
                      <a16:colId xmlns:a16="http://schemas.microsoft.com/office/drawing/2014/main" val="1212698785"/>
                    </a:ext>
                  </a:extLst>
                </a:gridCol>
                <a:gridCol w="279818">
                  <a:extLst>
                    <a:ext uri="{9D8B030D-6E8A-4147-A177-3AD203B41FA5}">
                      <a16:colId xmlns:a16="http://schemas.microsoft.com/office/drawing/2014/main" val="4121555758"/>
                    </a:ext>
                  </a:extLst>
                </a:gridCol>
                <a:gridCol w="279818">
                  <a:extLst>
                    <a:ext uri="{9D8B030D-6E8A-4147-A177-3AD203B41FA5}">
                      <a16:colId xmlns:a16="http://schemas.microsoft.com/office/drawing/2014/main" val="2839283687"/>
                    </a:ext>
                  </a:extLst>
                </a:gridCol>
                <a:gridCol w="279818">
                  <a:extLst>
                    <a:ext uri="{9D8B030D-6E8A-4147-A177-3AD203B41FA5}">
                      <a16:colId xmlns:a16="http://schemas.microsoft.com/office/drawing/2014/main" val="3224113986"/>
                    </a:ext>
                  </a:extLst>
                </a:gridCol>
                <a:gridCol w="279818">
                  <a:extLst>
                    <a:ext uri="{9D8B030D-6E8A-4147-A177-3AD203B41FA5}">
                      <a16:colId xmlns:a16="http://schemas.microsoft.com/office/drawing/2014/main" val="911961739"/>
                    </a:ext>
                  </a:extLst>
                </a:gridCol>
                <a:gridCol w="279818">
                  <a:extLst>
                    <a:ext uri="{9D8B030D-6E8A-4147-A177-3AD203B41FA5}">
                      <a16:colId xmlns:a16="http://schemas.microsoft.com/office/drawing/2014/main" val="1228804427"/>
                    </a:ext>
                  </a:extLst>
                </a:gridCol>
                <a:gridCol w="279818">
                  <a:extLst>
                    <a:ext uri="{9D8B030D-6E8A-4147-A177-3AD203B41FA5}">
                      <a16:colId xmlns:a16="http://schemas.microsoft.com/office/drawing/2014/main" val="3275164178"/>
                    </a:ext>
                  </a:extLst>
                </a:gridCol>
                <a:gridCol w="430489">
                  <a:extLst>
                    <a:ext uri="{9D8B030D-6E8A-4147-A177-3AD203B41FA5}">
                      <a16:colId xmlns:a16="http://schemas.microsoft.com/office/drawing/2014/main" val="830025330"/>
                    </a:ext>
                  </a:extLst>
                </a:gridCol>
              </a:tblGrid>
              <a:tr h="154212">
                <a:tc rowSpan="2">
                  <a:txBody>
                    <a:bodyPr/>
                    <a:lstStyle/>
                    <a:p>
                      <a:pPr algn="ctr" fontAlgn="ctr"/>
                      <a:r>
                        <a:rPr lang="en-US" sz="900" b="1" i="0" u="none" strike="noStrike">
                          <a:solidFill>
                            <a:srgbClr val="000000"/>
                          </a:solidFill>
                          <a:effectLst/>
                          <a:latin typeface="Tahoma" panose="020B0604030504040204" pitchFamily="34" charset="0"/>
                        </a:rPr>
                        <a:t>PROVINCIA/DISTRITO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13">
                  <a:txBody>
                    <a:bodyPr/>
                    <a:lstStyle/>
                    <a:p>
                      <a:pPr algn="ctr" fontAlgn="ctr"/>
                      <a:r>
                        <a:rPr lang="en-US" sz="900" b="1" i="0" u="none" strike="noStrike">
                          <a:solidFill>
                            <a:srgbClr val="000000"/>
                          </a:solidFill>
                          <a:effectLst/>
                          <a:latin typeface="Tahoma" panose="020B0604030504040204" pitchFamily="34" charset="0"/>
                        </a:rPr>
                        <a:t>SEMANAS  35-46 PERIODO 2022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algn="ctr" fontAlgn="ctr"/>
                      <a:r>
                        <a:rPr lang="en-US" sz="900" b="1" i="0" u="none" strike="noStrike">
                          <a:solidFill>
                            <a:srgbClr val="000000"/>
                          </a:solidFill>
                          <a:effectLst/>
                          <a:latin typeface="Tahoma" panose="020B0604030504040204" pitchFamily="34" charset="0"/>
                        </a:rPr>
                        <a:t>SEMANAS  35-46 PERIODO 2023</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7738779"/>
                  </a:ext>
                </a:extLst>
              </a:tr>
              <a:tr h="241598">
                <a:tc vMerge="1">
                  <a:txBody>
                    <a:bodyPr/>
                    <a:lstStyle/>
                    <a:p>
                      <a:endParaRPr lang="en-US"/>
                    </a:p>
                  </a:txBody>
                  <a:tcPr/>
                </a:tc>
                <a:tc>
                  <a:txBody>
                    <a:bodyPr/>
                    <a:lstStyle/>
                    <a:p>
                      <a:pPr algn="ctr" fontAlgn="ctr"/>
                      <a:r>
                        <a:rPr lang="en-US" sz="900" b="1" i="0" u="none" strike="noStrike">
                          <a:solidFill>
                            <a:srgbClr val="000000"/>
                          </a:solidFill>
                          <a:effectLst/>
                          <a:latin typeface="Tahoma" panose="020B060403050404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59007875"/>
                  </a:ext>
                </a:extLst>
              </a:tr>
              <a:tr h="123369">
                <a:tc>
                  <a:txBody>
                    <a:bodyPr/>
                    <a:lstStyle/>
                    <a:p>
                      <a:pPr algn="l" fontAlgn="b"/>
                      <a:r>
                        <a:rPr lang="en-US" sz="900" b="1" i="0" u="none" strike="noStrike">
                          <a:solidFill>
                            <a:srgbClr val="000000"/>
                          </a:solidFill>
                          <a:effectLst/>
                          <a:latin typeface="Tahoma" panose="020B0604030504040204" pitchFamily="34" charset="0"/>
                        </a:rPr>
                        <a:t>ALTO AMAZONAS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30667841"/>
                  </a:ext>
                </a:extLst>
              </a:tr>
              <a:tr h="123369">
                <a:tc>
                  <a:txBody>
                    <a:bodyPr/>
                    <a:lstStyle/>
                    <a:p>
                      <a:pPr algn="l" fontAlgn="b"/>
                      <a:r>
                        <a:rPr lang="en-US" sz="900" b="0" i="0" u="none" strike="noStrike">
                          <a:solidFill>
                            <a:srgbClr val="000000"/>
                          </a:solidFill>
                          <a:effectLst/>
                          <a:latin typeface="Tahoma" panose="020B0604030504040204" pitchFamily="34" charset="0"/>
                        </a:rPr>
                        <a:t>160201 - YURIMAGUAS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7689"/>
                  </a:ext>
                </a:extLst>
              </a:tr>
              <a:tr h="123369">
                <a:tc>
                  <a:txBody>
                    <a:bodyPr/>
                    <a:lstStyle/>
                    <a:p>
                      <a:pPr algn="l" fontAlgn="b"/>
                      <a:r>
                        <a:rPr lang="en-US" sz="900" b="0" i="0" u="none" strike="noStrike">
                          <a:solidFill>
                            <a:srgbClr val="000000"/>
                          </a:solidFill>
                          <a:effectLst/>
                          <a:latin typeface="Tahoma" panose="020B0604030504040204" pitchFamily="34" charset="0"/>
                        </a:rPr>
                        <a:t>160202 - BALSAPUERTO</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87627"/>
                  </a:ext>
                </a:extLst>
              </a:tr>
              <a:tr h="123369">
                <a:tc>
                  <a:txBody>
                    <a:bodyPr/>
                    <a:lstStyle/>
                    <a:p>
                      <a:pPr algn="l" fontAlgn="b"/>
                      <a:r>
                        <a:rPr lang="en-US" sz="900" b="0" i="0" u="none" strike="noStrike">
                          <a:solidFill>
                            <a:srgbClr val="000000"/>
                          </a:solidFill>
                          <a:effectLst/>
                          <a:latin typeface="Tahoma" panose="020B0604030504040204" pitchFamily="34" charset="0"/>
                        </a:rPr>
                        <a:t>160205 - JEBEROS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75321"/>
                  </a:ext>
                </a:extLst>
              </a:tr>
              <a:tr h="123369">
                <a:tc>
                  <a:txBody>
                    <a:bodyPr/>
                    <a:lstStyle/>
                    <a:p>
                      <a:pPr algn="l" fontAlgn="b"/>
                      <a:r>
                        <a:rPr lang="en-US" sz="900" b="0" i="0" u="none" strike="noStrike">
                          <a:solidFill>
                            <a:srgbClr val="000000"/>
                          </a:solidFill>
                          <a:effectLst/>
                          <a:latin typeface="Tahoma" panose="020B0604030504040204" pitchFamily="34" charset="0"/>
                        </a:rPr>
                        <a:t>160206 - LAGUNAS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143762"/>
                  </a:ext>
                </a:extLst>
              </a:tr>
              <a:tr h="123369">
                <a:tc>
                  <a:txBody>
                    <a:bodyPr/>
                    <a:lstStyle/>
                    <a:p>
                      <a:pPr algn="l" fontAlgn="b"/>
                      <a:r>
                        <a:rPr lang="en-US" sz="900" b="0" i="0" u="none" strike="noStrike">
                          <a:solidFill>
                            <a:srgbClr val="000000"/>
                          </a:solidFill>
                          <a:effectLst/>
                          <a:latin typeface="Tahoma" panose="020B0604030504040204" pitchFamily="34" charset="0"/>
                        </a:rPr>
                        <a:t>160210 - SANTA CRUZ</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596877"/>
                  </a:ext>
                </a:extLst>
              </a:tr>
              <a:tr h="123369">
                <a:tc>
                  <a:txBody>
                    <a:bodyPr/>
                    <a:lstStyle/>
                    <a:p>
                      <a:pPr algn="l" fontAlgn="b"/>
                      <a:r>
                        <a:rPr lang="en-US" sz="900" b="0" i="0" u="none" strike="noStrike">
                          <a:solidFill>
                            <a:srgbClr val="000000"/>
                          </a:solidFill>
                          <a:effectLst/>
                          <a:latin typeface="Tahoma" panose="020B0604030504040204" pitchFamily="34" charset="0"/>
                        </a:rPr>
                        <a:t>160211 - TENIENTE CESAR LOPEZ ROJAS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102438"/>
                  </a:ext>
                </a:extLst>
              </a:tr>
              <a:tr h="123369">
                <a:tc>
                  <a:txBody>
                    <a:bodyPr/>
                    <a:lstStyle/>
                    <a:p>
                      <a:pPr algn="l" fontAlgn="b"/>
                      <a:r>
                        <a:rPr lang="en-US" sz="900" b="1" i="0" u="none" strike="noStrike">
                          <a:solidFill>
                            <a:srgbClr val="000000"/>
                          </a:solidFill>
                          <a:effectLst/>
                          <a:latin typeface="Tahoma" panose="020B0604030504040204" pitchFamily="34" charset="0"/>
                        </a:rPr>
                        <a:t>DATEM DEL MARAÑON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6713515"/>
                  </a:ext>
                </a:extLst>
              </a:tr>
              <a:tr h="123369">
                <a:tc>
                  <a:txBody>
                    <a:bodyPr/>
                    <a:lstStyle/>
                    <a:p>
                      <a:pPr algn="l" fontAlgn="b"/>
                      <a:r>
                        <a:rPr lang="en-US" sz="900" b="0" i="0" u="none" strike="noStrike">
                          <a:solidFill>
                            <a:srgbClr val="000000"/>
                          </a:solidFill>
                          <a:effectLst/>
                          <a:latin typeface="Tahoma" panose="020B0604030504040204" pitchFamily="34" charset="0"/>
                        </a:rPr>
                        <a:t>160701 - BARRANCA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309055"/>
                  </a:ext>
                </a:extLst>
              </a:tr>
              <a:tr h="123369">
                <a:tc>
                  <a:txBody>
                    <a:bodyPr/>
                    <a:lstStyle/>
                    <a:p>
                      <a:pPr algn="l" fontAlgn="b"/>
                      <a:r>
                        <a:rPr lang="en-US" sz="900" b="0" i="0" u="none" strike="noStrike">
                          <a:solidFill>
                            <a:srgbClr val="000000"/>
                          </a:solidFill>
                          <a:effectLst/>
                          <a:latin typeface="Tahoma" panose="020B0604030504040204" pitchFamily="34" charset="0"/>
                        </a:rPr>
                        <a:t>160702 - CAHUAPANAS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351683"/>
                  </a:ext>
                </a:extLst>
              </a:tr>
              <a:tr h="123369">
                <a:tc>
                  <a:txBody>
                    <a:bodyPr/>
                    <a:lstStyle/>
                    <a:p>
                      <a:pPr algn="l" fontAlgn="b"/>
                      <a:r>
                        <a:rPr lang="en-US" sz="900" b="0" i="0" u="none" strike="noStrike">
                          <a:solidFill>
                            <a:srgbClr val="000000"/>
                          </a:solidFill>
                          <a:effectLst/>
                          <a:latin typeface="Tahoma" panose="020B0604030504040204" pitchFamily="34" charset="0"/>
                        </a:rPr>
                        <a:t>160703 - MANSERICHE</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114856"/>
                  </a:ext>
                </a:extLst>
              </a:tr>
              <a:tr h="123369">
                <a:tc>
                  <a:txBody>
                    <a:bodyPr/>
                    <a:lstStyle/>
                    <a:p>
                      <a:pPr algn="l" fontAlgn="b"/>
                      <a:r>
                        <a:rPr lang="en-US" sz="900" b="0" i="0" u="none" strike="noStrike">
                          <a:solidFill>
                            <a:srgbClr val="000000"/>
                          </a:solidFill>
                          <a:effectLst/>
                          <a:latin typeface="Tahoma" panose="020B0604030504040204" pitchFamily="34" charset="0"/>
                        </a:rPr>
                        <a:t>160704 - MORONA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720071"/>
                  </a:ext>
                </a:extLst>
              </a:tr>
              <a:tr h="123369">
                <a:tc>
                  <a:txBody>
                    <a:bodyPr/>
                    <a:lstStyle/>
                    <a:p>
                      <a:pPr algn="l" fontAlgn="b"/>
                      <a:r>
                        <a:rPr lang="en-US" sz="900" b="0" i="0" u="none" strike="noStrike">
                          <a:solidFill>
                            <a:srgbClr val="000000"/>
                          </a:solidFill>
                          <a:effectLst/>
                          <a:latin typeface="Tahoma" panose="020B0604030504040204" pitchFamily="34" charset="0"/>
                        </a:rPr>
                        <a:t>160705 - PASTAZA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608807"/>
                  </a:ext>
                </a:extLst>
              </a:tr>
              <a:tr h="123369">
                <a:tc>
                  <a:txBody>
                    <a:bodyPr/>
                    <a:lstStyle/>
                    <a:p>
                      <a:pPr algn="l" fontAlgn="b"/>
                      <a:r>
                        <a:rPr lang="en-US" sz="900" b="0" i="0" u="none" strike="noStrike">
                          <a:solidFill>
                            <a:srgbClr val="000000"/>
                          </a:solidFill>
                          <a:effectLst/>
                          <a:latin typeface="Tahoma" panose="020B0604030504040204" pitchFamily="34" charset="0"/>
                        </a:rPr>
                        <a:t>160706 - ANDOAS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456962"/>
                  </a:ext>
                </a:extLst>
              </a:tr>
              <a:tr h="123369">
                <a:tc>
                  <a:txBody>
                    <a:bodyPr/>
                    <a:lstStyle/>
                    <a:p>
                      <a:pPr algn="l" fontAlgn="b"/>
                      <a:r>
                        <a:rPr lang="en-US" sz="900" b="1" i="0" u="none" strike="noStrike">
                          <a:solidFill>
                            <a:srgbClr val="000000"/>
                          </a:solidFill>
                          <a:effectLst/>
                          <a:latin typeface="Tahoma" panose="020B0604030504040204" pitchFamily="34" charset="0"/>
                        </a:rPr>
                        <a:t>LORETO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87934114"/>
                  </a:ext>
                </a:extLst>
              </a:tr>
              <a:tr h="123369">
                <a:tc>
                  <a:txBody>
                    <a:bodyPr/>
                    <a:lstStyle/>
                    <a:p>
                      <a:pPr algn="l" fontAlgn="b"/>
                      <a:r>
                        <a:rPr lang="en-US" sz="900" b="0" i="0" u="none" strike="noStrike">
                          <a:solidFill>
                            <a:srgbClr val="000000"/>
                          </a:solidFill>
                          <a:effectLst/>
                          <a:latin typeface="Tahoma" panose="020B0604030504040204" pitchFamily="34" charset="0"/>
                        </a:rPr>
                        <a:t>160301 - NAUTA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54457"/>
                  </a:ext>
                </a:extLst>
              </a:tr>
              <a:tr h="123369">
                <a:tc>
                  <a:txBody>
                    <a:bodyPr/>
                    <a:lstStyle/>
                    <a:p>
                      <a:pPr algn="l" fontAlgn="b"/>
                      <a:r>
                        <a:rPr lang="en-US" sz="900" b="0" i="0" u="none" strike="noStrike">
                          <a:solidFill>
                            <a:srgbClr val="000000"/>
                          </a:solidFill>
                          <a:effectLst/>
                          <a:latin typeface="Tahoma" panose="020B0604030504040204" pitchFamily="34" charset="0"/>
                        </a:rPr>
                        <a:t>160302 - PARINARI</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047596"/>
                  </a:ext>
                </a:extLst>
              </a:tr>
              <a:tr h="123369">
                <a:tc>
                  <a:txBody>
                    <a:bodyPr/>
                    <a:lstStyle/>
                    <a:p>
                      <a:pPr algn="l" fontAlgn="b"/>
                      <a:r>
                        <a:rPr lang="en-US" sz="900" b="0" i="0" u="none" strike="noStrike">
                          <a:solidFill>
                            <a:srgbClr val="000000"/>
                          </a:solidFill>
                          <a:effectLst/>
                          <a:latin typeface="Tahoma" panose="020B0604030504040204" pitchFamily="34" charset="0"/>
                        </a:rPr>
                        <a:t>160303 - TIGRE</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393740"/>
                  </a:ext>
                </a:extLst>
              </a:tr>
              <a:tr h="123369">
                <a:tc>
                  <a:txBody>
                    <a:bodyPr/>
                    <a:lstStyle/>
                    <a:p>
                      <a:pPr algn="l" fontAlgn="b"/>
                      <a:r>
                        <a:rPr lang="en-US" sz="900" b="0" i="0" u="none" strike="noStrike">
                          <a:solidFill>
                            <a:srgbClr val="000000"/>
                          </a:solidFill>
                          <a:effectLst/>
                          <a:latin typeface="Tahoma" panose="020B0604030504040204" pitchFamily="34" charset="0"/>
                        </a:rPr>
                        <a:t>160304 - TROMPETEROS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355879"/>
                  </a:ext>
                </a:extLst>
              </a:tr>
              <a:tr h="123369">
                <a:tc>
                  <a:txBody>
                    <a:bodyPr/>
                    <a:lstStyle/>
                    <a:p>
                      <a:pPr algn="l" fontAlgn="b"/>
                      <a:r>
                        <a:rPr lang="en-US" sz="900" b="0" i="0" u="none" strike="noStrike">
                          <a:solidFill>
                            <a:srgbClr val="000000"/>
                          </a:solidFill>
                          <a:effectLst/>
                          <a:latin typeface="Tahoma" panose="020B0604030504040204" pitchFamily="34" charset="0"/>
                        </a:rPr>
                        <a:t>160305 - URARINAS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887654"/>
                  </a:ext>
                </a:extLst>
              </a:tr>
              <a:tr h="123369">
                <a:tc>
                  <a:txBody>
                    <a:bodyPr/>
                    <a:lstStyle/>
                    <a:p>
                      <a:pPr algn="l" fontAlgn="b"/>
                      <a:r>
                        <a:rPr lang="en-US" sz="900" b="1" i="0" u="none" strike="noStrike">
                          <a:solidFill>
                            <a:srgbClr val="000000"/>
                          </a:solidFill>
                          <a:effectLst/>
                          <a:latin typeface="Tahoma" panose="020B0604030504040204" pitchFamily="34" charset="0"/>
                        </a:rPr>
                        <a:t>MAYNAS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94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81570108"/>
                  </a:ext>
                </a:extLst>
              </a:tr>
              <a:tr h="123369">
                <a:tc>
                  <a:txBody>
                    <a:bodyPr/>
                    <a:lstStyle/>
                    <a:p>
                      <a:pPr algn="l" fontAlgn="b"/>
                      <a:r>
                        <a:rPr lang="en-US" sz="900" b="0" i="0" u="none" strike="noStrike">
                          <a:solidFill>
                            <a:srgbClr val="000000"/>
                          </a:solidFill>
                          <a:effectLst/>
                          <a:latin typeface="Tahoma" panose="020B0604030504040204" pitchFamily="34" charset="0"/>
                        </a:rPr>
                        <a:t>160101 - IQUITOS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330325"/>
                  </a:ext>
                </a:extLst>
              </a:tr>
              <a:tr h="123369">
                <a:tc>
                  <a:txBody>
                    <a:bodyPr/>
                    <a:lstStyle/>
                    <a:p>
                      <a:pPr algn="l" fontAlgn="b"/>
                      <a:r>
                        <a:rPr lang="en-US" sz="900" b="0" i="0" u="none" strike="noStrike">
                          <a:solidFill>
                            <a:srgbClr val="000000"/>
                          </a:solidFill>
                          <a:effectLst/>
                          <a:latin typeface="Tahoma" panose="020B0604030504040204" pitchFamily="34" charset="0"/>
                        </a:rPr>
                        <a:t>160102 - ALTO NANAY</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710302"/>
                  </a:ext>
                </a:extLst>
              </a:tr>
              <a:tr h="123369">
                <a:tc>
                  <a:txBody>
                    <a:bodyPr/>
                    <a:lstStyle/>
                    <a:p>
                      <a:pPr algn="l" fontAlgn="b"/>
                      <a:r>
                        <a:rPr lang="en-US" sz="900" b="0" i="0" u="none" strike="noStrike">
                          <a:solidFill>
                            <a:srgbClr val="000000"/>
                          </a:solidFill>
                          <a:effectLst/>
                          <a:latin typeface="Tahoma" panose="020B0604030504040204" pitchFamily="34" charset="0"/>
                        </a:rPr>
                        <a:t>160103 - FERNANDO LORES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188265"/>
                  </a:ext>
                </a:extLst>
              </a:tr>
              <a:tr h="123369">
                <a:tc>
                  <a:txBody>
                    <a:bodyPr/>
                    <a:lstStyle/>
                    <a:p>
                      <a:pPr algn="l" fontAlgn="b"/>
                      <a:r>
                        <a:rPr lang="en-US" sz="900" b="0" i="0" u="none" strike="noStrike">
                          <a:solidFill>
                            <a:srgbClr val="000000"/>
                          </a:solidFill>
                          <a:effectLst/>
                          <a:latin typeface="Tahoma" panose="020B0604030504040204" pitchFamily="34" charset="0"/>
                        </a:rPr>
                        <a:t>160104 - INDIANA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869676"/>
                  </a:ext>
                </a:extLst>
              </a:tr>
              <a:tr h="123369">
                <a:tc>
                  <a:txBody>
                    <a:bodyPr/>
                    <a:lstStyle/>
                    <a:p>
                      <a:pPr algn="l" fontAlgn="b"/>
                      <a:r>
                        <a:rPr lang="en-US" sz="900" b="0" i="0" u="none" strike="noStrike">
                          <a:solidFill>
                            <a:srgbClr val="000000"/>
                          </a:solidFill>
                          <a:effectLst/>
                          <a:latin typeface="Tahoma" panose="020B0604030504040204" pitchFamily="34" charset="0"/>
                        </a:rPr>
                        <a:t>160105 - LAS AMAZONAS</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760401"/>
                  </a:ext>
                </a:extLst>
              </a:tr>
              <a:tr h="123369">
                <a:tc>
                  <a:txBody>
                    <a:bodyPr/>
                    <a:lstStyle/>
                    <a:p>
                      <a:pPr algn="l" fontAlgn="b"/>
                      <a:r>
                        <a:rPr lang="en-US" sz="900" b="0" i="0" u="none" strike="noStrike">
                          <a:solidFill>
                            <a:srgbClr val="000000"/>
                          </a:solidFill>
                          <a:effectLst/>
                          <a:latin typeface="Tahoma" panose="020B0604030504040204" pitchFamily="34" charset="0"/>
                        </a:rPr>
                        <a:t>160106 - MAZAN</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498460"/>
                  </a:ext>
                </a:extLst>
              </a:tr>
              <a:tr h="123369">
                <a:tc>
                  <a:txBody>
                    <a:bodyPr/>
                    <a:lstStyle/>
                    <a:p>
                      <a:pPr algn="l" fontAlgn="b"/>
                      <a:r>
                        <a:rPr lang="en-US" sz="900" b="0" i="0" u="none" strike="noStrike">
                          <a:solidFill>
                            <a:srgbClr val="000000"/>
                          </a:solidFill>
                          <a:effectLst/>
                          <a:latin typeface="Tahoma" panose="020B0604030504040204" pitchFamily="34" charset="0"/>
                        </a:rPr>
                        <a:t>160107 - NAPO</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042255"/>
                  </a:ext>
                </a:extLst>
              </a:tr>
              <a:tr h="123369">
                <a:tc>
                  <a:txBody>
                    <a:bodyPr/>
                    <a:lstStyle/>
                    <a:p>
                      <a:pPr algn="l" fontAlgn="b"/>
                      <a:r>
                        <a:rPr lang="en-US" sz="900" b="0" i="0" u="none" strike="noStrike">
                          <a:solidFill>
                            <a:srgbClr val="000000"/>
                          </a:solidFill>
                          <a:effectLst/>
                          <a:latin typeface="Tahoma" panose="020B0604030504040204" pitchFamily="34" charset="0"/>
                        </a:rPr>
                        <a:t>160108 - PUNCHANA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845538"/>
                  </a:ext>
                </a:extLst>
              </a:tr>
              <a:tr h="131080">
                <a:tc>
                  <a:txBody>
                    <a:bodyPr/>
                    <a:lstStyle/>
                    <a:p>
                      <a:pPr algn="l" fontAlgn="b"/>
                      <a:r>
                        <a:rPr lang="en-US" sz="900" b="0" i="0" u="none" strike="noStrike">
                          <a:solidFill>
                            <a:srgbClr val="000000"/>
                          </a:solidFill>
                          <a:effectLst/>
                          <a:latin typeface="Tahoma" panose="020B0604030504040204" pitchFamily="34" charset="0"/>
                        </a:rPr>
                        <a:t>160110 - TORRES CAUSANA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33492"/>
                  </a:ext>
                </a:extLst>
              </a:tr>
              <a:tr h="123369">
                <a:tc>
                  <a:txBody>
                    <a:bodyPr/>
                    <a:lstStyle/>
                    <a:p>
                      <a:pPr algn="l" fontAlgn="b"/>
                      <a:r>
                        <a:rPr lang="en-US" sz="900" b="0" i="0" u="none" strike="noStrike">
                          <a:solidFill>
                            <a:srgbClr val="000000"/>
                          </a:solidFill>
                          <a:effectLst/>
                          <a:latin typeface="Tahoma" panose="020B0604030504040204" pitchFamily="34" charset="0"/>
                        </a:rPr>
                        <a:t>160112 - BELEN</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02024"/>
                  </a:ext>
                </a:extLst>
              </a:tr>
              <a:tr h="123369">
                <a:tc>
                  <a:txBody>
                    <a:bodyPr/>
                    <a:lstStyle/>
                    <a:p>
                      <a:pPr algn="l" fontAlgn="b"/>
                      <a:r>
                        <a:rPr lang="en-US" sz="900" b="0" i="0" u="none" strike="noStrike">
                          <a:solidFill>
                            <a:srgbClr val="000000"/>
                          </a:solidFill>
                          <a:effectLst/>
                          <a:latin typeface="Tahoma" panose="020B0604030504040204" pitchFamily="34" charset="0"/>
                        </a:rPr>
                        <a:t>160113 - SAN JUAN BAUTISTA</a:t>
                      </a:r>
                    </a:p>
                  </a:txBody>
                  <a:tcPr marL="7710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33840"/>
                  </a:ext>
                </a:extLst>
              </a:tr>
            </a:tbl>
          </a:graphicData>
        </a:graphic>
      </p:graphicFrame>
    </p:spTree>
    <p:extLst>
      <p:ext uri="{BB962C8B-B14F-4D97-AF65-F5344CB8AC3E}">
        <p14:creationId xmlns:p14="http://schemas.microsoft.com/office/powerpoint/2010/main" val="348270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TOTAL DE CASOS CONFIRMADOS –  SEMANA EPIDEMIOLÓGICA: </a:t>
            </a:r>
          </a:p>
          <a:p>
            <a:pPr algn="ct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01-46 AÑO 2023 (PRUEBAS MOLECULARES Y ANTIGÉNICAS)</a:t>
            </a:r>
            <a:endParaRPr lang="es-PE" sz="1600" b="1" dirty="0">
              <a:solidFill>
                <a:srgbClr val="253E7B"/>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n 7">
            <a:extLst>
              <a:ext uri="{FF2B5EF4-FFF2-40B4-BE49-F238E27FC236}">
                <a16:creationId xmlns:a16="http://schemas.microsoft.com/office/drawing/2014/main" id="{94CCCF21-2B78-4955-916A-6FAF61BC9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2" y="784985"/>
            <a:ext cx="707913" cy="707913"/>
          </a:xfrm>
          <a:prstGeom prst="rect">
            <a:avLst/>
          </a:prstGeom>
        </p:spPr>
      </p:pic>
      <p:graphicFrame>
        <p:nvGraphicFramePr>
          <p:cNvPr id="2" name="Tabla 1">
            <a:extLst>
              <a:ext uri="{FF2B5EF4-FFF2-40B4-BE49-F238E27FC236}">
                <a16:creationId xmlns:a16="http://schemas.microsoft.com/office/drawing/2014/main" id="{A8CEB6F2-C273-401E-BDDB-87D5CDB41F61}"/>
              </a:ext>
            </a:extLst>
          </p:cNvPr>
          <p:cNvGraphicFramePr>
            <a:graphicFrameLocks noGrp="1"/>
          </p:cNvGraphicFramePr>
          <p:nvPr/>
        </p:nvGraphicFramePr>
        <p:xfrm>
          <a:off x="838202" y="1768288"/>
          <a:ext cx="10515596" cy="4616870"/>
        </p:xfrm>
        <a:graphic>
          <a:graphicData uri="http://schemas.openxmlformats.org/drawingml/2006/table">
            <a:tbl>
              <a:tblPr/>
              <a:tblGrid>
                <a:gridCol w="2547440">
                  <a:extLst>
                    <a:ext uri="{9D8B030D-6E8A-4147-A177-3AD203B41FA5}">
                      <a16:colId xmlns:a16="http://schemas.microsoft.com/office/drawing/2014/main" val="3317506085"/>
                    </a:ext>
                  </a:extLst>
                </a:gridCol>
                <a:gridCol w="303619">
                  <a:extLst>
                    <a:ext uri="{9D8B030D-6E8A-4147-A177-3AD203B41FA5}">
                      <a16:colId xmlns:a16="http://schemas.microsoft.com/office/drawing/2014/main" val="2270754818"/>
                    </a:ext>
                  </a:extLst>
                </a:gridCol>
                <a:gridCol w="303619">
                  <a:extLst>
                    <a:ext uri="{9D8B030D-6E8A-4147-A177-3AD203B41FA5}">
                      <a16:colId xmlns:a16="http://schemas.microsoft.com/office/drawing/2014/main" val="1574049476"/>
                    </a:ext>
                  </a:extLst>
                </a:gridCol>
                <a:gridCol w="303619">
                  <a:extLst>
                    <a:ext uri="{9D8B030D-6E8A-4147-A177-3AD203B41FA5}">
                      <a16:colId xmlns:a16="http://schemas.microsoft.com/office/drawing/2014/main" val="2506267539"/>
                    </a:ext>
                  </a:extLst>
                </a:gridCol>
                <a:gridCol w="303619">
                  <a:extLst>
                    <a:ext uri="{9D8B030D-6E8A-4147-A177-3AD203B41FA5}">
                      <a16:colId xmlns:a16="http://schemas.microsoft.com/office/drawing/2014/main" val="3401451644"/>
                    </a:ext>
                  </a:extLst>
                </a:gridCol>
                <a:gridCol w="303619">
                  <a:extLst>
                    <a:ext uri="{9D8B030D-6E8A-4147-A177-3AD203B41FA5}">
                      <a16:colId xmlns:a16="http://schemas.microsoft.com/office/drawing/2014/main" val="3931571712"/>
                    </a:ext>
                  </a:extLst>
                </a:gridCol>
                <a:gridCol w="303619">
                  <a:extLst>
                    <a:ext uri="{9D8B030D-6E8A-4147-A177-3AD203B41FA5}">
                      <a16:colId xmlns:a16="http://schemas.microsoft.com/office/drawing/2014/main" val="3100504977"/>
                    </a:ext>
                  </a:extLst>
                </a:gridCol>
                <a:gridCol w="303619">
                  <a:extLst>
                    <a:ext uri="{9D8B030D-6E8A-4147-A177-3AD203B41FA5}">
                      <a16:colId xmlns:a16="http://schemas.microsoft.com/office/drawing/2014/main" val="759796982"/>
                    </a:ext>
                  </a:extLst>
                </a:gridCol>
                <a:gridCol w="303619">
                  <a:extLst>
                    <a:ext uri="{9D8B030D-6E8A-4147-A177-3AD203B41FA5}">
                      <a16:colId xmlns:a16="http://schemas.microsoft.com/office/drawing/2014/main" val="3764095225"/>
                    </a:ext>
                  </a:extLst>
                </a:gridCol>
                <a:gridCol w="303619">
                  <a:extLst>
                    <a:ext uri="{9D8B030D-6E8A-4147-A177-3AD203B41FA5}">
                      <a16:colId xmlns:a16="http://schemas.microsoft.com/office/drawing/2014/main" val="3946152967"/>
                    </a:ext>
                  </a:extLst>
                </a:gridCol>
                <a:gridCol w="303619">
                  <a:extLst>
                    <a:ext uri="{9D8B030D-6E8A-4147-A177-3AD203B41FA5}">
                      <a16:colId xmlns:a16="http://schemas.microsoft.com/office/drawing/2014/main" val="3941951990"/>
                    </a:ext>
                  </a:extLst>
                </a:gridCol>
                <a:gridCol w="303619">
                  <a:extLst>
                    <a:ext uri="{9D8B030D-6E8A-4147-A177-3AD203B41FA5}">
                      <a16:colId xmlns:a16="http://schemas.microsoft.com/office/drawing/2014/main" val="3748336887"/>
                    </a:ext>
                  </a:extLst>
                </a:gridCol>
                <a:gridCol w="303619">
                  <a:extLst>
                    <a:ext uri="{9D8B030D-6E8A-4147-A177-3AD203B41FA5}">
                      <a16:colId xmlns:a16="http://schemas.microsoft.com/office/drawing/2014/main" val="1097422969"/>
                    </a:ext>
                  </a:extLst>
                </a:gridCol>
                <a:gridCol w="414699">
                  <a:extLst>
                    <a:ext uri="{9D8B030D-6E8A-4147-A177-3AD203B41FA5}">
                      <a16:colId xmlns:a16="http://schemas.microsoft.com/office/drawing/2014/main" val="244189052"/>
                    </a:ext>
                  </a:extLst>
                </a:gridCol>
                <a:gridCol w="288809">
                  <a:extLst>
                    <a:ext uri="{9D8B030D-6E8A-4147-A177-3AD203B41FA5}">
                      <a16:colId xmlns:a16="http://schemas.microsoft.com/office/drawing/2014/main" val="1191747867"/>
                    </a:ext>
                  </a:extLst>
                </a:gridCol>
                <a:gridCol w="288809">
                  <a:extLst>
                    <a:ext uri="{9D8B030D-6E8A-4147-A177-3AD203B41FA5}">
                      <a16:colId xmlns:a16="http://schemas.microsoft.com/office/drawing/2014/main" val="955604877"/>
                    </a:ext>
                  </a:extLst>
                </a:gridCol>
                <a:gridCol w="288809">
                  <a:extLst>
                    <a:ext uri="{9D8B030D-6E8A-4147-A177-3AD203B41FA5}">
                      <a16:colId xmlns:a16="http://schemas.microsoft.com/office/drawing/2014/main" val="2700698670"/>
                    </a:ext>
                  </a:extLst>
                </a:gridCol>
                <a:gridCol w="288809">
                  <a:extLst>
                    <a:ext uri="{9D8B030D-6E8A-4147-A177-3AD203B41FA5}">
                      <a16:colId xmlns:a16="http://schemas.microsoft.com/office/drawing/2014/main" val="4137153961"/>
                    </a:ext>
                  </a:extLst>
                </a:gridCol>
                <a:gridCol w="288809">
                  <a:extLst>
                    <a:ext uri="{9D8B030D-6E8A-4147-A177-3AD203B41FA5}">
                      <a16:colId xmlns:a16="http://schemas.microsoft.com/office/drawing/2014/main" val="1527154090"/>
                    </a:ext>
                  </a:extLst>
                </a:gridCol>
                <a:gridCol w="288809">
                  <a:extLst>
                    <a:ext uri="{9D8B030D-6E8A-4147-A177-3AD203B41FA5}">
                      <a16:colId xmlns:a16="http://schemas.microsoft.com/office/drawing/2014/main" val="3253951676"/>
                    </a:ext>
                  </a:extLst>
                </a:gridCol>
                <a:gridCol w="288809">
                  <a:extLst>
                    <a:ext uri="{9D8B030D-6E8A-4147-A177-3AD203B41FA5}">
                      <a16:colId xmlns:a16="http://schemas.microsoft.com/office/drawing/2014/main" val="1312118454"/>
                    </a:ext>
                  </a:extLst>
                </a:gridCol>
                <a:gridCol w="288809">
                  <a:extLst>
                    <a:ext uri="{9D8B030D-6E8A-4147-A177-3AD203B41FA5}">
                      <a16:colId xmlns:a16="http://schemas.microsoft.com/office/drawing/2014/main" val="1390706600"/>
                    </a:ext>
                  </a:extLst>
                </a:gridCol>
                <a:gridCol w="288809">
                  <a:extLst>
                    <a:ext uri="{9D8B030D-6E8A-4147-A177-3AD203B41FA5}">
                      <a16:colId xmlns:a16="http://schemas.microsoft.com/office/drawing/2014/main" val="3062679575"/>
                    </a:ext>
                  </a:extLst>
                </a:gridCol>
                <a:gridCol w="288809">
                  <a:extLst>
                    <a:ext uri="{9D8B030D-6E8A-4147-A177-3AD203B41FA5}">
                      <a16:colId xmlns:a16="http://schemas.microsoft.com/office/drawing/2014/main" val="4153337933"/>
                    </a:ext>
                  </a:extLst>
                </a:gridCol>
                <a:gridCol w="288809">
                  <a:extLst>
                    <a:ext uri="{9D8B030D-6E8A-4147-A177-3AD203B41FA5}">
                      <a16:colId xmlns:a16="http://schemas.microsoft.com/office/drawing/2014/main" val="3322701646"/>
                    </a:ext>
                  </a:extLst>
                </a:gridCol>
                <a:gridCol w="288809">
                  <a:extLst>
                    <a:ext uri="{9D8B030D-6E8A-4147-A177-3AD203B41FA5}">
                      <a16:colId xmlns:a16="http://schemas.microsoft.com/office/drawing/2014/main" val="3748433794"/>
                    </a:ext>
                  </a:extLst>
                </a:gridCol>
                <a:gridCol w="444321">
                  <a:extLst>
                    <a:ext uri="{9D8B030D-6E8A-4147-A177-3AD203B41FA5}">
                      <a16:colId xmlns:a16="http://schemas.microsoft.com/office/drawing/2014/main" val="774998865"/>
                    </a:ext>
                  </a:extLst>
                </a:gridCol>
              </a:tblGrid>
              <a:tr h="172503">
                <a:tc rowSpan="2">
                  <a:txBody>
                    <a:bodyPr/>
                    <a:lstStyle/>
                    <a:p>
                      <a:pPr algn="ctr" fontAlgn="ctr"/>
                      <a:r>
                        <a:rPr lang="en-US" sz="900" b="1" i="0" u="none" strike="noStrike">
                          <a:solidFill>
                            <a:srgbClr val="000000"/>
                          </a:solidFill>
                          <a:effectLst/>
                          <a:latin typeface="Tahoma" panose="020B0604030504040204" pitchFamily="34" charset="0"/>
                        </a:rPr>
                        <a:t>PROVINCIA/DISTRITO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13">
                  <a:txBody>
                    <a:bodyPr/>
                    <a:lstStyle/>
                    <a:p>
                      <a:pPr algn="ctr" fontAlgn="ctr"/>
                      <a:r>
                        <a:rPr lang="en-US" sz="900" b="1" i="0" u="none" strike="noStrike">
                          <a:solidFill>
                            <a:srgbClr val="000000"/>
                          </a:solidFill>
                          <a:effectLst/>
                          <a:latin typeface="Tahoma" panose="020B0604030504040204" pitchFamily="34" charset="0"/>
                        </a:rPr>
                        <a:t>SEMANAS  35-46 PERIODO 2022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algn="ctr" fontAlgn="ctr"/>
                      <a:r>
                        <a:rPr lang="en-US" sz="900" b="1" i="0" u="none" strike="noStrike">
                          <a:solidFill>
                            <a:srgbClr val="000000"/>
                          </a:solidFill>
                          <a:effectLst/>
                          <a:latin typeface="Tahoma" panose="020B0604030504040204" pitchFamily="34" charset="0"/>
                        </a:rPr>
                        <a:t>SEMANAS  35-46 PERIODO 2023</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2946418"/>
                  </a:ext>
                </a:extLst>
              </a:tr>
              <a:tr h="197147">
                <a:tc vMerge="1">
                  <a:txBody>
                    <a:bodyPr/>
                    <a:lstStyle/>
                    <a:p>
                      <a:endParaRPr lang="en-US"/>
                    </a:p>
                  </a:txBody>
                  <a:tcPr/>
                </a:tc>
                <a:tc>
                  <a:txBody>
                    <a:bodyPr/>
                    <a:lstStyle/>
                    <a:p>
                      <a:pPr algn="ctr" fontAlgn="ctr"/>
                      <a:r>
                        <a:rPr lang="en-US" sz="900" b="1" i="0" u="none" strike="noStrike">
                          <a:solidFill>
                            <a:srgbClr val="000000"/>
                          </a:solidFill>
                          <a:effectLst/>
                          <a:latin typeface="Tahoma" panose="020B060403050404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1" i="0" u="none" strike="noStrike">
                          <a:solidFill>
                            <a:srgbClr val="000000"/>
                          </a:solidFill>
                          <a:effectLst/>
                          <a:latin typeface="Tahoma" panose="020B060403050404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47881844"/>
                  </a:ext>
                </a:extLst>
              </a:tr>
              <a:tr h="141574">
                <a:tc>
                  <a:txBody>
                    <a:bodyPr/>
                    <a:lstStyle/>
                    <a:p>
                      <a:pPr algn="l" fontAlgn="b"/>
                      <a:r>
                        <a:rPr lang="en-US" sz="900" b="1" i="0" u="none" strike="noStrike">
                          <a:solidFill>
                            <a:srgbClr val="000000"/>
                          </a:solidFill>
                          <a:effectLst/>
                          <a:latin typeface="Tahoma" panose="020B0604030504040204" pitchFamily="34" charset="0"/>
                        </a:rPr>
                        <a:t>PUTUMAYO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88844040"/>
                  </a:ext>
                </a:extLst>
              </a:tr>
              <a:tr h="141574">
                <a:tc>
                  <a:txBody>
                    <a:bodyPr/>
                    <a:lstStyle/>
                    <a:p>
                      <a:pPr algn="l" fontAlgn="b"/>
                      <a:r>
                        <a:rPr lang="en-US" sz="900" b="0" i="0" u="none" strike="noStrike">
                          <a:solidFill>
                            <a:srgbClr val="000000"/>
                          </a:solidFill>
                          <a:effectLst/>
                          <a:latin typeface="Tahoma" panose="020B0604030504040204" pitchFamily="34" charset="0"/>
                        </a:rPr>
                        <a:t>160801 - PUTUMAYO</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801949"/>
                  </a:ext>
                </a:extLst>
              </a:tr>
              <a:tr h="141574">
                <a:tc>
                  <a:txBody>
                    <a:bodyPr/>
                    <a:lstStyle/>
                    <a:p>
                      <a:pPr algn="l" fontAlgn="b"/>
                      <a:r>
                        <a:rPr lang="en-US" sz="900" b="0" i="0" u="none" strike="noStrike">
                          <a:solidFill>
                            <a:srgbClr val="000000"/>
                          </a:solidFill>
                          <a:effectLst/>
                          <a:latin typeface="Tahoma" panose="020B0604030504040204" pitchFamily="34" charset="0"/>
                        </a:rPr>
                        <a:t>160802 - ROSA PANDURO</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234151"/>
                  </a:ext>
                </a:extLst>
              </a:tr>
              <a:tr h="141574">
                <a:tc>
                  <a:txBody>
                    <a:bodyPr/>
                    <a:lstStyle/>
                    <a:p>
                      <a:pPr algn="l" fontAlgn="b"/>
                      <a:r>
                        <a:rPr lang="en-US" sz="900" b="0" i="0" u="none" strike="noStrike">
                          <a:solidFill>
                            <a:srgbClr val="000000"/>
                          </a:solidFill>
                          <a:effectLst/>
                          <a:latin typeface="Tahoma" panose="020B0604030504040204" pitchFamily="34" charset="0"/>
                        </a:rPr>
                        <a:t>160803 - TENIENTE MANUEL CLAVERO</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799768"/>
                  </a:ext>
                </a:extLst>
              </a:tr>
              <a:tr h="141574">
                <a:tc>
                  <a:txBody>
                    <a:bodyPr/>
                    <a:lstStyle/>
                    <a:p>
                      <a:pPr algn="l" fontAlgn="b"/>
                      <a:r>
                        <a:rPr lang="en-US" sz="900" b="0" i="0" u="none" strike="noStrike">
                          <a:solidFill>
                            <a:srgbClr val="000000"/>
                          </a:solidFill>
                          <a:effectLst/>
                          <a:latin typeface="Tahoma" panose="020B0604030504040204" pitchFamily="34" charset="0"/>
                        </a:rPr>
                        <a:t>160804 - YAGUAS</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13310"/>
                  </a:ext>
                </a:extLst>
              </a:tr>
              <a:tr h="141574">
                <a:tc>
                  <a:txBody>
                    <a:bodyPr/>
                    <a:lstStyle/>
                    <a:p>
                      <a:pPr algn="l" fontAlgn="b"/>
                      <a:r>
                        <a:rPr lang="en-US" sz="900" b="1" i="0" u="none" strike="noStrike">
                          <a:solidFill>
                            <a:srgbClr val="000000"/>
                          </a:solidFill>
                          <a:effectLst/>
                          <a:latin typeface="Tahoma" panose="020B0604030504040204" pitchFamily="34" charset="0"/>
                        </a:rPr>
                        <a:t>RAMON CASTILLA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1228022"/>
                  </a:ext>
                </a:extLst>
              </a:tr>
              <a:tr h="141574">
                <a:tc>
                  <a:txBody>
                    <a:bodyPr/>
                    <a:lstStyle/>
                    <a:p>
                      <a:pPr algn="l" fontAlgn="b"/>
                      <a:r>
                        <a:rPr lang="en-US" sz="900" b="0" i="0" u="none" strike="noStrike">
                          <a:solidFill>
                            <a:srgbClr val="000000"/>
                          </a:solidFill>
                          <a:effectLst/>
                          <a:latin typeface="Tahoma" panose="020B0604030504040204" pitchFamily="34" charset="0"/>
                        </a:rPr>
                        <a:t>160401 - RAMON CASTILLA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281077"/>
                  </a:ext>
                </a:extLst>
              </a:tr>
              <a:tr h="141574">
                <a:tc>
                  <a:txBody>
                    <a:bodyPr/>
                    <a:lstStyle/>
                    <a:p>
                      <a:pPr algn="l" fontAlgn="b"/>
                      <a:r>
                        <a:rPr lang="en-US" sz="900" b="0" i="0" u="none" strike="noStrike">
                          <a:solidFill>
                            <a:srgbClr val="000000"/>
                          </a:solidFill>
                          <a:effectLst/>
                          <a:latin typeface="Tahoma" panose="020B0604030504040204" pitchFamily="34" charset="0"/>
                        </a:rPr>
                        <a:t>160402 - PEBAS</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37188"/>
                  </a:ext>
                </a:extLst>
              </a:tr>
              <a:tr h="141574">
                <a:tc>
                  <a:txBody>
                    <a:bodyPr/>
                    <a:lstStyle/>
                    <a:p>
                      <a:pPr algn="l" fontAlgn="b"/>
                      <a:r>
                        <a:rPr lang="en-US" sz="900" b="0" i="0" u="none" strike="noStrike">
                          <a:solidFill>
                            <a:srgbClr val="000000"/>
                          </a:solidFill>
                          <a:effectLst/>
                          <a:latin typeface="Tahoma" panose="020B0604030504040204" pitchFamily="34" charset="0"/>
                        </a:rPr>
                        <a:t>160403 - YAVARI</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650829"/>
                  </a:ext>
                </a:extLst>
              </a:tr>
              <a:tr h="141574">
                <a:tc>
                  <a:txBody>
                    <a:bodyPr/>
                    <a:lstStyle/>
                    <a:p>
                      <a:pPr algn="l" fontAlgn="b"/>
                      <a:r>
                        <a:rPr lang="en-US" sz="900" b="0" i="0" u="none" strike="noStrike">
                          <a:solidFill>
                            <a:srgbClr val="000000"/>
                          </a:solidFill>
                          <a:effectLst/>
                          <a:latin typeface="Tahoma" panose="020B0604030504040204" pitchFamily="34" charset="0"/>
                        </a:rPr>
                        <a:t>160404 - SAN PABLO</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095136"/>
                  </a:ext>
                </a:extLst>
              </a:tr>
              <a:tr h="141574">
                <a:tc>
                  <a:txBody>
                    <a:bodyPr/>
                    <a:lstStyle/>
                    <a:p>
                      <a:pPr algn="l" fontAlgn="b"/>
                      <a:r>
                        <a:rPr lang="en-US" sz="900" b="1" i="0" u="none" strike="noStrike">
                          <a:solidFill>
                            <a:srgbClr val="000000"/>
                          </a:solidFill>
                          <a:effectLst/>
                          <a:latin typeface="Tahoma" panose="020B0604030504040204" pitchFamily="34" charset="0"/>
                        </a:rPr>
                        <a:t>REQUENA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66790767"/>
                  </a:ext>
                </a:extLst>
              </a:tr>
              <a:tr h="141574">
                <a:tc>
                  <a:txBody>
                    <a:bodyPr/>
                    <a:lstStyle/>
                    <a:p>
                      <a:pPr algn="l" fontAlgn="b"/>
                      <a:r>
                        <a:rPr lang="en-US" sz="900" b="0" i="0" u="none" strike="noStrike">
                          <a:solidFill>
                            <a:srgbClr val="000000"/>
                          </a:solidFill>
                          <a:effectLst/>
                          <a:latin typeface="Tahoma" panose="020B0604030504040204" pitchFamily="34" charset="0"/>
                        </a:rPr>
                        <a:t>160501 - REQUENA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12410"/>
                  </a:ext>
                </a:extLst>
              </a:tr>
              <a:tr h="141574">
                <a:tc>
                  <a:txBody>
                    <a:bodyPr/>
                    <a:lstStyle/>
                    <a:p>
                      <a:pPr algn="l" fontAlgn="b"/>
                      <a:r>
                        <a:rPr lang="en-US" sz="900" b="0" i="0" u="none" strike="noStrike">
                          <a:solidFill>
                            <a:srgbClr val="000000"/>
                          </a:solidFill>
                          <a:effectLst/>
                          <a:latin typeface="Tahoma" panose="020B0604030504040204" pitchFamily="34" charset="0"/>
                        </a:rPr>
                        <a:t>160502 - ALTO TAPICHE</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615272"/>
                  </a:ext>
                </a:extLst>
              </a:tr>
              <a:tr h="141574">
                <a:tc>
                  <a:txBody>
                    <a:bodyPr/>
                    <a:lstStyle/>
                    <a:p>
                      <a:pPr algn="l" fontAlgn="b"/>
                      <a:r>
                        <a:rPr lang="en-US" sz="900" b="0" i="0" u="none" strike="noStrike">
                          <a:solidFill>
                            <a:srgbClr val="000000"/>
                          </a:solidFill>
                          <a:effectLst/>
                          <a:latin typeface="Tahoma" panose="020B0604030504040204" pitchFamily="34" charset="0"/>
                        </a:rPr>
                        <a:t>160503 - CAPELO</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338178"/>
                  </a:ext>
                </a:extLst>
              </a:tr>
              <a:tr h="141574">
                <a:tc>
                  <a:txBody>
                    <a:bodyPr/>
                    <a:lstStyle/>
                    <a:p>
                      <a:pPr algn="l" fontAlgn="b"/>
                      <a:r>
                        <a:rPr lang="en-US" sz="900" b="0" i="0" u="none" strike="noStrike">
                          <a:solidFill>
                            <a:srgbClr val="000000"/>
                          </a:solidFill>
                          <a:effectLst/>
                          <a:latin typeface="Tahoma" panose="020B0604030504040204" pitchFamily="34" charset="0"/>
                        </a:rPr>
                        <a:t>160504 - EMILIO SAN MARTIN</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66093"/>
                  </a:ext>
                </a:extLst>
              </a:tr>
              <a:tr h="141574">
                <a:tc>
                  <a:txBody>
                    <a:bodyPr/>
                    <a:lstStyle/>
                    <a:p>
                      <a:pPr algn="l" fontAlgn="b"/>
                      <a:r>
                        <a:rPr lang="en-US" sz="900" b="0" i="0" u="none" strike="noStrike">
                          <a:solidFill>
                            <a:srgbClr val="000000"/>
                          </a:solidFill>
                          <a:effectLst/>
                          <a:latin typeface="Tahoma" panose="020B0604030504040204" pitchFamily="34" charset="0"/>
                        </a:rPr>
                        <a:t>160505 - MAQUIA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781163"/>
                  </a:ext>
                </a:extLst>
              </a:tr>
              <a:tr h="141574">
                <a:tc>
                  <a:txBody>
                    <a:bodyPr/>
                    <a:lstStyle/>
                    <a:p>
                      <a:pPr algn="l" fontAlgn="b"/>
                      <a:r>
                        <a:rPr lang="en-US" sz="900" b="0" i="0" u="none" strike="noStrike">
                          <a:solidFill>
                            <a:srgbClr val="000000"/>
                          </a:solidFill>
                          <a:effectLst/>
                          <a:latin typeface="Tahoma" panose="020B0604030504040204" pitchFamily="34" charset="0"/>
                        </a:rPr>
                        <a:t>160506 - PUINAHUA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855843"/>
                  </a:ext>
                </a:extLst>
              </a:tr>
              <a:tr h="141574">
                <a:tc>
                  <a:txBody>
                    <a:bodyPr/>
                    <a:lstStyle/>
                    <a:p>
                      <a:pPr algn="l" fontAlgn="b"/>
                      <a:r>
                        <a:rPr lang="en-US" sz="900" b="0" i="0" u="none" strike="noStrike">
                          <a:solidFill>
                            <a:srgbClr val="000000"/>
                          </a:solidFill>
                          <a:effectLst/>
                          <a:latin typeface="Tahoma" panose="020B0604030504040204" pitchFamily="34" charset="0"/>
                        </a:rPr>
                        <a:t>160507 - SAQUENA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55614"/>
                  </a:ext>
                </a:extLst>
              </a:tr>
              <a:tr h="141574">
                <a:tc>
                  <a:txBody>
                    <a:bodyPr/>
                    <a:lstStyle/>
                    <a:p>
                      <a:pPr algn="l" fontAlgn="b"/>
                      <a:r>
                        <a:rPr lang="en-US" sz="900" b="0" i="0" u="none" strike="noStrike">
                          <a:solidFill>
                            <a:srgbClr val="000000"/>
                          </a:solidFill>
                          <a:effectLst/>
                          <a:latin typeface="Tahoma" panose="020B0604030504040204" pitchFamily="34" charset="0"/>
                        </a:rPr>
                        <a:t>160508 - SOPLIN</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627211"/>
                  </a:ext>
                </a:extLst>
              </a:tr>
              <a:tr h="141574">
                <a:tc>
                  <a:txBody>
                    <a:bodyPr/>
                    <a:lstStyle/>
                    <a:p>
                      <a:pPr algn="l" fontAlgn="b"/>
                      <a:r>
                        <a:rPr lang="en-US" sz="900" b="0" i="0" u="none" strike="noStrike">
                          <a:solidFill>
                            <a:srgbClr val="000000"/>
                          </a:solidFill>
                          <a:effectLst/>
                          <a:latin typeface="Tahoma" panose="020B0604030504040204" pitchFamily="34" charset="0"/>
                        </a:rPr>
                        <a:t>160509 - TAPICHE</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761596"/>
                  </a:ext>
                </a:extLst>
              </a:tr>
              <a:tr h="141574">
                <a:tc>
                  <a:txBody>
                    <a:bodyPr/>
                    <a:lstStyle/>
                    <a:p>
                      <a:pPr algn="l" fontAlgn="b"/>
                      <a:r>
                        <a:rPr lang="en-US" sz="900" b="0" i="0" u="none" strike="noStrike">
                          <a:solidFill>
                            <a:srgbClr val="000000"/>
                          </a:solidFill>
                          <a:effectLst/>
                          <a:latin typeface="Tahoma" panose="020B0604030504040204" pitchFamily="34" charset="0"/>
                        </a:rPr>
                        <a:t>160510 - JENARO HERRERA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97777"/>
                  </a:ext>
                </a:extLst>
              </a:tr>
              <a:tr h="141574">
                <a:tc>
                  <a:txBody>
                    <a:bodyPr/>
                    <a:lstStyle/>
                    <a:p>
                      <a:pPr algn="l" fontAlgn="b"/>
                      <a:r>
                        <a:rPr lang="en-US" sz="900" b="0" i="0" u="none" strike="noStrike">
                          <a:solidFill>
                            <a:srgbClr val="000000"/>
                          </a:solidFill>
                          <a:effectLst/>
                          <a:latin typeface="Tahoma" panose="020B0604030504040204" pitchFamily="34" charset="0"/>
                        </a:rPr>
                        <a:t>160511 - YAQUERANA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6042"/>
                  </a:ext>
                </a:extLst>
              </a:tr>
              <a:tr h="141574">
                <a:tc>
                  <a:txBody>
                    <a:bodyPr/>
                    <a:lstStyle/>
                    <a:p>
                      <a:pPr algn="l" fontAlgn="b"/>
                      <a:r>
                        <a:rPr lang="en-US" sz="900" b="1" i="0" u="none" strike="noStrike">
                          <a:solidFill>
                            <a:srgbClr val="000000"/>
                          </a:solidFill>
                          <a:effectLst/>
                          <a:latin typeface="Tahoma" panose="020B0604030504040204" pitchFamily="34" charset="0"/>
                        </a:rPr>
                        <a:t>UCAYALI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66554782"/>
                  </a:ext>
                </a:extLst>
              </a:tr>
              <a:tr h="141574">
                <a:tc>
                  <a:txBody>
                    <a:bodyPr/>
                    <a:lstStyle/>
                    <a:p>
                      <a:pPr algn="l" fontAlgn="b"/>
                      <a:r>
                        <a:rPr lang="en-US" sz="900" b="0" i="0" u="none" strike="noStrike">
                          <a:solidFill>
                            <a:srgbClr val="000000"/>
                          </a:solidFill>
                          <a:effectLst/>
                          <a:latin typeface="Tahoma" panose="020B0604030504040204" pitchFamily="34" charset="0"/>
                        </a:rPr>
                        <a:t>160601 - CONTAMANA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53468"/>
                  </a:ext>
                </a:extLst>
              </a:tr>
              <a:tr h="141574">
                <a:tc>
                  <a:txBody>
                    <a:bodyPr/>
                    <a:lstStyle/>
                    <a:p>
                      <a:pPr algn="l" fontAlgn="b"/>
                      <a:r>
                        <a:rPr lang="en-US" sz="900" b="0" i="0" u="none" strike="noStrike">
                          <a:solidFill>
                            <a:srgbClr val="000000"/>
                          </a:solidFill>
                          <a:effectLst/>
                          <a:latin typeface="Tahoma" panose="020B0604030504040204" pitchFamily="34" charset="0"/>
                        </a:rPr>
                        <a:t>160602 - INAHUAYA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160447"/>
                  </a:ext>
                </a:extLst>
              </a:tr>
              <a:tr h="141574">
                <a:tc>
                  <a:txBody>
                    <a:bodyPr/>
                    <a:lstStyle/>
                    <a:p>
                      <a:pPr algn="l" fontAlgn="b"/>
                      <a:r>
                        <a:rPr lang="en-US" sz="900" b="0" i="0" u="none" strike="noStrike">
                          <a:solidFill>
                            <a:srgbClr val="000000"/>
                          </a:solidFill>
                          <a:effectLst/>
                          <a:latin typeface="Tahoma" panose="020B0604030504040204" pitchFamily="34" charset="0"/>
                        </a:rPr>
                        <a:t>160603 - PADRE MARQUEZ</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03177"/>
                  </a:ext>
                </a:extLst>
              </a:tr>
              <a:tr h="141574">
                <a:tc>
                  <a:txBody>
                    <a:bodyPr/>
                    <a:lstStyle/>
                    <a:p>
                      <a:pPr algn="l" fontAlgn="b"/>
                      <a:r>
                        <a:rPr lang="en-US" sz="900" b="0" i="0" u="none" strike="noStrike">
                          <a:solidFill>
                            <a:srgbClr val="000000"/>
                          </a:solidFill>
                          <a:effectLst/>
                          <a:latin typeface="Tahoma" panose="020B0604030504040204" pitchFamily="34" charset="0"/>
                        </a:rPr>
                        <a:t>160604 - PAMPA HERMOSA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285797"/>
                  </a:ext>
                </a:extLst>
              </a:tr>
              <a:tr h="141574">
                <a:tc>
                  <a:txBody>
                    <a:bodyPr/>
                    <a:lstStyle/>
                    <a:p>
                      <a:pPr algn="l" fontAlgn="b"/>
                      <a:r>
                        <a:rPr lang="en-US" sz="900" b="0" i="0" u="none" strike="noStrike">
                          <a:solidFill>
                            <a:srgbClr val="000000"/>
                          </a:solidFill>
                          <a:effectLst/>
                          <a:latin typeface="Tahoma" panose="020B0604030504040204" pitchFamily="34" charset="0"/>
                        </a:rPr>
                        <a:t>160605 - SARAYACU</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D5"/>
                    </a:solidFill>
                  </a:tcPr>
                </a:tc>
                <a:tc>
                  <a:txBody>
                    <a:bodyPr/>
                    <a:lstStyle/>
                    <a:p>
                      <a:pPr algn="ctr" fontAlgn="b"/>
                      <a:r>
                        <a:rPr lang="en-US" sz="900" b="1"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134017"/>
                  </a:ext>
                </a:extLst>
              </a:tr>
              <a:tr h="141574">
                <a:tc>
                  <a:txBody>
                    <a:bodyPr/>
                    <a:lstStyle/>
                    <a:p>
                      <a:pPr algn="l" fontAlgn="b"/>
                      <a:r>
                        <a:rPr lang="en-US" sz="900" b="0" i="0" u="none" strike="noStrike">
                          <a:solidFill>
                            <a:srgbClr val="000000"/>
                          </a:solidFill>
                          <a:effectLst/>
                          <a:latin typeface="Tahoma" panose="020B0604030504040204" pitchFamily="34" charset="0"/>
                        </a:rPr>
                        <a:t>160606 - VARGAS GUERRA</a:t>
                      </a:r>
                    </a:p>
                  </a:txBody>
                  <a:tcPr marL="79583"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72765"/>
                  </a:ext>
                </a:extLst>
              </a:tr>
              <a:tr h="141574">
                <a:tc>
                  <a:txBody>
                    <a:bodyPr/>
                    <a:lstStyle/>
                    <a:p>
                      <a:pPr algn="l" fontAlgn="b"/>
                      <a:r>
                        <a:rPr lang="en-US" sz="900" b="1" i="0" u="none" strike="noStrike">
                          <a:solidFill>
                            <a:srgbClr val="000000"/>
                          </a:solidFill>
                          <a:effectLst/>
                          <a:latin typeface="Tahoma" panose="020B0604030504040204" pitchFamily="34" charset="0"/>
                        </a:rPr>
                        <a:t>Total general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812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900" b="1" i="0" u="none" strike="noStrike" dirty="0">
                          <a:solidFill>
                            <a:srgbClr val="000000"/>
                          </a:solidFill>
                          <a:effectLst/>
                          <a:latin typeface="Tahoma" panose="020B0604030504040204" pitchFamily="34" charset="0"/>
                        </a:rPr>
                        <a:t>101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59113600"/>
                  </a:ext>
                </a:extLst>
              </a:tr>
            </a:tbl>
          </a:graphicData>
        </a:graphic>
      </p:graphicFrame>
    </p:spTree>
    <p:extLst>
      <p:ext uri="{BB962C8B-B14F-4D97-AF65-F5344CB8AC3E}">
        <p14:creationId xmlns:p14="http://schemas.microsoft.com/office/powerpoint/2010/main" val="2644999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ct val="0"/>
              </a:spcAft>
              <a:defRPr/>
            </a:pPr>
            <a:r>
              <a:rPr lang="es-ES"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COBERTURA DE VACUNACIÓN POR DOSIS – CORTE 24/11/2023</a:t>
            </a:r>
            <a:endParaRPr lang="es-PE"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a16="http://schemas.microsoft.com/office/drawing/2014/main" id="{CC95C9EC-B5C7-4104-B01D-3D985A1A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48" y="5810806"/>
            <a:ext cx="933449" cy="933449"/>
          </a:xfrm>
          <a:prstGeom prst="rect">
            <a:avLst/>
          </a:prstGeom>
        </p:spPr>
      </p:pic>
      <p:graphicFrame>
        <p:nvGraphicFramePr>
          <p:cNvPr id="4" name="Tabla 3">
            <a:extLst>
              <a:ext uri="{FF2B5EF4-FFF2-40B4-BE49-F238E27FC236}">
                <a16:creationId xmlns:a16="http://schemas.microsoft.com/office/drawing/2014/main" id="{3B5534C7-367B-4A7F-A688-23B180848386}"/>
              </a:ext>
            </a:extLst>
          </p:cNvPr>
          <p:cNvGraphicFramePr>
            <a:graphicFrameLocks noGrp="1"/>
          </p:cNvGraphicFramePr>
          <p:nvPr/>
        </p:nvGraphicFramePr>
        <p:xfrm>
          <a:off x="1459006" y="1689229"/>
          <a:ext cx="9114864" cy="4751978"/>
        </p:xfrm>
        <a:graphic>
          <a:graphicData uri="http://schemas.openxmlformats.org/drawingml/2006/table">
            <a:tbl>
              <a:tblPr/>
              <a:tblGrid>
                <a:gridCol w="1016714">
                  <a:extLst>
                    <a:ext uri="{9D8B030D-6E8A-4147-A177-3AD203B41FA5}">
                      <a16:colId xmlns:a16="http://schemas.microsoft.com/office/drawing/2014/main" val="1589524727"/>
                    </a:ext>
                  </a:extLst>
                </a:gridCol>
                <a:gridCol w="547460">
                  <a:extLst>
                    <a:ext uri="{9D8B030D-6E8A-4147-A177-3AD203B41FA5}">
                      <a16:colId xmlns:a16="http://schemas.microsoft.com/office/drawing/2014/main" val="2043796282"/>
                    </a:ext>
                  </a:extLst>
                </a:gridCol>
                <a:gridCol w="519020">
                  <a:extLst>
                    <a:ext uri="{9D8B030D-6E8A-4147-A177-3AD203B41FA5}">
                      <a16:colId xmlns:a16="http://schemas.microsoft.com/office/drawing/2014/main" val="3353273834"/>
                    </a:ext>
                  </a:extLst>
                </a:gridCol>
                <a:gridCol w="440813">
                  <a:extLst>
                    <a:ext uri="{9D8B030D-6E8A-4147-A177-3AD203B41FA5}">
                      <a16:colId xmlns:a16="http://schemas.microsoft.com/office/drawing/2014/main" val="1377026413"/>
                    </a:ext>
                  </a:extLst>
                </a:gridCol>
                <a:gridCol w="519020">
                  <a:extLst>
                    <a:ext uri="{9D8B030D-6E8A-4147-A177-3AD203B41FA5}">
                      <a16:colId xmlns:a16="http://schemas.microsoft.com/office/drawing/2014/main" val="1400642804"/>
                    </a:ext>
                  </a:extLst>
                </a:gridCol>
                <a:gridCol w="867405">
                  <a:extLst>
                    <a:ext uri="{9D8B030D-6E8A-4147-A177-3AD203B41FA5}">
                      <a16:colId xmlns:a16="http://schemas.microsoft.com/office/drawing/2014/main" val="320795987"/>
                    </a:ext>
                  </a:extLst>
                </a:gridCol>
                <a:gridCol w="867405">
                  <a:extLst>
                    <a:ext uri="{9D8B030D-6E8A-4147-A177-3AD203B41FA5}">
                      <a16:colId xmlns:a16="http://schemas.microsoft.com/office/drawing/2014/main" val="956216588"/>
                    </a:ext>
                  </a:extLst>
                </a:gridCol>
                <a:gridCol w="838965">
                  <a:extLst>
                    <a:ext uri="{9D8B030D-6E8A-4147-A177-3AD203B41FA5}">
                      <a16:colId xmlns:a16="http://schemas.microsoft.com/office/drawing/2014/main" val="1000614520"/>
                    </a:ext>
                  </a:extLst>
                </a:gridCol>
                <a:gridCol w="867405">
                  <a:extLst>
                    <a:ext uri="{9D8B030D-6E8A-4147-A177-3AD203B41FA5}">
                      <a16:colId xmlns:a16="http://schemas.microsoft.com/office/drawing/2014/main" val="4258859669"/>
                    </a:ext>
                  </a:extLst>
                </a:gridCol>
                <a:gridCol w="867405">
                  <a:extLst>
                    <a:ext uri="{9D8B030D-6E8A-4147-A177-3AD203B41FA5}">
                      <a16:colId xmlns:a16="http://schemas.microsoft.com/office/drawing/2014/main" val="383272232"/>
                    </a:ext>
                  </a:extLst>
                </a:gridCol>
                <a:gridCol w="824747">
                  <a:extLst>
                    <a:ext uri="{9D8B030D-6E8A-4147-A177-3AD203B41FA5}">
                      <a16:colId xmlns:a16="http://schemas.microsoft.com/office/drawing/2014/main" val="4002398485"/>
                    </a:ext>
                  </a:extLst>
                </a:gridCol>
                <a:gridCol w="938505">
                  <a:extLst>
                    <a:ext uri="{9D8B030D-6E8A-4147-A177-3AD203B41FA5}">
                      <a16:colId xmlns:a16="http://schemas.microsoft.com/office/drawing/2014/main" val="2187755964"/>
                    </a:ext>
                  </a:extLst>
                </a:gridCol>
              </a:tblGrid>
              <a:tr h="90914">
                <a:tc gridSpan="5">
                  <a:txBody>
                    <a:bodyPr/>
                    <a:lstStyle/>
                    <a:p>
                      <a:pPr algn="l" fontAlgn="b"/>
                      <a:r>
                        <a:rPr lang="en-US" sz="800" b="1" i="0" u="none" strike="noStrike" dirty="0">
                          <a:solidFill>
                            <a:srgbClr val="000000"/>
                          </a:solidFill>
                          <a:effectLst/>
                          <a:latin typeface="Tahoma" panose="020B0604030504040204" pitchFamily="34" charset="0"/>
                        </a:rPr>
                        <a:t>Por </a:t>
                      </a:r>
                      <a:r>
                        <a:rPr lang="en-US" sz="800" b="1" i="0" u="none" strike="noStrike" dirty="0" err="1">
                          <a:solidFill>
                            <a:srgbClr val="000000"/>
                          </a:solidFill>
                          <a:effectLst/>
                          <a:latin typeface="Tahoma" panose="020B0604030504040204" pitchFamily="34" charset="0"/>
                        </a:rPr>
                        <a:t>Grupos</a:t>
                      </a:r>
                      <a:r>
                        <a:rPr lang="en-US" sz="800" b="1" i="0" u="none" strike="noStrike" dirty="0">
                          <a:solidFill>
                            <a:srgbClr val="000000"/>
                          </a:solidFill>
                          <a:effectLst/>
                          <a:latin typeface="Tahoma" panose="020B0604030504040204" pitchFamily="34" charset="0"/>
                        </a:rPr>
                        <a:t> de </a:t>
                      </a:r>
                      <a:r>
                        <a:rPr lang="en-US" sz="800" b="1" i="0" u="none" strike="noStrike" dirty="0" err="1">
                          <a:solidFill>
                            <a:srgbClr val="000000"/>
                          </a:solidFill>
                          <a:effectLst/>
                          <a:latin typeface="Tahoma" panose="020B0604030504040204" pitchFamily="34" charset="0"/>
                        </a:rPr>
                        <a:t>Edad</a:t>
                      </a:r>
                      <a:endParaRPr lang="en-US" sz="800" b="1" i="0" u="none" strike="noStrike" dirty="0">
                        <a:solidFill>
                          <a:srgbClr val="000000"/>
                        </a:solidFill>
                        <a:effectLst/>
                        <a:latin typeface="Tahoma" panose="020B060403050404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802355"/>
                  </a:ext>
                </a:extLst>
              </a:tr>
              <a:tr h="90914">
                <a:tc rowSpan="2">
                  <a:txBody>
                    <a:bodyPr/>
                    <a:lstStyle/>
                    <a:p>
                      <a:pPr algn="ctr" fontAlgn="ctr"/>
                      <a:r>
                        <a:rPr lang="en-US" sz="800" b="1" i="0" u="none" strike="noStrike" dirty="0">
                          <a:solidFill>
                            <a:srgbClr val="000000"/>
                          </a:solidFill>
                          <a:effectLst/>
                          <a:latin typeface="Tahoma" panose="020B0604030504040204" pitchFamily="34" charset="0"/>
                        </a:rPr>
                        <a:t>Grupo </a:t>
                      </a:r>
                      <a:r>
                        <a:rPr lang="en-US" sz="800" b="1" i="0" u="none" strike="noStrike" dirty="0" err="1">
                          <a:solidFill>
                            <a:srgbClr val="000000"/>
                          </a:solidFill>
                          <a:effectLst/>
                          <a:latin typeface="Tahoma" panose="020B0604030504040204" pitchFamily="34" charset="0"/>
                        </a:rPr>
                        <a:t>Etario</a:t>
                      </a:r>
                      <a:endParaRPr lang="en-US" sz="800" b="1" i="0" u="none" strike="noStrike" dirty="0">
                        <a:solidFill>
                          <a:srgbClr val="000000"/>
                        </a:solidFill>
                        <a:effectLst/>
                        <a:latin typeface="Tahoma" panose="020B0604030504040204" pitchFamily="34" charset="0"/>
                      </a:endParaRP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US" sz="800" b="1" i="0" u="none" strike="noStrike" dirty="0">
                          <a:solidFill>
                            <a:srgbClr val="000000"/>
                          </a:solidFill>
                          <a:effectLst/>
                          <a:latin typeface="Tahoma" panose="020B0604030504040204" pitchFamily="34" charset="0"/>
                        </a:rPr>
                        <a:t>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n-US" sz="800" b="1" i="0" u="none" strike="noStrike">
                          <a:solidFill>
                            <a:srgbClr val="000000"/>
                          </a:solidFill>
                          <a:effectLst/>
                          <a:latin typeface="Tahoma" panose="020B0604030504040204" pitchFamily="34" charset="0"/>
                        </a:rPr>
                        <a:t>1ra Dosis</a:t>
                      </a:r>
                    </a:p>
                  </a:txBody>
                  <a:tcPr marL="3135" marR="3135" marT="3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Tahoma" panose="020B0604030504040204" pitchFamily="34" charset="0"/>
                        </a:rPr>
                        <a:t>2da Dosis</a:t>
                      </a:r>
                    </a:p>
                  </a:txBody>
                  <a:tcPr marL="3135" marR="3135" marT="3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3ra Dosis</a:t>
                      </a:r>
                    </a:p>
                  </a:txBody>
                  <a:tcPr marL="3135" marR="3135" marT="3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4ta Dosis</a:t>
                      </a:r>
                    </a:p>
                  </a:txBody>
                  <a:tcPr marL="3135" marR="3135" marT="3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 Dosis de Refuerzo</a:t>
                      </a:r>
                    </a:p>
                  </a:txBody>
                  <a:tcPr marL="3135" marR="3135" marT="3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156364199"/>
                  </a:ext>
                </a:extLst>
              </a:tr>
              <a:tr h="153614">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1" i="0" u="none" strike="noStrike" dirty="0">
                          <a:solidFill>
                            <a:srgbClr val="000000"/>
                          </a:solidFill>
                          <a:effectLst/>
                          <a:latin typeface="Tahoma" panose="020B0604030504040204" pitchFamily="34" charset="0"/>
                        </a:rPr>
                        <a:t>%</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21048780"/>
                  </a:ext>
                </a:extLst>
              </a:tr>
              <a:tr h="153614">
                <a:tc>
                  <a:txBody>
                    <a:bodyPr/>
                    <a:lstStyle/>
                    <a:p>
                      <a:pPr algn="ctr" fontAlgn="b"/>
                      <a:r>
                        <a:rPr lang="en-US" sz="800" b="0" i="0" u="none" strike="noStrike">
                          <a:solidFill>
                            <a:srgbClr val="000000"/>
                          </a:solidFill>
                          <a:effectLst/>
                          <a:latin typeface="Tahoma" panose="020B0604030504040204" pitchFamily="34" charset="0"/>
                        </a:rPr>
                        <a:t>06 a 11 meses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11,931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7,540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63.20%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2,708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22.70%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a:solidFill>
                            <a:srgbClr val="FFFFFF"/>
                          </a:solidFill>
                          <a:effectLst/>
                          <a:latin typeface="Tahoma" panose="020B0604030504040204" pitchFamily="34" charset="0"/>
                        </a:rPr>
                        <a:t>0.00%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052284273"/>
                  </a:ext>
                </a:extLst>
              </a:tr>
              <a:tr h="153614">
                <a:tc>
                  <a:txBody>
                    <a:bodyPr/>
                    <a:lstStyle/>
                    <a:p>
                      <a:pPr algn="ctr" fontAlgn="b"/>
                      <a:r>
                        <a:rPr lang="en-US" sz="800" b="0" i="0" u="none" strike="noStrike">
                          <a:solidFill>
                            <a:srgbClr val="000000"/>
                          </a:solidFill>
                          <a:effectLst/>
                          <a:latin typeface="Tahoma" panose="020B0604030504040204" pitchFamily="34" charset="0"/>
                        </a:rPr>
                        <a:t>01 a 04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98,233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22,255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22.66%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8,700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8.86%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Tahoma" panose="020B0604030504040204" pitchFamily="34" charset="0"/>
                        </a:rPr>
                        <a:t>0.00%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906553846"/>
                  </a:ext>
                </a:extLst>
              </a:tr>
              <a:tr h="153614">
                <a:tc>
                  <a:txBody>
                    <a:bodyPr/>
                    <a:lstStyle/>
                    <a:p>
                      <a:pPr algn="ctr" fontAlgn="b"/>
                      <a:r>
                        <a:rPr lang="en-US" sz="800" b="0" i="0" u="none" strike="noStrike">
                          <a:solidFill>
                            <a:srgbClr val="000000"/>
                          </a:solidFill>
                          <a:effectLst/>
                          <a:latin typeface="Tahoma" panose="020B0604030504040204" pitchFamily="34" charset="0"/>
                        </a:rPr>
                        <a:t>05 a 11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193,660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136,673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70.57%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107,653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55.59%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39,882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20.59%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223446346"/>
                  </a:ext>
                </a:extLst>
              </a:tr>
              <a:tr h="153614">
                <a:tc>
                  <a:txBody>
                    <a:bodyPr/>
                    <a:lstStyle/>
                    <a:p>
                      <a:pPr algn="ctr" fontAlgn="b"/>
                      <a:r>
                        <a:rPr lang="en-US" sz="800" b="0" i="0" u="none" strike="noStrike">
                          <a:solidFill>
                            <a:srgbClr val="000000"/>
                          </a:solidFill>
                          <a:effectLst/>
                          <a:latin typeface="Tahoma" panose="020B0604030504040204" pitchFamily="34" charset="0"/>
                        </a:rPr>
                        <a:t>12 a 17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170,891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139,763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81.78%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122,356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71.60%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72,307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42.31%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252182697"/>
                  </a:ext>
                </a:extLst>
              </a:tr>
              <a:tr h="153614">
                <a:tc>
                  <a:txBody>
                    <a:bodyPr/>
                    <a:lstStyle/>
                    <a:p>
                      <a:pPr algn="ctr" fontAlgn="b"/>
                      <a:r>
                        <a:rPr lang="en-US" sz="800" b="0" i="0" u="none" strike="noStrike">
                          <a:solidFill>
                            <a:srgbClr val="000000"/>
                          </a:solidFill>
                          <a:effectLst/>
                          <a:latin typeface="Tahoma" panose="020B0604030504040204" pitchFamily="34" charset="0"/>
                        </a:rPr>
                        <a:t>18 a 29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235,320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207,966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88.38%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189,738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80.63%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146,476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62.25%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29,571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824527364"/>
                  </a:ext>
                </a:extLst>
              </a:tr>
              <a:tr h="153614">
                <a:tc>
                  <a:txBody>
                    <a:bodyPr/>
                    <a:lstStyle/>
                    <a:p>
                      <a:pPr algn="ctr" fontAlgn="b"/>
                      <a:r>
                        <a:rPr lang="en-US" sz="800" b="0" i="0" u="none" strike="noStrike">
                          <a:solidFill>
                            <a:srgbClr val="000000"/>
                          </a:solidFill>
                          <a:effectLst/>
                          <a:latin typeface="Tahoma" panose="020B0604030504040204" pitchFamily="34" charset="0"/>
                        </a:rPr>
                        <a:t>30 a 39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156,077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139,114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89.13%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129,241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82.81%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105,426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67.55%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35,674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22.86%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571369928"/>
                  </a:ext>
                </a:extLst>
              </a:tr>
              <a:tr h="153614">
                <a:tc>
                  <a:txBody>
                    <a:bodyPr/>
                    <a:lstStyle/>
                    <a:p>
                      <a:pPr algn="ctr" fontAlgn="b"/>
                      <a:r>
                        <a:rPr lang="en-US" sz="800" b="0" i="0" u="none" strike="noStrike">
                          <a:solidFill>
                            <a:srgbClr val="000000"/>
                          </a:solidFill>
                          <a:effectLst/>
                          <a:latin typeface="Tahoma" panose="020B0604030504040204" pitchFamily="34" charset="0"/>
                        </a:rPr>
                        <a:t>40 a 49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127,015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112,544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88.61%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105,391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82.98%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88,006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69.29%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35,449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27.91%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91709475"/>
                  </a:ext>
                </a:extLst>
              </a:tr>
              <a:tr h="153614">
                <a:tc>
                  <a:txBody>
                    <a:bodyPr/>
                    <a:lstStyle/>
                    <a:p>
                      <a:pPr algn="ctr" fontAlgn="b"/>
                      <a:r>
                        <a:rPr lang="en-US" sz="800" b="0" i="0" u="none" strike="noStrike">
                          <a:solidFill>
                            <a:srgbClr val="000000"/>
                          </a:solidFill>
                          <a:effectLst/>
                          <a:latin typeface="Tahoma" panose="020B0604030504040204" pitchFamily="34" charset="0"/>
                        </a:rPr>
                        <a:t>50 a 59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95,121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83,830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88.13%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79,431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83.51%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67,180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70.63%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29,968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31.51%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891436171"/>
                  </a:ext>
                </a:extLst>
              </a:tr>
              <a:tr h="153614">
                <a:tc>
                  <a:txBody>
                    <a:bodyPr/>
                    <a:lstStyle/>
                    <a:p>
                      <a:pPr algn="ctr" fontAlgn="b"/>
                      <a:r>
                        <a:rPr lang="en-US" sz="800" b="0" i="0" u="none" strike="noStrike">
                          <a:solidFill>
                            <a:srgbClr val="000000"/>
                          </a:solidFill>
                          <a:effectLst/>
                          <a:latin typeface="Tahoma" panose="020B0604030504040204" pitchFamily="34" charset="0"/>
                        </a:rPr>
                        <a:t>60 a 69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65,491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57,905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88.42%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55,167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84.24%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47,529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72.57%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23,920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36.52%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Tahoma" panose="020B0604030504040204" pitchFamily="34" charset="0"/>
                        </a:rPr>
                        <a:t>6,747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10.30%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649530"/>
                  </a:ext>
                </a:extLst>
              </a:tr>
              <a:tr h="153614">
                <a:tc>
                  <a:txBody>
                    <a:bodyPr/>
                    <a:lstStyle/>
                    <a:p>
                      <a:pPr algn="ctr" fontAlgn="b"/>
                      <a:r>
                        <a:rPr lang="en-US" sz="800" b="0" i="0" u="none" strike="noStrike">
                          <a:solidFill>
                            <a:srgbClr val="000000"/>
                          </a:solidFill>
                          <a:effectLst/>
                          <a:latin typeface="Tahoma" panose="020B0604030504040204" pitchFamily="34" charset="0"/>
                        </a:rPr>
                        <a:t>70 a 79 años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35,083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30,473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86.86%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28,987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82.62%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24,829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70.77%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13,182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37.57%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4,740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13.51%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19890842"/>
                  </a:ext>
                </a:extLst>
              </a:tr>
              <a:tr h="153614">
                <a:tc>
                  <a:txBody>
                    <a:bodyPr/>
                    <a:lstStyle/>
                    <a:p>
                      <a:pPr algn="ctr" fontAlgn="b"/>
                      <a:r>
                        <a:rPr lang="en-US" sz="800" b="0" i="0" u="none" strike="noStrike">
                          <a:solidFill>
                            <a:srgbClr val="000000"/>
                          </a:solidFill>
                          <a:effectLst/>
                          <a:latin typeface="Tahoma" panose="020B0604030504040204" pitchFamily="34" charset="0"/>
                        </a:rPr>
                        <a:t>80 años a más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17,749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13,057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73.56%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12,151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68.46%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9,514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53.60%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4,410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24.85%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1,529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8.61%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69291800"/>
                  </a:ext>
                </a:extLst>
              </a:tr>
              <a:tr h="153614">
                <a:tc>
                  <a:txBody>
                    <a:bodyPr/>
                    <a:lstStyle/>
                    <a:p>
                      <a:pPr algn="ctr" fontAlgn="b"/>
                      <a:r>
                        <a:rPr lang="en-US" sz="800" b="1" i="0" u="none" strike="noStrike">
                          <a:solidFill>
                            <a:srgbClr val="000000"/>
                          </a:solidFill>
                          <a:effectLst/>
                          <a:latin typeface="Tahoma" panose="020B0604030504040204" pitchFamily="34" charset="0"/>
                        </a:rPr>
                        <a:t>Total general</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1,206,571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951,120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78.83%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Tahoma" panose="020B0604030504040204" pitchFamily="34" charset="0"/>
                        </a:rPr>
                        <a:t>841,523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69.75%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601,149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54.83%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172,174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23.53%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13,016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11.00%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26100133"/>
                  </a:ext>
                </a:extLst>
              </a:tr>
              <a:tr h="90914">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0872632"/>
                  </a:ext>
                </a:extLst>
              </a:tr>
              <a:tr h="90914">
                <a:tc gridSpan="5">
                  <a:txBody>
                    <a:bodyPr/>
                    <a:lstStyle/>
                    <a:p>
                      <a:pPr algn="l" fontAlgn="b"/>
                      <a:r>
                        <a:rPr lang="en-US" sz="800" b="1" i="0" u="none" strike="noStrike">
                          <a:solidFill>
                            <a:srgbClr val="000000"/>
                          </a:solidFill>
                          <a:effectLst/>
                          <a:latin typeface="Tahoma" panose="020B0604030504040204" pitchFamily="34" charset="0"/>
                        </a:rPr>
                        <a:t>Por Provincias</a:t>
                      </a: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3135" marR="3135" marT="313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382430"/>
                  </a:ext>
                </a:extLst>
              </a:tr>
              <a:tr h="90914">
                <a:tc rowSpan="2">
                  <a:txBody>
                    <a:bodyPr/>
                    <a:lstStyle/>
                    <a:p>
                      <a:pPr algn="ctr" fontAlgn="ctr"/>
                      <a:r>
                        <a:rPr lang="en-US" sz="800" b="1" i="0" u="none" strike="noStrike">
                          <a:solidFill>
                            <a:srgbClr val="000000"/>
                          </a:solidFill>
                          <a:effectLst/>
                          <a:latin typeface="Tahoma" panose="020B0604030504040204" pitchFamily="34" charset="0"/>
                        </a:rPr>
                        <a:t>Provincias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US" sz="800" b="1" i="0" u="none" strike="noStrike">
                          <a:solidFill>
                            <a:srgbClr val="000000"/>
                          </a:solidFill>
                          <a:effectLst/>
                          <a:latin typeface="Tahoma" panose="020B0604030504040204" pitchFamily="34" charset="0"/>
                        </a:rPr>
                        <a:t>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n-US" sz="800" b="1" i="0" u="none" strike="noStrike">
                          <a:solidFill>
                            <a:srgbClr val="000000"/>
                          </a:solidFill>
                          <a:effectLst/>
                          <a:latin typeface="Tahoma" panose="020B0604030504040204" pitchFamily="34" charset="0"/>
                        </a:rPr>
                        <a:t>1ra Dosis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Tahoma" panose="020B0604030504040204" pitchFamily="34" charset="0"/>
                        </a:rPr>
                        <a:t>2da Dosis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3ra Dosis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4ta Dosis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700" b="1" i="0" u="none" strike="noStrike">
                          <a:solidFill>
                            <a:srgbClr val="000000"/>
                          </a:solidFill>
                          <a:effectLst/>
                          <a:latin typeface="Tahoma" panose="020B0604030504040204" pitchFamily="34" charset="0"/>
                        </a:rPr>
                        <a:t> Dosis de Refuerzo</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133925232"/>
                  </a:ext>
                </a:extLst>
              </a:tr>
              <a:tr h="153614">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Tahoma" panose="020B0604030504040204" pitchFamily="34" charset="0"/>
                        </a:rPr>
                        <a:t>%</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Tahoma" panose="020B0604030504040204" pitchFamily="34" charset="0"/>
                        </a:rPr>
                        <a:t>Cantidad</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dirty="0">
                          <a:solidFill>
                            <a:srgbClr val="000000"/>
                          </a:solidFill>
                          <a:effectLst/>
                          <a:latin typeface="Tahoma" panose="020B0604030504040204" pitchFamily="34" charset="0"/>
                        </a:rPr>
                        <a:t>% vs Meta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8809180"/>
                  </a:ext>
                </a:extLst>
              </a:tr>
              <a:tr h="153614">
                <a:tc>
                  <a:txBody>
                    <a:bodyPr/>
                    <a:lstStyle/>
                    <a:p>
                      <a:pPr algn="l" fontAlgn="b"/>
                      <a:r>
                        <a:rPr lang="en-US" sz="800" b="0" i="0" u="none" strike="noStrike">
                          <a:solidFill>
                            <a:srgbClr val="000000"/>
                          </a:solidFill>
                          <a:effectLst/>
                          <a:latin typeface="Tahoma" panose="020B0604030504040204" pitchFamily="34" charset="0"/>
                        </a:rPr>
                        <a:t>ALTO AMAZONAS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162,895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118,703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72.87%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101,279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62.17%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64,540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44.46%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10,949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11.49%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837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5.93%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95639569"/>
                  </a:ext>
                </a:extLst>
              </a:tr>
              <a:tr h="153614">
                <a:tc>
                  <a:txBody>
                    <a:bodyPr/>
                    <a:lstStyle/>
                    <a:p>
                      <a:pPr algn="l" fontAlgn="b"/>
                      <a:r>
                        <a:rPr lang="en-US" sz="800" b="0" i="0" u="none" strike="noStrike">
                          <a:solidFill>
                            <a:srgbClr val="000000"/>
                          </a:solidFill>
                          <a:effectLst/>
                          <a:latin typeface="Tahoma" panose="020B0604030504040204" pitchFamily="34" charset="0"/>
                        </a:rPr>
                        <a:t>DATEM DEL MARAÑON</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87,484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39,357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44.99%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31,784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36.33%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20,532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26.85%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4,118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9.14%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186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4.19%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08756097"/>
                  </a:ext>
                </a:extLst>
              </a:tr>
              <a:tr h="153614">
                <a:tc>
                  <a:txBody>
                    <a:bodyPr/>
                    <a:lstStyle/>
                    <a:p>
                      <a:pPr algn="l" fontAlgn="b"/>
                      <a:r>
                        <a:rPr lang="en-US" sz="800" b="0" i="0" u="none" strike="noStrike">
                          <a:solidFill>
                            <a:srgbClr val="000000"/>
                          </a:solidFill>
                          <a:effectLst/>
                          <a:latin typeface="Tahoma" panose="020B0604030504040204" pitchFamily="34" charset="0"/>
                        </a:rPr>
                        <a:t>LORETO</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89,907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67,656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75.25%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55,307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61.52%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36,313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44.15%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8,060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15.57%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421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5.54%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77444255"/>
                  </a:ext>
                </a:extLst>
              </a:tr>
              <a:tr h="153614">
                <a:tc>
                  <a:txBody>
                    <a:bodyPr/>
                    <a:lstStyle/>
                    <a:p>
                      <a:pPr algn="l" fontAlgn="b"/>
                      <a:r>
                        <a:rPr lang="en-US" sz="800" b="0" i="0" u="none" strike="noStrike">
                          <a:solidFill>
                            <a:srgbClr val="000000"/>
                          </a:solidFill>
                          <a:effectLst/>
                          <a:latin typeface="Tahoma" panose="020B0604030504040204" pitchFamily="34" charset="0"/>
                        </a:rPr>
                        <a:t>MAYNAS</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606,937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537,794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88.61%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Tahoma" panose="020B0604030504040204" pitchFamily="34" charset="0"/>
                        </a:rPr>
                        <a:t>495,168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81.58%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378,727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68.25%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125,898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32.60%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9,456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13.91%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35979309"/>
                  </a:ext>
                </a:extLst>
              </a:tr>
              <a:tr h="153614">
                <a:tc>
                  <a:txBody>
                    <a:bodyPr/>
                    <a:lstStyle/>
                    <a:p>
                      <a:pPr algn="l" fontAlgn="b"/>
                      <a:r>
                        <a:rPr lang="en-US" sz="800" b="0" i="0" u="none" strike="noStrike">
                          <a:solidFill>
                            <a:srgbClr val="000000"/>
                          </a:solidFill>
                          <a:effectLst/>
                          <a:latin typeface="Tahoma" panose="020B0604030504040204" pitchFamily="34" charset="0"/>
                        </a:rPr>
                        <a:t>PUTUMAYO</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11,383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8,629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75.81%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7,205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63.30%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5,193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48.81%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2,013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27.50%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208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18.84%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51323283"/>
                  </a:ext>
                </a:extLst>
              </a:tr>
              <a:tr h="153614">
                <a:tc>
                  <a:txBody>
                    <a:bodyPr/>
                    <a:lstStyle/>
                    <a:p>
                      <a:pPr algn="l" fontAlgn="b"/>
                      <a:r>
                        <a:rPr lang="en-US" sz="800" b="0" i="0" u="none" strike="noStrike">
                          <a:solidFill>
                            <a:srgbClr val="000000"/>
                          </a:solidFill>
                          <a:effectLst/>
                          <a:latin typeface="Tahoma" panose="020B0604030504040204" pitchFamily="34" charset="0"/>
                        </a:rPr>
                        <a:t>RAMON CASTILLA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85,751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53,347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62.21%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44,381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51.76%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27,722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35.47%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6,821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13.60%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337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4.30%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47901793"/>
                  </a:ext>
                </a:extLst>
              </a:tr>
              <a:tr h="153614">
                <a:tc>
                  <a:txBody>
                    <a:bodyPr/>
                    <a:lstStyle/>
                    <a:p>
                      <a:pPr algn="l" fontAlgn="b"/>
                      <a:r>
                        <a:rPr lang="en-US" sz="800" b="0" i="0" u="none" strike="noStrike">
                          <a:solidFill>
                            <a:srgbClr val="000000"/>
                          </a:solidFill>
                          <a:effectLst/>
                          <a:latin typeface="Tahoma" panose="020B0604030504040204" pitchFamily="34" charset="0"/>
                        </a:rPr>
                        <a:t>REQUENA</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82,237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64,490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78.42%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55,532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67.53%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37,590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49.87%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8,382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17.33%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879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11.04%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79215693"/>
                  </a:ext>
                </a:extLst>
              </a:tr>
              <a:tr h="153614">
                <a:tc>
                  <a:txBody>
                    <a:bodyPr/>
                    <a:lstStyle/>
                    <a:p>
                      <a:pPr algn="l" fontAlgn="b"/>
                      <a:r>
                        <a:rPr lang="en-US" sz="800" b="0" i="0" u="none" strike="noStrike">
                          <a:solidFill>
                            <a:srgbClr val="000000"/>
                          </a:solidFill>
                          <a:effectLst/>
                          <a:latin typeface="Tahoma" panose="020B0604030504040204" pitchFamily="34" charset="0"/>
                        </a:rPr>
                        <a:t>UCAYALI</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79,977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ahoma" panose="020B0604030504040204" pitchFamily="34" charset="0"/>
                        </a:rPr>
                        <a:t>61,144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Tahoma" panose="020B0604030504040204" pitchFamily="34" charset="0"/>
                        </a:rPr>
                        <a:t>76.45%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Tahoma" panose="020B0604030504040204" pitchFamily="34" charset="0"/>
                        </a:rPr>
                        <a:t>50,867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63.60%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30,532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41.57%</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5,933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FFFF"/>
                          </a:solidFill>
                          <a:effectLst/>
                          <a:latin typeface="Tahoma" panose="020B0604030504040204" pitchFamily="34" charset="0"/>
                        </a:rPr>
                        <a:t>12.44%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Tahoma" panose="020B0604030504040204" pitchFamily="34" charset="0"/>
                        </a:rPr>
                        <a:t>692</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Tahoma" panose="020B0604030504040204" pitchFamily="34" charset="0"/>
                        </a:rPr>
                        <a:t>9.48%</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4051968"/>
                  </a:ext>
                </a:extLst>
              </a:tr>
              <a:tr h="153614">
                <a:tc>
                  <a:txBody>
                    <a:bodyPr/>
                    <a:lstStyle/>
                    <a:p>
                      <a:pPr algn="ctr" fontAlgn="b"/>
                      <a:r>
                        <a:rPr lang="en-US" sz="800" b="1" i="0" u="none" strike="noStrike">
                          <a:solidFill>
                            <a:srgbClr val="000000"/>
                          </a:solidFill>
                          <a:effectLst/>
                          <a:latin typeface="Tahoma" panose="020B0604030504040204" pitchFamily="34" charset="0"/>
                        </a:rPr>
                        <a:t>Total general</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1,206,571</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951,120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000000"/>
                          </a:solidFill>
                          <a:effectLst/>
                          <a:latin typeface="Tahoma" panose="020B0604030504040204" pitchFamily="34" charset="0"/>
                        </a:rPr>
                        <a:t>78.83%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solidFill>
                            <a:srgbClr val="000000"/>
                          </a:solidFill>
                          <a:effectLst/>
                          <a:latin typeface="Tahoma" panose="020B0604030504040204" pitchFamily="34" charset="0"/>
                        </a:rPr>
                        <a:t>841,523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69.75%</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601,149</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54.83%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172,174</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a:solidFill>
                            <a:srgbClr val="FFFFFF"/>
                          </a:solidFill>
                          <a:effectLst/>
                          <a:latin typeface="Tahoma" panose="020B0604030504040204" pitchFamily="34" charset="0"/>
                        </a:rPr>
                        <a:t>23.53%</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1" i="0" u="none" strike="noStrike">
                          <a:solidFill>
                            <a:srgbClr val="000000"/>
                          </a:solidFill>
                          <a:effectLst/>
                          <a:latin typeface="Tahoma" panose="020B0604030504040204" pitchFamily="34" charset="0"/>
                        </a:rPr>
                        <a:t>13,016</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1" i="0" u="none" strike="noStrike" dirty="0">
                          <a:solidFill>
                            <a:srgbClr val="FFFFFF"/>
                          </a:solidFill>
                          <a:effectLst/>
                          <a:latin typeface="Tahoma" panose="020B0604030504040204" pitchFamily="34" charset="0"/>
                        </a:rPr>
                        <a:t>11.00%</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55343845"/>
                  </a:ext>
                </a:extLst>
              </a:tr>
              <a:tr h="90914">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3135" marR="3135" marT="313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5125552"/>
                  </a:ext>
                </a:extLst>
              </a:tr>
              <a:tr h="90914">
                <a:tc gridSpan="2">
                  <a:txBody>
                    <a:bodyPr/>
                    <a:lstStyle/>
                    <a:p>
                      <a:pPr algn="l" fontAlgn="b"/>
                      <a:r>
                        <a:rPr lang="en-US" sz="700" b="1" i="0" u="none" strike="noStrike" dirty="0">
                          <a:solidFill>
                            <a:srgbClr val="000000"/>
                          </a:solidFill>
                          <a:effectLst/>
                          <a:latin typeface="Tahoma" panose="020B0604030504040204" pitchFamily="34" charset="0"/>
                        </a:rPr>
                        <a:t>Corte</a:t>
                      </a:r>
                      <a:r>
                        <a:rPr lang="en-US" sz="700" b="0" i="0" u="none" strike="noStrike" dirty="0">
                          <a:solidFill>
                            <a:srgbClr val="000000"/>
                          </a:solidFill>
                          <a:effectLst/>
                          <a:latin typeface="Tahoma" panose="020B0604030504040204" pitchFamily="34" charset="0"/>
                        </a:rPr>
                        <a:t>: 24/11/2023   09:30 am</a:t>
                      </a:r>
                    </a:p>
                  </a:txBody>
                  <a:tcPr marL="3135" marR="3135" marT="3135" marB="0" anchor="ctr">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ctr" fontAlgn="b"/>
                      <a:r>
                        <a:rPr lang="en-US" sz="700" b="0" i="0" u="none" strike="noStrike">
                          <a:solidFill>
                            <a:srgbClr val="000000"/>
                          </a:solidFill>
                          <a:effectLst/>
                          <a:latin typeface="Tahoma" panose="020B0604030504040204" pitchFamily="34" charset="0"/>
                        </a:rPr>
                        <a:t>Menor de 70%</a:t>
                      </a:r>
                    </a:p>
                  </a:txBody>
                  <a:tcPr marL="3135" marR="3135" marT="313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Tahoma" panose="020B060403050404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extLst>
                  <a:ext uri="{0D108BD9-81ED-4DB2-BD59-A6C34878D82A}">
                    <a16:rowId xmlns:a16="http://schemas.microsoft.com/office/drawing/2014/main" val="3162557821"/>
                  </a:ext>
                </a:extLst>
              </a:tr>
              <a:tr h="90914">
                <a:tc>
                  <a:txBody>
                    <a:bodyPr/>
                    <a:lstStyle/>
                    <a:p>
                      <a:pPr algn="l" fontAlgn="b"/>
                      <a:r>
                        <a:rPr lang="en-US" sz="700" b="1" i="0" u="none" strike="noStrike">
                          <a:solidFill>
                            <a:srgbClr val="000000"/>
                          </a:solidFill>
                          <a:effectLst/>
                          <a:latin typeface="Tahoma" panose="020B0604030504040204" pitchFamily="34" charset="0"/>
                        </a:rPr>
                        <a:t>Fuente: </a:t>
                      </a:r>
                      <a:r>
                        <a:rPr lang="en-US" sz="700" b="0" i="0" u="none" strike="noStrike">
                          <a:solidFill>
                            <a:srgbClr val="000000"/>
                          </a:solidFill>
                          <a:effectLst/>
                          <a:latin typeface="Tahoma" panose="020B0604030504040204" pitchFamily="34" charset="0"/>
                        </a:rPr>
                        <a:t>REUNIS</a:t>
                      </a: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ctr" fontAlgn="b"/>
                      <a:r>
                        <a:rPr lang="en-US" sz="700" b="0" i="0" u="none" strike="noStrike">
                          <a:solidFill>
                            <a:srgbClr val="000000"/>
                          </a:solidFill>
                          <a:effectLst/>
                          <a:latin typeface="Tahoma" panose="020B0604030504040204" pitchFamily="34" charset="0"/>
                        </a:rPr>
                        <a:t>70% al 85%</a:t>
                      </a:r>
                    </a:p>
                  </a:txBody>
                  <a:tcPr marL="3135" marR="3135" marT="313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Tahoma" panose="020B060403050404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extLst>
                  <a:ext uri="{0D108BD9-81ED-4DB2-BD59-A6C34878D82A}">
                    <a16:rowId xmlns:a16="http://schemas.microsoft.com/office/drawing/2014/main" val="3719773576"/>
                  </a:ext>
                </a:extLst>
              </a:tr>
              <a:tr h="90914">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700" b="0" i="0" u="none" strike="noStrike">
                        <a:solidFill>
                          <a:srgbClr val="000000"/>
                        </a:solidFill>
                        <a:effectLst/>
                        <a:latin typeface="Tahoma" panose="020B060403050404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tc>
                  <a:txBody>
                    <a:bodyPr/>
                    <a:lstStyle/>
                    <a:p>
                      <a:pPr algn="ctr" fontAlgn="b"/>
                      <a:r>
                        <a:rPr lang="en-US" sz="700" b="0" i="0" u="none" strike="noStrike">
                          <a:solidFill>
                            <a:srgbClr val="000000"/>
                          </a:solidFill>
                          <a:effectLst/>
                          <a:latin typeface="Tahoma" panose="020B0604030504040204" pitchFamily="34" charset="0"/>
                        </a:rPr>
                        <a:t>85% a mas</a:t>
                      </a:r>
                    </a:p>
                  </a:txBody>
                  <a:tcPr marL="3135" marR="3135" marT="313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Tahoma" panose="020B0604030504040204" pitchFamily="34" charset="0"/>
                        </a:rPr>
                        <a:t> </a:t>
                      </a:r>
                    </a:p>
                  </a:txBody>
                  <a:tcPr marL="3135" marR="3135" marT="3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3135" marR="3135" marT="313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3135" marR="3135" marT="3135" marB="0" anchor="ctr">
                    <a:lnL>
                      <a:noFill/>
                    </a:lnL>
                    <a:lnR>
                      <a:noFill/>
                    </a:lnR>
                    <a:lnT>
                      <a:noFill/>
                    </a:lnT>
                    <a:lnB>
                      <a:noFill/>
                    </a:lnB>
                  </a:tcPr>
                </a:tc>
                <a:extLst>
                  <a:ext uri="{0D108BD9-81ED-4DB2-BD59-A6C34878D82A}">
                    <a16:rowId xmlns:a16="http://schemas.microsoft.com/office/drawing/2014/main" val="2988567428"/>
                  </a:ext>
                </a:extLst>
              </a:tr>
            </a:tbl>
          </a:graphicData>
        </a:graphic>
      </p:graphicFrame>
    </p:spTree>
    <p:extLst>
      <p:ext uri="{BB962C8B-B14F-4D97-AF65-F5344CB8AC3E}">
        <p14:creationId xmlns:p14="http://schemas.microsoft.com/office/powerpoint/2010/main" val="2277192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ct val="0"/>
              </a:spcAft>
              <a:defRPr/>
            </a:pPr>
            <a:r>
              <a:rPr lang="es-ES"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CASOS CONFIRMADOS POR SEMANAS EPIDEMIOLÓGICAS. –  SEMANA EPIDEMIOLÓGICA: 01-46 AÑO 2023</a:t>
            </a:r>
            <a:endParaRPr lang="es-PE"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 name="Imagen 9">
            <a:extLst>
              <a:ext uri="{FF2B5EF4-FFF2-40B4-BE49-F238E27FC236}">
                <a16:creationId xmlns:a16="http://schemas.microsoft.com/office/drawing/2014/main" id="{AD523CFE-D93A-48F0-81ED-9B1BE2B22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48" y="5810806"/>
            <a:ext cx="933449" cy="933449"/>
          </a:xfrm>
          <a:prstGeom prst="rect">
            <a:avLst/>
          </a:prstGeom>
        </p:spPr>
      </p:pic>
      <p:sp>
        <p:nvSpPr>
          <p:cNvPr id="8" name="Rectángulo: esquinas redondeadas 7">
            <a:extLst>
              <a:ext uri="{FF2B5EF4-FFF2-40B4-BE49-F238E27FC236}">
                <a16:creationId xmlns:a16="http://schemas.microsoft.com/office/drawing/2014/main" id="{5C988B1E-E250-4982-AC5A-F9BFBB7E625D}"/>
              </a:ext>
            </a:extLst>
          </p:cNvPr>
          <p:cNvSpPr/>
          <p:nvPr/>
        </p:nvSpPr>
        <p:spPr>
          <a:xfrm>
            <a:off x="3913606" y="6150552"/>
            <a:ext cx="3833010" cy="593703"/>
          </a:xfrm>
          <a:prstGeom prst="roundRect">
            <a:avLst/>
          </a:prstGeom>
          <a:solidFill>
            <a:schemeClr val="bg1"/>
          </a:solidFill>
          <a:ln w="34925">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b="1" dirty="0">
                <a:latin typeface="Tahoma" panose="020B0604030504040204" pitchFamily="34" charset="0"/>
              </a:rPr>
              <a:t>TOTAL HOSPITALIZADOS: 0</a:t>
            </a:r>
            <a:endParaRPr lang="es-PE" sz="1400" dirty="0">
              <a:solidFill>
                <a:srgbClr val="FFFF00"/>
              </a:solidFill>
            </a:endParaRPr>
          </a:p>
        </p:txBody>
      </p:sp>
      <p:pic>
        <p:nvPicPr>
          <p:cNvPr id="2" name="Imagen 1">
            <a:extLst>
              <a:ext uri="{FF2B5EF4-FFF2-40B4-BE49-F238E27FC236}">
                <a16:creationId xmlns:a16="http://schemas.microsoft.com/office/drawing/2014/main" id="{266120A9-D90B-4626-8502-A960948ACD8E}"/>
              </a:ext>
            </a:extLst>
          </p:cNvPr>
          <p:cNvPicPr>
            <a:picLocks noChangeAspect="1"/>
          </p:cNvPicPr>
          <p:nvPr/>
        </p:nvPicPr>
        <p:blipFill>
          <a:blip r:embed="rId4"/>
          <a:stretch>
            <a:fillRect/>
          </a:stretch>
        </p:blipFill>
        <p:spPr>
          <a:xfrm>
            <a:off x="0" y="2122319"/>
            <a:ext cx="12192000" cy="2613362"/>
          </a:xfrm>
          <a:prstGeom prst="rect">
            <a:avLst/>
          </a:prstGeom>
        </p:spPr>
      </p:pic>
    </p:spTree>
    <p:extLst>
      <p:ext uri="{BB962C8B-B14F-4D97-AF65-F5344CB8AC3E}">
        <p14:creationId xmlns:p14="http://schemas.microsoft.com/office/powerpoint/2010/main" val="335922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9905" y="5333665"/>
            <a:ext cx="12010291" cy="1400383"/>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700" dirty="0">
                <a:effectLst/>
              </a:rPr>
              <a:t>Hasta la SE 46-2023, se reportó 17,781 casos de malaria: 14,809 (</a:t>
            </a:r>
            <a:r>
              <a:rPr lang="es-PE" sz="1700" dirty="0">
                <a:solidFill>
                  <a:srgbClr val="FF0000"/>
                </a:solidFill>
                <a:effectLst/>
              </a:rPr>
              <a:t>83.28%</a:t>
            </a:r>
            <a:r>
              <a:rPr lang="es-PE" sz="1700" dirty="0">
                <a:effectLst/>
              </a:rPr>
              <a:t>) Vivax, 2,921 (</a:t>
            </a:r>
            <a:r>
              <a:rPr lang="es-PE" sz="1700" dirty="0">
                <a:solidFill>
                  <a:srgbClr val="FF0000"/>
                </a:solidFill>
                <a:effectLst/>
              </a:rPr>
              <a:t>16.42%</a:t>
            </a:r>
            <a:r>
              <a:rPr lang="es-PE" sz="1700" dirty="0">
                <a:effectLst/>
              </a:rPr>
              <a:t>) falcíparum y Malariae 51 (</a:t>
            </a:r>
            <a:r>
              <a:rPr lang="es-PE" sz="1700" dirty="0">
                <a:solidFill>
                  <a:srgbClr val="FF0000"/>
                </a:solidFill>
                <a:effectLst/>
              </a:rPr>
              <a:t>0.28%</a:t>
            </a:r>
            <a:r>
              <a:rPr lang="es-PE" sz="1700" dirty="0">
                <a:effectLst/>
              </a:rPr>
              <a:t>). En el mismo periodo del 2022 se reportaron 20,887 casos de malaria, una disminución del 14.87% (3,106 casos más que en el presente año). Hasta la presente semana se notifica 01 defunción por malaria con una Tasa de mortalidad de 0,1 x 100,000 hab., en relación al 2022 se alcanzó una Tasa de mortalidad de 0.6 x 100,000 hab. (6 defunciones reportadas).</a:t>
            </a:r>
          </a:p>
          <a:p>
            <a:r>
              <a:rPr lang="es-ES" sz="1700" dirty="0">
                <a:effectLst/>
              </a:rPr>
              <a:t>Los casos de malaria durante el presente año se mantienen</a:t>
            </a:r>
            <a:r>
              <a:rPr lang="es-PE" sz="1700" dirty="0">
                <a:effectLst/>
              </a:rPr>
              <a:t> en zona de ÉXITO con un descenso progresivo de los casos.</a:t>
            </a:r>
          </a:p>
        </p:txBody>
      </p:sp>
      <p:sp>
        <p:nvSpPr>
          <p:cNvPr id="4" name="CuadroTexto 3">
            <a:extLst>
              <a:ext uri="{FF2B5EF4-FFF2-40B4-BE49-F238E27FC236}">
                <a16:creationId xmlns:a16="http://schemas.microsoft.com/office/drawing/2014/main" id="{CBF6757B-3FAD-4632-A4FF-8EBD0148C4A5}"/>
              </a:ext>
            </a:extLst>
          </p:cNvPr>
          <p:cNvSpPr txBox="1"/>
          <p:nvPr/>
        </p:nvSpPr>
        <p:spPr>
          <a:xfrm>
            <a:off x="109905" y="5063463"/>
            <a:ext cx="5044487" cy="261610"/>
          </a:xfrm>
          <a:prstGeom prst="rect">
            <a:avLst/>
          </a:prstGeom>
          <a:noFill/>
        </p:spPr>
        <p:txBody>
          <a:bodyPr wrap="square" rtlCol="0">
            <a:spAutoFit/>
          </a:bodyPr>
          <a:lstStyle/>
          <a:p>
            <a:r>
              <a:rPr lang="es-MX" sz="1100" dirty="0"/>
              <a:t>Fuente: Base de datos del Noti Web de la Dirección de Epidemiología- GERESA Loreto</a:t>
            </a:r>
          </a:p>
        </p:txBody>
      </p:sp>
      <p:pic>
        <p:nvPicPr>
          <p:cNvPr id="5" name="Imagen 4"/>
          <p:cNvPicPr>
            <a:picLocks noChangeAspect="1"/>
          </p:cNvPicPr>
          <p:nvPr/>
        </p:nvPicPr>
        <p:blipFill>
          <a:blip r:embed="rId2"/>
          <a:stretch>
            <a:fillRect/>
          </a:stretch>
        </p:blipFill>
        <p:spPr>
          <a:xfrm>
            <a:off x="1844566" y="335308"/>
            <a:ext cx="8958872" cy="4858960"/>
          </a:xfrm>
          <a:prstGeom prst="rect">
            <a:avLst/>
          </a:prstGeom>
        </p:spPr>
      </p:pic>
    </p:spTree>
    <p:extLst>
      <p:ext uri="{BB962C8B-B14F-4D97-AF65-F5344CB8AC3E}">
        <p14:creationId xmlns:p14="http://schemas.microsoft.com/office/powerpoint/2010/main" val="3705015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ct val="0"/>
              </a:spcAft>
              <a:defRPr/>
            </a:pPr>
            <a:r>
              <a:rPr lang="es-ES"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ÍNDICE POSITIVIDAD POR MESES. –  SEMANA EPIDEMIOLÓGICA: </a:t>
            </a:r>
          </a:p>
          <a:p>
            <a:pPr algn="ctr">
              <a:spcAft>
                <a:spcPct val="0"/>
              </a:spcAft>
              <a:defRPr/>
            </a:pPr>
            <a:r>
              <a:rPr lang="es-ES"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01-46 AÑO 2023</a:t>
            </a:r>
            <a:endParaRPr lang="es-PE" altLang="es-PE"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 name="Imagen 9">
            <a:extLst>
              <a:ext uri="{FF2B5EF4-FFF2-40B4-BE49-F238E27FC236}">
                <a16:creationId xmlns:a16="http://schemas.microsoft.com/office/drawing/2014/main" id="{3D61D326-D775-4C7C-BEF4-E3FAC357D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48" y="5810806"/>
            <a:ext cx="933449" cy="933449"/>
          </a:xfrm>
          <a:prstGeom prst="rect">
            <a:avLst/>
          </a:prstGeom>
        </p:spPr>
      </p:pic>
      <p:pic>
        <p:nvPicPr>
          <p:cNvPr id="2" name="Imagen 1">
            <a:extLst>
              <a:ext uri="{FF2B5EF4-FFF2-40B4-BE49-F238E27FC236}">
                <a16:creationId xmlns:a16="http://schemas.microsoft.com/office/drawing/2014/main" id="{CE78F040-E2A9-467D-9122-6FAA2964F791}"/>
              </a:ext>
            </a:extLst>
          </p:cNvPr>
          <p:cNvPicPr>
            <a:picLocks noChangeAspect="1"/>
          </p:cNvPicPr>
          <p:nvPr/>
        </p:nvPicPr>
        <p:blipFill>
          <a:blip r:embed="rId4"/>
          <a:stretch>
            <a:fillRect/>
          </a:stretch>
        </p:blipFill>
        <p:spPr>
          <a:xfrm>
            <a:off x="2002181" y="2050108"/>
            <a:ext cx="8187638" cy="3883489"/>
          </a:xfrm>
          <a:prstGeom prst="rect">
            <a:avLst/>
          </a:prstGeom>
        </p:spPr>
      </p:pic>
    </p:spTree>
    <p:extLst>
      <p:ext uri="{BB962C8B-B14F-4D97-AF65-F5344CB8AC3E}">
        <p14:creationId xmlns:p14="http://schemas.microsoft.com/office/powerpoint/2010/main" val="2334620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4" y="232819"/>
            <a:ext cx="2321126" cy="5222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7" name="Rectángulo: esquinas redondeadas 6">
            <a:extLst>
              <a:ext uri="{FF2B5EF4-FFF2-40B4-BE49-F238E27FC236}">
                <a16:creationId xmlns:a16="http://schemas.microsoft.com/office/drawing/2014/main" id="{228083BC-6F7C-44C9-A9EC-C603633C7576}"/>
              </a:ext>
            </a:extLst>
          </p:cNvPr>
          <p:cNvSpPr/>
          <p:nvPr/>
        </p:nvSpPr>
        <p:spPr>
          <a:xfrm>
            <a:off x="177800" y="755115"/>
            <a:ext cx="11768668" cy="772697"/>
          </a:xfrm>
          <a:prstGeom prst="roundRect">
            <a:avLst/>
          </a:prstGeom>
          <a:solidFill>
            <a:schemeClr val="bg1"/>
          </a:solidFill>
          <a:ln w="34925">
            <a:solidFill>
              <a:srgbClr val="F14444"/>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ct val="0"/>
              </a:spcAft>
              <a:defRPr/>
            </a:pPr>
            <a:r>
              <a:rPr lang="es-ES" altLang="es-PE"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FALLECIDOS COVID-19 - CORTE 24/11/2023</a:t>
            </a:r>
          </a:p>
        </p:txBody>
      </p:sp>
      <p:pic>
        <p:nvPicPr>
          <p:cNvPr id="10" name="Imagen 9">
            <a:extLst>
              <a:ext uri="{FF2B5EF4-FFF2-40B4-BE49-F238E27FC236}">
                <a16:creationId xmlns:a16="http://schemas.microsoft.com/office/drawing/2014/main" id="{3D61D326-D775-4C7C-BEF4-E3FAC357D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48" y="5810806"/>
            <a:ext cx="933449" cy="933449"/>
          </a:xfrm>
          <a:prstGeom prst="rect">
            <a:avLst/>
          </a:prstGeom>
        </p:spPr>
      </p:pic>
      <p:sp>
        <p:nvSpPr>
          <p:cNvPr id="8" name="Rectángulo: esquinas redondeadas 7">
            <a:extLst>
              <a:ext uri="{FF2B5EF4-FFF2-40B4-BE49-F238E27FC236}">
                <a16:creationId xmlns:a16="http://schemas.microsoft.com/office/drawing/2014/main" id="{F7BA1CC1-1ADB-4799-ADCC-6CE86AF3C693}"/>
              </a:ext>
            </a:extLst>
          </p:cNvPr>
          <p:cNvSpPr/>
          <p:nvPr/>
        </p:nvSpPr>
        <p:spPr>
          <a:xfrm>
            <a:off x="1833282" y="2691088"/>
            <a:ext cx="8525436" cy="2571194"/>
          </a:xfrm>
          <a:prstGeom prst="roundRect">
            <a:avLst/>
          </a:prstGeom>
          <a:solidFill>
            <a:schemeClr val="bg1"/>
          </a:solidFill>
          <a:ln w="34925">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RESUMEN DE FALLECIDOS POR COVID 19 REPORTADOS EN LA REGIÓN LORETO:</a:t>
            </a:r>
          </a:p>
          <a:p>
            <a:pPr algn="ctr"/>
            <a:endPar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Año 2020: 2,438 defunciones.</a:t>
            </a:r>
          </a:p>
          <a:p>
            <a:pPr marL="342900" indent="-342900">
              <a:buFont typeface="Wingdings" panose="05000000000000000000" pitchFamily="2" charset="2"/>
              <a:buChar char="Ø"/>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Año 2021: 1,178 defunciones.</a:t>
            </a:r>
          </a:p>
          <a:p>
            <a:pPr marL="342900" indent="-342900">
              <a:buFont typeface="Wingdings" panose="05000000000000000000" pitchFamily="2" charset="2"/>
              <a:buChar char="Ø"/>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Año 2022: 40 defunciones.</a:t>
            </a:r>
          </a:p>
          <a:p>
            <a:pPr marL="342900" indent="-342900">
              <a:buFont typeface="Wingdings" panose="05000000000000000000" pitchFamily="2" charset="2"/>
              <a:buChar char="Ø"/>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Año 2023: 0 defunciones.</a:t>
            </a:r>
          </a:p>
          <a:p>
            <a:endPar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	Total: </a:t>
            </a: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3,656</a:t>
            </a: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 defunciones</a:t>
            </a:r>
            <a:endParaRPr lang="es-PE"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ángulo: esquinas redondeadas 8">
            <a:extLst>
              <a:ext uri="{FF2B5EF4-FFF2-40B4-BE49-F238E27FC236}">
                <a16:creationId xmlns:a16="http://schemas.microsoft.com/office/drawing/2014/main" id="{1C6A36B9-4033-4339-8999-A833CB460DF5}"/>
              </a:ext>
            </a:extLst>
          </p:cNvPr>
          <p:cNvSpPr/>
          <p:nvPr/>
        </p:nvSpPr>
        <p:spPr>
          <a:xfrm>
            <a:off x="4179495" y="1710966"/>
            <a:ext cx="3833010" cy="593703"/>
          </a:xfrm>
          <a:prstGeom prst="roundRect">
            <a:avLst/>
          </a:prstGeom>
          <a:solidFill>
            <a:schemeClr val="bg1"/>
          </a:solidFill>
          <a:ln w="34925">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b="1" dirty="0">
                <a:solidFill>
                  <a:schemeClr val="tx1"/>
                </a:solidFill>
                <a:latin typeface="Tahoma" panose="020B0604030504040204" pitchFamily="34" charset="0"/>
              </a:rPr>
              <a:t>TOTAL 2020-2021-2022-2023  : </a:t>
            </a:r>
            <a:r>
              <a:rPr lang="es-ES" sz="1400" b="1" dirty="0">
                <a:solidFill>
                  <a:srgbClr val="FF0000"/>
                </a:solidFill>
                <a:latin typeface="Tahoma" panose="020B0604030504040204" pitchFamily="34" charset="0"/>
              </a:rPr>
              <a:t>3,656</a:t>
            </a:r>
            <a:endParaRPr lang="es-PE" sz="1400" dirty="0">
              <a:solidFill>
                <a:srgbClr val="FF0000"/>
              </a:solidFill>
            </a:endParaRPr>
          </a:p>
        </p:txBody>
      </p:sp>
    </p:spTree>
    <p:extLst>
      <p:ext uri="{BB962C8B-B14F-4D97-AF65-F5344CB8AC3E}">
        <p14:creationId xmlns:p14="http://schemas.microsoft.com/office/powerpoint/2010/main" val="3455926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7FE338-B9D6-47FA-9189-274ABA6E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45"/>
            <a:ext cx="8088020" cy="856857"/>
          </a:xfrm>
          <a:prstGeom prst="rect">
            <a:avLst/>
          </a:prstGeom>
        </p:spPr>
      </p:pic>
      <p:sp>
        <p:nvSpPr>
          <p:cNvPr id="6" name="Rectángulo 5">
            <a:extLst>
              <a:ext uri="{FF2B5EF4-FFF2-40B4-BE49-F238E27FC236}">
                <a16:creationId xmlns:a16="http://schemas.microsoft.com/office/drawing/2014/main" id="{B436F617-7227-4F6B-BA23-B5D35C3BE593}"/>
              </a:ext>
            </a:extLst>
          </p:cNvPr>
          <p:cNvSpPr/>
          <p:nvPr/>
        </p:nvSpPr>
        <p:spPr>
          <a:xfrm>
            <a:off x="9489873" y="232818"/>
            <a:ext cx="2334505" cy="8568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4400" b="1" dirty="0">
                <a:ln w="12700">
                  <a:solidFill>
                    <a:schemeClr val="accent5"/>
                  </a:solidFill>
                  <a:prstDash val="solid"/>
                </a:ln>
                <a:pattFill prst="ltDnDiag">
                  <a:fgClr>
                    <a:schemeClr val="accent5">
                      <a:lumMod val="60000"/>
                      <a:lumOff val="40000"/>
                    </a:schemeClr>
                  </a:fgClr>
                  <a:bgClr>
                    <a:schemeClr val="bg1"/>
                  </a:bgClr>
                </a:pattFill>
                <a:latin typeface="Century Gothic" panose="020B0502020202020204" pitchFamily="34" charset="0"/>
              </a:rPr>
              <a:t>DITE</a:t>
            </a:r>
          </a:p>
        </p:txBody>
      </p:sp>
      <p:sp>
        <p:nvSpPr>
          <p:cNvPr id="31" name="Rectángulo 30">
            <a:extLst>
              <a:ext uri="{FF2B5EF4-FFF2-40B4-BE49-F238E27FC236}">
                <a16:creationId xmlns:a16="http://schemas.microsoft.com/office/drawing/2014/main" id="{EE5FB10D-4742-4B4F-90CF-360DACEFC8C3}"/>
              </a:ext>
            </a:extLst>
          </p:cNvPr>
          <p:cNvSpPr/>
          <p:nvPr/>
        </p:nvSpPr>
        <p:spPr>
          <a:xfrm>
            <a:off x="2174493" y="2464513"/>
            <a:ext cx="8686624" cy="17840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PE" sz="11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rPr>
              <a:t>GRACIAS…</a:t>
            </a:r>
          </a:p>
        </p:txBody>
      </p:sp>
      <p:sp>
        <p:nvSpPr>
          <p:cNvPr id="32" name="object 35">
            <a:extLst>
              <a:ext uri="{FF2B5EF4-FFF2-40B4-BE49-F238E27FC236}">
                <a16:creationId xmlns:a16="http://schemas.microsoft.com/office/drawing/2014/main" id="{1E7D3452-054C-4A23-9EE8-1CD3721E3CFA}"/>
              </a:ext>
            </a:extLst>
          </p:cNvPr>
          <p:cNvSpPr txBox="1"/>
          <p:nvPr/>
        </p:nvSpPr>
        <p:spPr>
          <a:xfrm>
            <a:off x="3504124" y="4505550"/>
            <a:ext cx="5183752" cy="446276"/>
          </a:xfrm>
          <a:prstGeom prst="rect">
            <a:avLst/>
          </a:prstGeom>
        </p:spPr>
        <p:txBody>
          <a:bodyPr vert="horz" wrap="square" lIns="0" tIns="60960" rIns="0" bIns="0" rtlCol="0">
            <a:spAutoFit/>
          </a:bodyPr>
          <a:lstStyle/>
          <a:p>
            <a:pPr marL="3420745" marR="5080" indent="-3408679" algn="ctr">
              <a:lnSpc>
                <a:spcPts val="3020"/>
              </a:lnSpc>
              <a:spcBef>
                <a:spcPts val="480"/>
              </a:spcBef>
            </a:pPr>
            <a:r>
              <a:rPr lang="es-PE"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ahoma"/>
                <a:cs typeface="Tahoma"/>
              </a:rPr>
              <a:t>GERESA LORETO</a:t>
            </a:r>
            <a:endParaRPr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ahoma"/>
              <a:cs typeface="Tahoma"/>
            </a:endParaRPr>
          </a:p>
        </p:txBody>
      </p:sp>
      <p:pic>
        <p:nvPicPr>
          <p:cNvPr id="33" name="Imagen 32">
            <a:extLst>
              <a:ext uri="{FF2B5EF4-FFF2-40B4-BE49-F238E27FC236}">
                <a16:creationId xmlns:a16="http://schemas.microsoft.com/office/drawing/2014/main" id="{92352F6E-C30C-4A03-A555-A8772D021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26" y="2154001"/>
            <a:ext cx="2360514" cy="2360514"/>
          </a:xfrm>
          <a:prstGeom prst="rect">
            <a:avLst/>
          </a:prstGeom>
        </p:spPr>
      </p:pic>
    </p:spTree>
    <p:extLst>
      <p:ext uri="{BB962C8B-B14F-4D97-AF65-F5344CB8AC3E}">
        <p14:creationId xmlns:p14="http://schemas.microsoft.com/office/powerpoint/2010/main" val="21011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0"/>
            <a:ext cx="12192000" cy="522514"/>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Malaria por distritos, Región Loreto S.E. 01-46-2023 </a:t>
            </a:r>
          </a:p>
        </p:txBody>
      </p:sp>
      <p:sp>
        <p:nvSpPr>
          <p:cNvPr id="9" name="1 CuadroTexto"/>
          <p:cNvSpPr txBox="1"/>
          <p:nvPr/>
        </p:nvSpPr>
        <p:spPr>
          <a:xfrm>
            <a:off x="9616967" y="677917"/>
            <a:ext cx="2418760" cy="4801314"/>
          </a:xfrm>
          <a:prstGeom prst="rect">
            <a:avLst/>
          </a:prstGeom>
          <a:solidFill>
            <a:schemeClr val="accent1">
              <a:lumMod val="20000"/>
              <a:lumOff val="8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800" dirty="0">
                <a:effectLst/>
              </a:rPr>
              <a:t>Hasta la SE 46-2023, 46 distritos reportan casos de malaria, 11 distritos concentran el </a:t>
            </a:r>
            <a:r>
              <a:rPr lang="es-PE" sz="1800" dirty="0">
                <a:solidFill>
                  <a:srgbClr val="FF0000"/>
                </a:solidFill>
                <a:effectLst/>
              </a:rPr>
              <a:t>82.13%</a:t>
            </a:r>
            <a:r>
              <a:rPr lang="es-PE" sz="1800" dirty="0">
                <a:effectLst/>
              </a:rPr>
              <a:t> de los casos. Entre los 5 principales distritos que concentran mas del 50% de los casos se encuentran; Pastaza (15.66%), Andoas (14.64%), Trompeteros (10.00%), Urarinas (9.08%), y el Yavarí (7.74%) de las Provincias de: Datem del Marañón, Loreto y Ramón Castilla. </a:t>
            </a:r>
            <a:endParaRPr lang="es-PE" sz="1800" dirty="0">
              <a:solidFill>
                <a:srgbClr val="FF0000"/>
              </a:solidFill>
              <a:effectLst/>
            </a:endParaRPr>
          </a:p>
        </p:txBody>
      </p:sp>
      <p:pic>
        <p:nvPicPr>
          <p:cNvPr id="6" name="Imagen 5"/>
          <p:cNvPicPr>
            <a:picLocks noChangeAspect="1"/>
          </p:cNvPicPr>
          <p:nvPr/>
        </p:nvPicPr>
        <p:blipFill>
          <a:blip r:embed="rId2"/>
          <a:stretch>
            <a:fillRect/>
          </a:stretch>
        </p:blipFill>
        <p:spPr>
          <a:xfrm>
            <a:off x="315309" y="522513"/>
            <a:ext cx="9159767" cy="605170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6952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18472"/>
            <a:ext cx="12192000" cy="724528"/>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b="1"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Estratificación del Riesgo de Malaria según Tasa de Incidencia x 1000 hab. Región Loreto,  Año 2023. S.E. 01 - 46</a:t>
            </a:r>
          </a:p>
        </p:txBody>
      </p:sp>
      <p:sp>
        <p:nvSpPr>
          <p:cNvPr id="7" name="1 CuadroTexto"/>
          <p:cNvSpPr txBox="1"/>
          <p:nvPr/>
        </p:nvSpPr>
        <p:spPr>
          <a:xfrm>
            <a:off x="132806" y="5983525"/>
            <a:ext cx="11926387" cy="584775"/>
          </a:xfrm>
          <a:prstGeom prst="rect">
            <a:avLst/>
          </a:prstGeom>
          <a:solidFill>
            <a:schemeClr val="accent1">
              <a:lumMod val="40000"/>
              <a:lumOff val="60000"/>
            </a:schemeClr>
          </a:solidFill>
          <a:ln>
            <a:solidFill>
              <a:schemeClr val="tx1"/>
            </a:solidFill>
          </a:ln>
        </p:spPr>
        <p:txBody>
          <a:bodyPr wrap="square" rtlCol="0">
            <a:spAutoFit/>
          </a:bodyPr>
          <a:lstStyle>
            <a:defPPr>
              <a:defRPr lang="es-PE"/>
            </a:defPPr>
            <a:lvl1pPr algn="just">
              <a:defRPr sz="2000" b="1">
                <a:effectLst>
                  <a:outerShdw blurRad="38100" dist="38100" dir="2700000" algn="tl">
                    <a:srgbClr val="000000">
                      <a:alpha val="43137"/>
                    </a:srgbClr>
                  </a:outerShdw>
                </a:effectLst>
              </a:defRPr>
            </a:lvl1pPr>
          </a:lstStyle>
          <a:p>
            <a:r>
              <a:rPr lang="es-PE" sz="1600" dirty="0">
                <a:effectLst/>
              </a:rPr>
              <a:t>Según el nivel de  riesgo para P. vivax, P. falciparum y P. malariae hasta la SE  46; 11 distritos se encuentran en  muy alto riesgo;</a:t>
            </a:r>
            <a:r>
              <a:rPr lang="es-PE" sz="1600" dirty="0">
                <a:solidFill>
                  <a:srgbClr val="FF0000"/>
                </a:solidFill>
                <a:effectLst/>
              </a:rPr>
              <a:t> 09</a:t>
            </a:r>
            <a:r>
              <a:rPr lang="es-PE" sz="1600" dirty="0">
                <a:effectLst/>
              </a:rPr>
              <a:t> distritos en Alto Riego; 13 en Mediano Riesgo, 13 de Bajo riesgo y 7 distritos sin riesgo .</a:t>
            </a:r>
          </a:p>
        </p:txBody>
      </p:sp>
      <p:pic>
        <p:nvPicPr>
          <p:cNvPr id="3" name="Imagen 2"/>
          <p:cNvPicPr>
            <a:picLocks noChangeAspect="1"/>
          </p:cNvPicPr>
          <p:nvPr/>
        </p:nvPicPr>
        <p:blipFill>
          <a:blip r:embed="rId3"/>
          <a:stretch>
            <a:fillRect/>
          </a:stretch>
        </p:blipFill>
        <p:spPr>
          <a:xfrm>
            <a:off x="132806" y="706055"/>
            <a:ext cx="4801801" cy="5127185"/>
          </a:xfrm>
          <a:prstGeom prst="rect">
            <a:avLst/>
          </a:prstGeom>
        </p:spPr>
      </p:pic>
      <p:pic>
        <p:nvPicPr>
          <p:cNvPr id="4" name="Imagen 3"/>
          <p:cNvPicPr>
            <a:picLocks noChangeAspect="1"/>
          </p:cNvPicPr>
          <p:nvPr/>
        </p:nvPicPr>
        <p:blipFill>
          <a:blip r:embed="rId4"/>
          <a:stretch>
            <a:fillRect/>
          </a:stretch>
        </p:blipFill>
        <p:spPr>
          <a:xfrm>
            <a:off x="4934607" y="706054"/>
            <a:ext cx="4162096" cy="5127185"/>
          </a:xfrm>
          <a:prstGeom prst="rect">
            <a:avLst/>
          </a:prstGeom>
        </p:spPr>
      </p:pic>
      <p:pic>
        <p:nvPicPr>
          <p:cNvPr id="9"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6703" y="706054"/>
            <a:ext cx="2962489" cy="5127185"/>
          </a:xfrm>
          <a:prstGeom prst="rect">
            <a:avLst/>
          </a:prstGeom>
        </p:spPr>
      </p:pic>
    </p:spTree>
    <p:extLst>
      <p:ext uri="{BB962C8B-B14F-4D97-AF65-F5344CB8AC3E}">
        <p14:creationId xmlns:p14="http://schemas.microsoft.com/office/powerpoint/2010/main" val="344636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p:cNvSpPr/>
          <p:nvPr/>
        </p:nvSpPr>
        <p:spPr>
          <a:xfrm>
            <a:off x="0" y="84864"/>
            <a:ext cx="12192000" cy="589972"/>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outerShdw blurRad="25500" dist="23000" dir="7020000" algn="tl">
                    <a:srgbClr val="000000">
                      <a:alpha val="50000"/>
                    </a:srgbClr>
                  </a:outerShdw>
                </a:effectLst>
                <a:latin typeface="Arial Black" panose="020B0A04020102020204" pitchFamily="34" charset="0"/>
                <a:cs typeface="Arial" pitchFamily="34" charset="0"/>
              </a:rPr>
              <a:t>Casos de Malaria Vivax por distritos, Región Loreto, S.E. 01-46. 2023 </a:t>
            </a:r>
          </a:p>
        </p:txBody>
      </p:sp>
      <p:sp>
        <p:nvSpPr>
          <p:cNvPr id="5" name="CuadroTexto 4">
            <a:extLst>
              <a:ext uri="{FF2B5EF4-FFF2-40B4-BE49-F238E27FC236}">
                <a16:creationId xmlns:a16="http://schemas.microsoft.com/office/drawing/2014/main" id="{E93141F9-6077-4790-AB27-B970C7D7AE47}"/>
              </a:ext>
            </a:extLst>
          </p:cNvPr>
          <p:cNvSpPr txBox="1"/>
          <p:nvPr/>
        </p:nvSpPr>
        <p:spPr>
          <a:xfrm>
            <a:off x="152400" y="6505745"/>
            <a:ext cx="2971800" cy="338554"/>
          </a:xfrm>
          <a:prstGeom prst="rect">
            <a:avLst/>
          </a:prstGeom>
          <a:noFill/>
        </p:spPr>
        <p:txBody>
          <a:bodyPr wrap="square" rtlCol="0">
            <a:spAutoFit/>
          </a:bodyPr>
          <a:lstStyle/>
          <a:p>
            <a:r>
              <a:rPr lang="es-MX" sz="800" dirty="0"/>
              <a:t>Fuente: Base de datos del Noti Web de la Dirección de Epidemiología- GERESA Loreto</a:t>
            </a:r>
          </a:p>
        </p:txBody>
      </p:sp>
      <p:sp>
        <p:nvSpPr>
          <p:cNvPr id="8" name="CuadroTexto 7">
            <a:extLst>
              <a:ext uri="{FF2B5EF4-FFF2-40B4-BE49-F238E27FC236}">
                <a16:creationId xmlns:a16="http://schemas.microsoft.com/office/drawing/2014/main" id="{0DDDCDE3-9C75-4AC8-A368-7CFDA5D4C75F}"/>
              </a:ext>
            </a:extLst>
          </p:cNvPr>
          <p:cNvSpPr txBox="1"/>
          <p:nvPr/>
        </p:nvSpPr>
        <p:spPr>
          <a:xfrm>
            <a:off x="8975009" y="5080986"/>
            <a:ext cx="2892941" cy="127727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MX" sz="1100" b="1" dirty="0">
                <a:latin typeface="Arial" panose="020B0604020202020204" pitchFamily="34" charset="0"/>
                <a:cs typeface="Arial" panose="020B0604020202020204" pitchFamily="34" charset="0"/>
              </a:rPr>
              <a:t>Según el mapa de riesgo (T.I.A) de Malaria P. Vivax: 11 distritos son de  muy alto riesgo, 09 distritos de Alto Riesgo y 12  Mediano Riesgo. Así mismo de los 46 distritos que reportan  Malaria P. Vivax hasta la SE 46; el 81.52% de casos se concentran en 12 distritos, </a:t>
            </a:r>
          </a:p>
        </p:txBody>
      </p:sp>
      <p:pic>
        <p:nvPicPr>
          <p:cNvPr id="3" name="Imagen 2"/>
          <p:cNvPicPr>
            <a:picLocks noChangeAspect="1"/>
          </p:cNvPicPr>
          <p:nvPr/>
        </p:nvPicPr>
        <p:blipFill>
          <a:blip r:embed="rId2"/>
          <a:stretch>
            <a:fillRect/>
          </a:stretch>
        </p:blipFill>
        <p:spPr>
          <a:xfrm>
            <a:off x="152400" y="788275"/>
            <a:ext cx="8644759" cy="5717470"/>
          </a:xfrm>
          <a:prstGeom prst="rect">
            <a:avLst/>
          </a:prstGeom>
        </p:spPr>
        <p:style>
          <a:lnRef idx="2">
            <a:schemeClr val="dk1"/>
          </a:lnRef>
          <a:fillRef idx="1">
            <a:schemeClr val="lt1"/>
          </a:fillRef>
          <a:effectRef idx="0">
            <a:schemeClr val="dk1"/>
          </a:effectRef>
          <a:fontRef idx="minor">
            <a:schemeClr val="dk1"/>
          </a:fontRef>
        </p:style>
      </p:pic>
      <p:pic>
        <p:nvPicPr>
          <p:cNvPr id="9"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83" y="788275"/>
            <a:ext cx="3070791" cy="4067504"/>
          </a:xfrm>
          <a:prstGeom prst="rect">
            <a:avLst/>
          </a:prstGeom>
        </p:spPr>
      </p:pic>
    </p:spTree>
    <p:extLst>
      <p:ext uri="{BB962C8B-B14F-4D97-AF65-F5344CB8AC3E}">
        <p14:creationId xmlns:p14="http://schemas.microsoft.com/office/powerpoint/2010/main" val="257578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p:cNvSpPr/>
          <p:nvPr/>
        </p:nvSpPr>
        <p:spPr>
          <a:xfrm>
            <a:off x="0" y="49679"/>
            <a:ext cx="12095331" cy="739114"/>
          </a:xfrm>
          <a:prstGeom prst="rect">
            <a:avLst/>
          </a:prstGeom>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s-ES" sz="2400" dirty="0">
                <a:ln w="18000">
                  <a:solidFill>
                    <a:prstClr val="white"/>
                  </a:solidFill>
                  <a:prstDash val="solid"/>
                  <a:miter lim="800000"/>
                </a:ln>
                <a:solidFill>
                  <a:schemeClr val="bg1"/>
                </a:solidFill>
                <a:effectLst>
                  <a:glow rad="139700">
                    <a:srgbClr val="4BACC6">
                      <a:satMod val="175000"/>
                      <a:alpha val="40000"/>
                    </a:srgbClr>
                  </a:glow>
                </a:effectLst>
                <a:latin typeface="Arial Black" panose="020B0A04020102020204" pitchFamily="34" charset="0"/>
                <a:cs typeface="Arial" pitchFamily="34" charset="0"/>
              </a:rPr>
              <a:t>Casos de Malaria Falciparum por distritos, Región Loreto, </a:t>
            </a:r>
          </a:p>
          <a:p>
            <a:pPr algn="ctr"/>
            <a:r>
              <a:rPr lang="es-ES" sz="2400" dirty="0">
                <a:ln w="18000">
                  <a:solidFill>
                    <a:prstClr val="white"/>
                  </a:solidFill>
                  <a:prstDash val="solid"/>
                  <a:miter lim="800000"/>
                </a:ln>
                <a:solidFill>
                  <a:schemeClr val="bg1"/>
                </a:solidFill>
                <a:effectLst>
                  <a:glow rad="139700">
                    <a:srgbClr val="4BACC6">
                      <a:satMod val="175000"/>
                      <a:alpha val="40000"/>
                    </a:srgbClr>
                  </a:glow>
                </a:effectLst>
                <a:latin typeface="Arial Black" panose="020B0A04020102020204" pitchFamily="34" charset="0"/>
                <a:cs typeface="Arial" pitchFamily="34" charset="0"/>
              </a:rPr>
              <a:t>S.E 01- 46 - 2023 </a:t>
            </a:r>
          </a:p>
        </p:txBody>
      </p:sp>
      <p:sp>
        <p:nvSpPr>
          <p:cNvPr id="5" name="CuadroTexto 4">
            <a:extLst>
              <a:ext uri="{FF2B5EF4-FFF2-40B4-BE49-F238E27FC236}">
                <a16:creationId xmlns:a16="http://schemas.microsoft.com/office/drawing/2014/main" id="{8CE9D228-5BDC-419C-AC27-D503450F6C98}"/>
              </a:ext>
            </a:extLst>
          </p:cNvPr>
          <p:cNvSpPr txBox="1"/>
          <p:nvPr/>
        </p:nvSpPr>
        <p:spPr>
          <a:xfrm>
            <a:off x="149470" y="5713762"/>
            <a:ext cx="11878407" cy="1077218"/>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ES" sz="1600" b="1" dirty="0"/>
              <a:t>25 distritos reportan casos de malaria por </a:t>
            </a:r>
            <a:r>
              <a:rPr lang="es-ES" sz="1600" b="1" i="1" dirty="0"/>
              <a:t>P. falciparum </a:t>
            </a:r>
            <a:r>
              <a:rPr lang="es-ES" sz="1600" b="1" dirty="0"/>
              <a:t>hasta la SE 46- 2023, el 88.50</a:t>
            </a:r>
            <a:r>
              <a:rPr lang="es-ES" sz="1600" b="1" dirty="0">
                <a:solidFill>
                  <a:srgbClr val="FF0000"/>
                </a:solidFill>
              </a:rPr>
              <a:t>%</a:t>
            </a:r>
            <a:r>
              <a:rPr lang="es-ES" sz="1600" b="1" dirty="0"/>
              <a:t>  se concentran en 5 distritos, 2 de ellos son de la Provincia del Datem del Marañón y 3 en la provincia de Loreto. En las últimas 4 semanas epidemiológicas solo reportan casos de </a:t>
            </a:r>
            <a:r>
              <a:rPr lang="es-ES" sz="1600" b="1" i="1" dirty="0"/>
              <a:t>P. falciparum 4</a:t>
            </a:r>
            <a:r>
              <a:rPr lang="es-ES" sz="1600" b="1" dirty="0"/>
              <a:t> distritos. Según el mapa de riesgo el distrito de Pastaza está estratificado como de MUY ALTO RIESGO y 5 distritos de ALTO RIESGO: Andoas, Urarinas, Trompeteros, Tigre y el Yavarí.</a:t>
            </a:r>
            <a:endParaRPr lang="es-PE" sz="1600" b="1" dirty="0"/>
          </a:p>
        </p:txBody>
      </p:sp>
      <p:sp>
        <p:nvSpPr>
          <p:cNvPr id="7" name="CuadroTexto 6">
            <a:extLst>
              <a:ext uri="{FF2B5EF4-FFF2-40B4-BE49-F238E27FC236}">
                <a16:creationId xmlns:a16="http://schemas.microsoft.com/office/drawing/2014/main" id="{1AC92216-FA3F-479E-A679-8325132B3F2C}"/>
              </a:ext>
            </a:extLst>
          </p:cNvPr>
          <p:cNvSpPr txBox="1"/>
          <p:nvPr/>
        </p:nvSpPr>
        <p:spPr>
          <a:xfrm>
            <a:off x="781282" y="5465379"/>
            <a:ext cx="5044487" cy="230832"/>
          </a:xfrm>
          <a:prstGeom prst="rect">
            <a:avLst/>
          </a:prstGeom>
          <a:noFill/>
        </p:spPr>
        <p:txBody>
          <a:bodyPr wrap="square" rtlCol="0">
            <a:spAutoFit/>
          </a:bodyPr>
          <a:lstStyle/>
          <a:p>
            <a:r>
              <a:rPr lang="es-MX" sz="900" dirty="0"/>
              <a:t>Fuente: Base de datos del Noti Web de la Dirección de Epidemiología- GERESA Loreto</a:t>
            </a:r>
          </a:p>
        </p:txBody>
      </p:sp>
      <p:pic>
        <p:nvPicPr>
          <p:cNvPr id="3" name="Imagen 2"/>
          <p:cNvPicPr>
            <a:picLocks noChangeAspect="1"/>
          </p:cNvPicPr>
          <p:nvPr/>
        </p:nvPicPr>
        <p:blipFill>
          <a:blip r:embed="rId2"/>
          <a:stretch>
            <a:fillRect/>
          </a:stretch>
        </p:blipFill>
        <p:spPr>
          <a:xfrm>
            <a:off x="149470" y="806344"/>
            <a:ext cx="8285082" cy="4659035"/>
          </a:xfrm>
          <a:prstGeom prst="rect">
            <a:avLst/>
          </a:prstGeom>
        </p:spPr>
        <p:style>
          <a:lnRef idx="2">
            <a:schemeClr val="dk1"/>
          </a:lnRef>
          <a:fillRef idx="1">
            <a:schemeClr val="lt1"/>
          </a:fillRef>
          <a:effectRef idx="0">
            <a:schemeClr val="dk1"/>
          </a:effectRef>
          <a:fontRef idx="minor">
            <a:schemeClr val="dk1"/>
          </a:fontRef>
        </p:style>
      </p:pic>
      <p:pic>
        <p:nvPicPr>
          <p:cNvPr id="8"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8649" y="930535"/>
            <a:ext cx="3279228" cy="4534844"/>
          </a:xfrm>
          <a:prstGeom prst="rect">
            <a:avLst/>
          </a:prstGeom>
        </p:spPr>
      </p:pic>
    </p:spTree>
    <p:extLst>
      <p:ext uri="{BB962C8B-B14F-4D97-AF65-F5344CB8AC3E}">
        <p14:creationId xmlns:p14="http://schemas.microsoft.com/office/powerpoint/2010/main" val="38285586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5960</Words>
  <Application>Microsoft Office PowerPoint</Application>
  <PresentationFormat>Panorámica</PresentationFormat>
  <Paragraphs>2243</Paragraphs>
  <Slides>52</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52</vt:i4>
      </vt:variant>
    </vt:vector>
  </HeadingPairs>
  <TitlesOfParts>
    <vt:vector size="62" baseType="lpstr">
      <vt:lpstr>Algerian</vt:lpstr>
      <vt:lpstr>Arial</vt:lpstr>
      <vt:lpstr>Arial Black</vt:lpstr>
      <vt:lpstr>Calibri</vt:lpstr>
      <vt:lpstr>Calibri Light</vt:lpstr>
      <vt:lpstr>Century Gothic</vt:lpstr>
      <vt:lpstr>Georgia</vt:lpstr>
      <vt:lpstr>Tahoma</vt:lpstr>
      <vt:lpstr>Wingdings</vt:lpstr>
      <vt:lpstr>Tema de Office</vt:lpstr>
      <vt:lpstr>Presentación de PowerPoint</vt:lpstr>
      <vt:lpstr>Presentación de PowerPoint</vt:lpstr>
      <vt:lpstr>Presentación de PowerPoint</vt:lpstr>
      <vt:lpstr>MALARIA</vt:lpstr>
      <vt:lpstr>Presentación de PowerPoint</vt:lpstr>
      <vt:lpstr>Presentación de PowerPoint</vt:lpstr>
      <vt:lpstr>Presentación de PowerPoint</vt:lpstr>
      <vt:lpstr>Presentación de PowerPoint</vt:lpstr>
      <vt:lpstr>Presentación de PowerPoint</vt:lpstr>
      <vt:lpstr>Presentación de PowerPoint</vt:lpstr>
      <vt:lpstr>DENGUE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DE CONTROL DEL VECTOR Aedes aegypti</vt:lpstr>
      <vt:lpstr>Presentación de PowerPoint</vt:lpstr>
      <vt:lpstr>Presentación de PowerPoint</vt:lpstr>
      <vt:lpstr>LEPTOSPIROSIS</vt:lpstr>
      <vt:lpstr>Presentación de PowerPoint</vt:lpstr>
      <vt:lpstr>Presentación de PowerPoint</vt:lpstr>
      <vt:lpstr>Presentación de PowerPoint</vt:lpstr>
      <vt:lpstr>OFIDISMO</vt:lpstr>
      <vt:lpstr>Presentación de PowerPoint</vt:lpstr>
      <vt:lpstr>TUBERCULOSIS</vt:lpstr>
      <vt:lpstr>Presentación de PowerPoint</vt:lpstr>
      <vt:lpstr>MORTALIDAD MATERNA</vt:lpstr>
      <vt:lpstr>Presentación de PowerPoint</vt:lpstr>
      <vt:lpstr>Presentación de PowerPoint</vt:lpstr>
      <vt:lpstr>Presentación de PowerPoint</vt:lpstr>
      <vt:lpstr>Presentación de PowerPoint</vt:lpstr>
      <vt:lpstr>IRAS</vt:lpstr>
      <vt:lpstr>Presentación de PowerPoint</vt:lpstr>
      <vt:lpstr>Presentación de PowerPoint</vt:lpstr>
      <vt:lpstr>Presentación de PowerPoint</vt:lpstr>
      <vt:lpstr>EDAS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EPIDEMIOLOGIA</cp:lastModifiedBy>
  <cp:revision>60</cp:revision>
  <dcterms:created xsi:type="dcterms:W3CDTF">2023-11-24T18:49:42Z</dcterms:created>
  <dcterms:modified xsi:type="dcterms:W3CDTF">2023-11-27T21:40:26Z</dcterms:modified>
</cp:coreProperties>
</file>