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257" r:id="rId2"/>
    <p:sldId id="258" r:id="rId3"/>
    <p:sldId id="4722" r:id="rId4"/>
    <p:sldId id="260" r:id="rId5"/>
    <p:sldId id="261" r:id="rId6"/>
    <p:sldId id="262" r:id="rId7"/>
    <p:sldId id="263" r:id="rId8"/>
    <p:sldId id="265" r:id="rId9"/>
    <p:sldId id="266" r:id="rId10"/>
    <p:sldId id="267" r:id="rId11"/>
    <p:sldId id="268" r:id="rId12"/>
    <p:sldId id="269" r:id="rId13"/>
    <p:sldId id="270" r:id="rId14"/>
    <p:sldId id="271" r:id="rId15"/>
    <p:sldId id="272" r:id="rId16"/>
    <p:sldId id="295" r:id="rId17"/>
    <p:sldId id="4753" r:id="rId18"/>
    <p:sldId id="4754" r:id="rId19"/>
    <p:sldId id="305" r:id="rId20"/>
    <p:sldId id="297" r:id="rId21"/>
    <p:sldId id="298" r:id="rId22"/>
    <p:sldId id="300" r:id="rId23"/>
    <p:sldId id="303" r:id="rId24"/>
    <p:sldId id="302" r:id="rId25"/>
    <p:sldId id="304" r:id="rId26"/>
    <p:sldId id="278" r:id="rId27"/>
    <p:sldId id="279" r:id="rId28"/>
    <p:sldId id="280" r:id="rId29"/>
    <p:sldId id="281" r:id="rId30"/>
    <p:sldId id="256" r:id="rId31"/>
    <p:sldId id="4755" r:id="rId32"/>
    <p:sldId id="4756" r:id="rId33"/>
    <p:sldId id="288" r:id="rId34"/>
    <p:sldId id="289" r:id="rId35"/>
    <p:sldId id="290" r:id="rId36"/>
    <p:sldId id="291" r:id="rId37"/>
    <p:sldId id="299" r:id="rId38"/>
    <p:sldId id="4757" r:id="rId39"/>
    <p:sldId id="4690" r:id="rId40"/>
    <p:sldId id="307" r:id="rId41"/>
    <p:sldId id="4689" r:id="rId42"/>
    <p:sldId id="4758" r:id="rId43"/>
    <p:sldId id="4759" r:id="rId44"/>
    <p:sldId id="296" r:id="rId45"/>
    <p:sldId id="4760" r:id="rId46"/>
    <p:sldId id="4705" r:id="rId47"/>
    <p:sldId id="4695" r:id="rId48"/>
    <p:sldId id="310" r:id="rId49"/>
    <p:sldId id="4696" r:id="rId50"/>
    <p:sldId id="318" r:id="rId51"/>
    <p:sldId id="323" r:id="rId52"/>
    <p:sldId id="312" r:id="rId53"/>
    <p:sldId id="321" r:id="rId54"/>
    <p:sldId id="4693" r:id="rId55"/>
    <p:sldId id="4697" r:id="rId56"/>
    <p:sldId id="4702" r:id="rId57"/>
    <p:sldId id="4698" r:id="rId58"/>
    <p:sldId id="4699" r:id="rId59"/>
    <p:sldId id="4701" r:id="rId60"/>
    <p:sldId id="4704" r:id="rId61"/>
    <p:sldId id="4700" r:id="rId62"/>
    <p:sldId id="4703" r:id="rId63"/>
    <p:sldId id="4723" r:id="rId64"/>
    <p:sldId id="4724" r:id="rId65"/>
    <p:sldId id="4725" r:id="rId66"/>
    <p:sldId id="4726" r:id="rId67"/>
    <p:sldId id="4731" r:id="rId68"/>
    <p:sldId id="4732" r:id="rId69"/>
    <p:sldId id="4733" r:id="rId70"/>
    <p:sldId id="4761" r:id="rId71"/>
    <p:sldId id="4762" r:id="rId72"/>
    <p:sldId id="4567" r:id="rId73"/>
    <p:sldId id="4570" r:id="rId74"/>
    <p:sldId id="4571" r:id="rId75"/>
    <p:sldId id="4572" r:id="rId76"/>
    <p:sldId id="4577" r:id="rId77"/>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114" d="100"/>
          <a:sy n="114" d="100"/>
        </p:scale>
        <p:origin x="48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F3907D-4066-49D5-B3D0-CD04B188E7F9}" type="datetimeFigureOut">
              <a:rPr lang="es-PE" smtClean="0"/>
              <a:t>16/10/2023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25AA15-9E48-4BA8-942A-8A3B79D1208F}" type="slidenum">
              <a:rPr lang="es-PE" smtClean="0"/>
              <a:t>‹Nº›</a:t>
            </a:fld>
            <a:endParaRPr lang="es-PE"/>
          </a:p>
        </p:txBody>
      </p:sp>
    </p:spTree>
    <p:extLst>
      <p:ext uri="{BB962C8B-B14F-4D97-AF65-F5344CB8AC3E}">
        <p14:creationId xmlns:p14="http://schemas.microsoft.com/office/powerpoint/2010/main" val="294975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7</a:t>
            </a:fld>
            <a:endParaRPr lang="es-PE" dirty="0"/>
          </a:p>
        </p:txBody>
      </p:sp>
    </p:spTree>
    <p:extLst>
      <p:ext uri="{BB962C8B-B14F-4D97-AF65-F5344CB8AC3E}">
        <p14:creationId xmlns:p14="http://schemas.microsoft.com/office/powerpoint/2010/main" val="2715001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41</a:t>
            </a:fld>
            <a:endParaRPr lang="es-MX"/>
          </a:p>
        </p:txBody>
      </p:sp>
    </p:spTree>
    <p:extLst>
      <p:ext uri="{BB962C8B-B14F-4D97-AF65-F5344CB8AC3E}">
        <p14:creationId xmlns:p14="http://schemas.microsoft.com/office/powerpoint/2010/main" val="1479238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43</a:t>
            </a:fld>
            <a:endParaRPr lang="es-MX"/>
          </a:p>
        </p:txBody>
      </p:sp>
    </p:spTree>
    <p:extLst>
      <p:ext uri="{BB962C8B-B14F-4D97-AF65-F5344CB8AC3E}">
        <p14:creationId xmlns:p14="http://schemas.microsoft.com/office/powerpoint/2010/main" val="38383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44</a:t>
            </a:fld>
            <a:endParaRPr lang="es-MX"/>
          </a:p>
        </p:txBody>
      </p:sp>
    </p:spTree>
    <p:extLst>
      <p:ext uri="{BB962C8B-B14F-4D97-AF65-F5344CB8AC3E}">
        <p14:creationId xmlns:p14="http://schemas.microsoft.com/office/powerpoint/2010/main" val="3965606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45</a:t>
            </a:fld>
            <a:endParaRPr lang="es-MX"/>
          </a:p>
        </p:txBody>
      </p:sp>
    </p:spTree>
    <p:extLst>
      <p:ext uri="{BB962C8B-B14F-4D97-AF65-F5344CB8AC3E}">
        <p14:creationId xmlns:p14="http://schemas.microsoft.com/office/powerpoint/2010/main" val="22212376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46</a:t>
            </a:fld>
            <a:endParaRPr lang="es-MX"/>
          </a:p>
        </p:txBody>
      </p:sp>
    </p:spTree>
    <p:extLst>
      <p:ext uri="{BB962C8B-B14F-4D97-AF65-F5344CB8AC3E}">
        <p14:creationId xmlns:p14="http://schemas.microsoft.com/office/powerpoint/2010/main" val="355033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48</a:t>
            </a:fld>
            <a:endParaRPr lang="es-MX"/>
          </a:p>
        </p:txBody>
      </p:sp>
    </p:spTree>
    <p:extLst>
      <p:ext uri="{BB962C8B-B14F-4D97-AF65-F5344CB8AC3E}">
        <p14:creationId xmlns:p14="http://schemas.microsoft.com/office/powerpoint/2010/main" val="1411256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49</a:t>
            </a:fld>
            <a:endParaRPr lang="es-MX"/>
          </a:p>
        </p:txBody>
      </p:sp>
    </p:spTree>
    <p:extLst>
      <p:ext uri="{BB962C8B-B14F-4D97-AF65-F5344CB8AC3E}">
        <p14:creationId xmlns:p14="http://schemas.microsoft.com/office/powerpoint/2010/main" val="21464576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50</a:t>
            </a:fld>
            <a:endParaRPr lang="es-MX"/>
          </a:p>
        </p:txBody>
      </p:sp>
    </p:spTree>
    <p:extLst>
      <p:ext uri="{BB962C8B-B14F-4D97-AF65-F5344CB8AC3E}">
        <p14:creationId xmlns:p14="http://schemas.microsoft.com/office/powerpoint/2010/main" val="329070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51</a:t>
            </a:fld>
            <a:endParaRPr lang="es-MX"/>
          </a:p>
        </p:txBody>
      </p:sp>
    </p:spTree>
    <p:extLst>
      <p:ext uri="{BB962C8B-B14F-4D97-AF65-F5344CB8AC3E}">
        <p14:creationId xmlns:p14="http://schemas.microsoft.com/office/powerpoint/2010/main" val="112941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52</a:t>
            </a:fld>
            <a:endParaRPr lang="es-MX"/>
          </a:p>
        </p:txBody>
      </p:sp>
    </p:spTree>
    <p:extLst>
      <p:ext uri="{BB962C8B-B14F-4D97-AF65-F5344CB8AC3E}">
        <p14:creationId xmlns:p14="http://schemas.microsoft.com/office/powerpoint/2010/main" val="4277707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13</a:t>
            </a:fld>
            <a:endParaRPr lang="es-PE" dirty="0"/>
          </a:p>
        </p:txBody>
      </p:sp>
    </p:spTree>
    <p:extLst>
      <p:ext uri="{BB962C8B-B14F-4D97-AF65-F5344CB8AC3E}">
        <p14:creationId xmlns:p14="http://schemas.microsoft.com/office/powerpoint/2010/main" val="2287463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53</a:t>
            </a:fld>
            <a:endParaRPr lang="es-MX"/>
          </a:p>
        </p:txBody>
      </p:sp>
    </p:spTree>
    <p:extLst>
      <p:ext uri="{BB962C8B-B14F-4D97-AF65-F5344CB8AC3E}">
        <p14:creationId xmlns:p14="http://schemas.microsoft.com/office/powerpoint/2010/main" val="1859544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CEC9B6D6-F927-4220-A340-254D7D3800CF}" type="slidenum">
              <a:rPr lang="es-MX" smtClean="0"/>
              <a:t>55</a:t>
            </a:fld>
            <a:endParaRPr lang="es-MX"/>
          </a:p>
        </p:txBody>
      </p:sp>
    </p:spTree>
    <p:extLst>
      <p:ext uri="{BB962C8B-B14F-4D97-AF65-F5344CB8AC3E}">
        <p14:creationId xmlns:p14="http://schemas.microsoft.com/office/powerpoint/2010/main" val="3687093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56</a:t>
            </a:fld>
            <a:endParaRPr lang="es-MX"/>
          </a:p>
        </p:txBody>
      </p:sp>
    </p:spTree>
    <p:extLst>
      <p:ext uri="{BB962C8B-B14F-4D97-AF65-F5344CB8AC3E}">
        <p14:creationId xmlns:p14="http://schemas.microsoft.com/office/powerpoint/2010/main" val="499658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57</a:t>
            </a:fld>
            <a:endParaRPr lang="es-MX"/>
          </a:p>
        </p:txBody>
      </p:sp>
    </p:spTree>
    <p:extLst>
      <p:ext uri="{BB962C8B-B14F-4D97-AF65-F5344CB8AC3E}">
        <p14:creationId xmlns:p14="http://schemas.microsoft.com/office/powerpoint/2010/main" val="32452249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59</a:t>
            </a:fld>
            <a:endParaRPr lang="es-MX"/>
          </a:p>
        </p:txBody>
      </p:sp>
    </p:spTree>
    <p:extLst>
      <p:ext uri="{BB962C8B-B14F-4D97-AF65-F5344CB8AC3E}">
        <p14:creationId xmlns:p14="http://schemas.microsoft.com/office/powerpoint/2010/main" val="4138595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60</a:t>
            </a:fld>
            <a:endParaRPr lang="es-MX"/>
          </a:p>
        </p:txBody>
      </p:sp>
    </p:spTree>
    <p:extLst>
      <p:ext uri="{BB962C8B-B14F-4D97-AF65-F5344CB8AC3E}">
        <p14:creationId xmlns:p14="http://schemas.microsoft.com/office/powerpoint/2010/main" val="3412470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62</a:t>
            </a:fld>
            <a:endParaRPr lang="es-MX"/>
          </a:p>
        </p:txBody>
      </p:sp>
    </p:spTree>
    <p:extLst>
      <p:ext uri="{BB962C8B-B14F-4D97-AF65-F5344CB8AC3E}">
        <p14:creationId xmlns:p14="http://schemas.microsoft.com/office/powerpoint/2010/main" val="110748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64</a:t>
            </a:fld>
            <a:endParaRPr lang="es-PE" dirty="0"/>
          </a:p>
        </p:txBody>
      </p:sp>
    </p:spTree>
    <p:extLst>
      <p:ext uri="{BB962C8B-B14F-4D97-AF65-F5344CB8AC3E}">
        <p14:creationId xmlns:p14="http://schemas.microsoft.com/office/powerpoint/2010/main" val="3921826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66</a:t>
            </a:fld>
            <a:endParaRPr lang="es-PE" dirty="0"/>
          </a:p>
        </p:txBody>
      </p:sp>
    </p:spTree>
    <p:extLst>
      <p:ext uri="{BB962C8B-B14F-4D97-AF65-F5344CB8AC3E}">
        <p14:creationId xmlns:p14="http://schemas.microsoft.com/office/powerpoint/2010/main" val="2109229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68</a:t>
            </a:fld>
            <a:endParaRPr lang="es-PE" dirty="0"/>
          </a:p>
        </p:txBody>
      </p:sp>
    </p:spTree>
    <p:extLst>
      <p:ext uri="{BB962C8B-B14F-4D97-AF65-F5344CB8AC3E}">
        <p14:creationId xmlns:p14="http://schemas.microsoft.com/office/powerpoint/2010/main" val="1156029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E5CFCDD-8919-4670-8885-6C7F07636B58}" type="slidenum">
              <a:rPr lang="es-PE" smtClean="0"/>
              <a:t>15</a:t>
            </a:fld>
            <a:endParaRPr lang="es-PE" dirty="0"/>
          </a:p>
        </p:txBody>
      </p:sp>
    </p:spTree>
    <p:extLst>
      <p:ext uri="{BB962C8B-B14F-4D97-AF65-F5344CB8AC3E}">
        <p14:creationId xmlns:p14="http://schemas.microsoft.com/office/powerpoint/2010/main" val="26123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69</a:t>
            </a:fld>
            <a:endParaRPr lang="es-PE" dirty="0"/>
          </a:p>
        </p:txBody>
      </p:sp>
    </p:spTree>
    <p:extLst>
      <p:ext uri="{BB962C8B-B14F-4D97-AF65-F5344CB8AC3E}">
        <p14:creationId xmlns:p14="http://schemas.microsoft.com/office/powerpoint/2010/main" val="369188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27</a:t>
            </a:fld>
            <a:endParaRPr lang="es-PE" dirty="0"/>
          </a:p>
        </p:txBody>
      </p:sp>
    </p:spTree>
    <p:extLst>
      <p:ext uri="{BB962C8B-B14F-4D97-AF65-F5344CB8AC3E}">
        <p14:creationId xmlns:p14="http://schemas.microsoft.com/office/powerpoint/2010/main" val="518456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B3767045-5FC6-41CC-9AA1-55170DEEC285}" type="slidenum">
              <a:rPr lang="es-PE" smtClean="0"/>
              <a:t>29</a:t>
            </a:fld>
            <a:endParaRPr lang="es-PE" dirty="0"/>
          </a:p>
        </p:txBody>
      </p:sp>
    </p:spTree>
    <p:extLst>
      <p:ext uri="{BB962C8B-B14F-4D97-AF65-F5344CB8AC3E}">
        <p14:creationId xmlns:p14="http://schemas.microsoft.com/office/powerpoint/2010/main" val="1829430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05630436-6CCB-48D8-AF42-F03F00C032DF}" type="slidenum">
              <a:rPr lang="es-PE" smtClean="0"/>
              <a:t>36</a:t>
            </a:fld>
            <a:endParaRPr lang="es-PE" dirty="0"/>
          </a:p>
        </p:txBody>
      </p:sp>
    </p:spTree>
    <p:extLst>
      <p:ext uri="{BB962C8B-B14F-4D97-AF65-F5344CB8AC3E}">
        <p14:creationId xmlns:p14="http://schemas.microsoft.com/office/powerpoint/2010/main" val="143939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a:t>2</a:t>
            </a:r>
          </a:p>
        </p:txBody>
      </p:sp>
      <p:sp>
        <p:nvSpPr>
          <p:cNvPr id="4" name="Marcador de número de diapositiva 3"/>
          <p:cNvSpPr>
            <a:spLocks noGrp="1"/>
          </p:cNvSpPr>
          <p:nvPr>
            <p:ph type="sldNum" sz="quarter" idx="5"/>
          </p:nvPr>
        </p:nvSpPr>
        <p:spPr/>
        <p:txBody>
          <a:bodyPr/>
          <a:lstStyle/>
          <a:p>
            <a:fld id="{CEC9B6D6-F927-4220-A340-254D7D3800CF}" type="slidenum">
              <a:rPr lang="es-MX" smtClean="0"/>
              <a:t>38</a:t>
            </a:fld>
            <a:endParaRPr lang="es-MX"/>
          </a:p>
        </p:txBody>
      </p:sp>
    </p:spTree>
    <p:extLst>
      <p:ext uri="{BB962C8B-B14F-4D97-AF65-F5344CB8AC3E}">
        <p14:creationId xmlns:p14="http://schemas.microsoft.com/office/powerpoint/2010/main" val="1411256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39</a:t>
            </a:fld>
            <a:endParaRPr lang="es-MX"/>
          </a:p>
        </p:txBody>
      </p:sp>
    </p:spTree>
    <p:extLst>
      <p:ext uri="{BB962C8B-B14F-4D97-AF65-F5344CB8AC3E}">
        <p14:creationId xmlns:p14="http://schemas.microsoft.com/office/powerpoint/2010/main" val="411700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CEC9B6D6-F927-4220-A340-254D7D3800CF}" type="slidenum">
              <a:rPr lang="es-MX" smtClean="0"/>
              <a:t>40</a:t>
            </a:fld>
            <a:endParaRPr lang="es-MX"/>
          </a:p>
        </p:txBody>
      </p:sp>
    </p:spTree>
    <p:extLst>
      <p:ext uri="{BB962C8B-B14F-4D97-AF65-F5344CB8AC3E}">
        <p14:creationId xmlns:p14="http://schemas.microsoft.com/office/powerpoint/2010/main" val="798358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PE"/>
          </a:p>
        </p:txBody>
      </p:sp>
      <p:sp>
        <p:nvSpPr>
          <p:cNvPr id="4" name="Marcador de fecha 3"/>
          <p:cNvSpPr>
            <a:spLocks noGrp="1"/>
          </p:cNvSpPr>
          <p:nvPr>
            <p:ph type="dt" sz="half" idx="10"/>
          </p:nvPr>
        </p:nvSpPr>
        <p:spPr/>
        <p:txBody>
          <a:bodyPr/>
          <a:lstStyle/>
          <a:p>
            <a:fld id="{EC546357-B22B-4D70-BFFD-F77789AB418B}" type="datetimeFigureOut">
              <a:rPr lang="es-PE" smtClean="0"/>
              <a:t>16/10/2023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1176950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C546357-B22B-4D70-BFFD-F77789AB418B}" type="datetimeFigureOut">
              <a:rPr lang="es-PE" smtClean="0"/>
              <a:t>16/10/2023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3764722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C546357-B22B-4D70-BFFD-F77789AB418B}" type="datetimeFigureOut">
              <a:rPr lang="es-PE" smtClean="0"/>
              <a:t>16/10/2023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79663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C546357-B22B-4D70-BFFD-F77789AB418B}" type="datetimeFigureOut">
              <a:rPr lang="es-PE" smtClean="0"/>
              <a:t>16/10/2023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1656244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EC546357-B22B-4D70-BFFD-F77789AB418B}" type="datetimeFigureOut">
              <a:rPr lang="es-PE" smtClean="0"/>
              <a:t>16/10/2023</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2974195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EC546357-B22B-4D70-BFFD-F77789AB418B}" type="datetimeFigureOut">
              <a:rPr lang="es-PE" smtClean="0"/>
              <a:t>16/10/2023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1877632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EC546357-B22B-4D70-BFFD-F77789AB418B}" type="datetimeFigureOut">
              <a:rPr lang="es-PE" smtClean="0"/>
              <a:t>16/10/2023</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3331102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EC546357-B22B-4D70-BFFD-F77789AB418B}" type="datetimeFigureOut">
              <a:rPr lang="es-PE" smtClean="0"/>
              <a:t>16/10/2023</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2111989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C546357-B22B-4D70-BFFD-F77789AB418B}" type="datetimeFigureOut">
              <a:rPr lang="es-PE" smtClean="0"/>
              <a:t>16/10/2023</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2162778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C546357-B22B-4D70-BFFD-F77789AB418B}" type="datetimeFigureOut">
              <a:rPr lang="es-PE" smtClean="0"/>
              <a:t>16/10/2023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1277397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EC546357-B22B-4D70-BFFD-F77789AB418B}" type="datetimeFigureOut">
              <a:rPr lang="es-PE" smtClean="0"/>
              <a:t>16/10/2023</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90B52960-6E21-4046-9D76-C78C3B4FB627}" type="slidenum">
              <a:rPr lang="es-PE" smtClean="0"/>
              <a:t>‹Nº›</a:t>
            </a:fld>
            <a:endParaRPr lang="es-PE"/>
          </a:p>
        </p:txBody>
      </p:sp>
    </p:spTree>
    <p:extLst>
      <p:ext uri="{BB962C8B-B14F-4D97-AF65-F5344CB8AC3E}">
        <p14:creationId xmlns:p14="http://schemas.microsoft.com/office/powerpoint/2010/main" val="2328006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546357-B22B-4D70-BFFD-F77789AB418B}" type="datetimeFigureOut">
              <a:rPr lang="es-PE" smtClean="0"/>
              <a:t>16/10/2023</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B52960-6E21-4046-9D76-C78C3B4FB627}" type="slidenum">
              <a:rPr lang="es-PE" smtClean="0"/>
              <a:t>‹Nº›</a:t>
            </a:fld>
            <a:endParaRPr lang="es-PE"/>
          </a:p>
        </p:txBody>
      </p:sp>
    </p:spTree>
    <p:extLst>
      <p:ext uri="{BB962C8B-B14F-4D97-AF65-F5344CB8AC3E}">
        <p14:creationId xmlns:p14="http://schemas.microsoft.com/office/powerpoint/2010/main" val="4163082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4.emf"/></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6.png"/></Relationships>
</file>

<file path=ppt/slides/_rels/slide7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3895898" y="1125415"/>
            <a:ext cx="3847661" cy="4180921"/>
          </a:xfrm>
          <a:prstGeom prst="rect">
            <a:avLst/>
          </a:prstGeom>
          <a:blipFill>
            <a:blip r:embed="rId3">
              <a:lum bright="70000" contrast="-70000"/>
            </a:blip>
            <a:tile tx="0" ty="0" sx="100000" sy="100000" flip="none" algn="tl"/>
          </a:blipFill>
        </p:spPr>
      </p:pic>
      <p:sp>
        <p:nvSpPr>
          <p:cNvPr id="390" name="389 Rectángulo"/>
          <p:cNvSpPr/>
          <p:nvPr/>
        </p:nvSpPr>
        <p:spPr>
          <a:xfrm>
            <a:off x="1403779" y="2431045"/>
            <a:ext cx="9115871" cy="1569660"/>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prst="relaxedInset"/>
              <a:contourClr>
                <a:schemeClr val="accent2">
                  <a:tint val="20000"/>
                </a:schemeClr>
              </a:contourClr>
            </a:sp3d>
          </a:bodyPr>
          <a:lstStyle/>
          <a:p>
            <a:pPr algn="ctr"/>
            <a:r>
              <a:rPr lang="es-ES" sz="3200" b="1" spc="50"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REPORTE EPIDEMIOLÓGICO DE </a:t>
            </a:r>
          </a:p>
          <a:p>
            <a:pPr algn="ctr"/>
            <a:r>
              <a:rPr lang="es-ES" sz="3200" b="1" spc="50" dirty="0">
                <a:ln w="11430">
                  <a:solidFill>
                    <a:srgbClr val="002060"/>
                  </a:solidFill>
                </a:ln>
                <a:solidFill>
                  <a:srgbClr val="00B0F0"/>
                </a:solidFill>
                <a:effectLst>
                  <a:outerShdw blurRad="50800" dist="38100" dir="2700000" algn="tl" rotWithShape="0">
                    <a:prstClr val="black">
                      <a:alpha val="40000"/>
                    </a:prstClr>
                  </a:outerShdw>
                </a:effectLst>
                <a:latin typeface="Arial" pitchFamily="34" charset="0"/>
                <a:cs typeface="Arial" pitchFamily="34" charset="0"/>
              </a:rPr>
              <a:t>LORETO, AÑO 2023 (S.E 40)</a:t>
            </a:r>
          </a:p>
          <a:p>
            <a:pPr algn="ctr"/>
            <a:r>
              <a:rPr lang="es-ES" sz="3200" b="1" spc="50" dirty="0">
                <a:ln w="11430">
                  <a:noFill/>
                </a:ln>
                <a:solidFill>
                  <a:srgbClr val="00B0F0"/>
                </a:solidFill>
                <a:latin typeface="Arial" pitchFamily="34" charset="0"/>
                <a:cs typeface="Arial" pitchFamily="34" charset="0"/>
              </a:rPr>
              <a:t>(Del 01 al 07 de octubre 2023)</a:t>
            </a:r>
          </a:p>
        </p:txBody>
      </p:sp>
      <p:sp>
        <p:nvSpPr>
          <p:cNvPr id="389" name="CuadroTexto 388">
            <a:extLst>
              <a:ext uri="{FF2B5EF4-FFF2-40B4-BE49-F238E27FC236}">
                <a16:creationId xmlns:a16="http://schemas.microsoft.com/office/drawing/2014/main" id="{9F193C2E-34A2-4E23-AF84-42F2E3CDC1FF}"/>
              </a:ext>
            </a:extLst>
          </p:cNvPr>
          <p:cNvSpPr txBox="1"/>
          <p:nvPr/>
        </p:nvSpPr>
        <p:spPr>
          <a:xfrm>
            <a:off x="2296782" y="5798468"/>
            <a:ext cx="7045892" cy="461665"/>
          </a:xfrm>
          <a:prstGeom prst="rect">
            <a:avLst/>
          </a:prstGeom>
          <a:noFill/>
        </p:spPr>
        <p:txBody>
          <a:bodyPr wrap="square" rtlCol="0">
            <a:spAutoFit/>
          </a:bodyPr>
          <a:lstStyle/>
          <a:p>
            <a:pPr algn="ctr"/>
            <a:r>
              <a:rPr lang="es-ES" sz="1200" b="1" dirty="0">
                <a:latin typeface="Georgia" panose="02040502050405020303" pitchFamily="18" charset="0"/>
              </a:rPr>
              <a:t>DIRECCION EJECUTIVA DEL CENTRO DE PREVENCION Y CONTROL-CPC</a:t>
            </a:r>
          </a:p>
          <a:p>
            <a:pPr algn="ctr"/>
            <a:r>
              <a:rPr lang="es-ES" sz="1200" b="1" dirty="0">
                <a:latin typeface="Georgia" panose="02040502050405020303" pitchFamily="18" charset="0"/>
              </a:rPr>
              <a:t>DIRECCION DE EPIDEMIOLOGIA </a:t>
            </a:r>
            <a:endParaRPr lang="es-PE" sz="1200" b="1" dirty="0">
              <a:latin typeface="Georgia" panose="02040502050405020303" pitchFamily="18" charset="0"/>
            </a:endParaRPr>
          </a:p>
        </p:txBody>
      </p:sp>
      <p:pic>
        <p:nvPicPr>
          <p:cNvPr id="392" name="Picture 2">
            <a:extLst>
              <a:ext uri="{FF2B5EF4-FFF2-40B4-BE49-F238E27FC236}">
                <a16:creationId xmlns:a16="http://schemas.microsoft.com/office/drawing/2014/main" id="{4BA8EF2D-1542-40E2-9E66-99BB71DF917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228880" y="4690474"/>
            <a:ext cx="1552533" cy="156966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rotWithShape="1">
          <a:blip r:embed="rId5" cstate="email">
            <a:extLst>
              <a:ext uri="{28A0092B-C50C-407E-A947-70E740481C1C}">
                <a14:useLocalDpi xmlns:a14="http://schemas.microsoft.com/office/drawing/2010/main"/>
              </a:ext>
            </a:extLst>
          </a:blip>
          <a:srcRect/>
          <a:stretch/>
        </p:blipFill>
        <p:spPr bwMode="auto">
          <a:xfrm>
            <a:off x="401559" y="173422"/>
            <a:ext cx="11581334" cy="10918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83282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43727"/>
            <a:ext cx="12192000" cy="771141"/>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y Tasa de incidencia por etapas de vida, Región Loreto SE 01-40 2023. </a:t>
            </a:r>
          </a:p>
        </p:txBody>
      </p:sp>
      <p:sp>
        <p:nvSpPr>
          <p:cNvPr id="8" name="1 CuadroTexto"/>
          <p:cNvSpPr txBox="1"/>
          <p:nvPr/>
        </p:nvSpPr>
        <p:spPr>
          <a:xfrm>
            <a:off x="6980222" y="1462866"/>
            <a:ext cx="4608474" cy="378565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b="1">
                <a:effectLst>
                  <a:outerShdw blurRad="38100" dist="38100" dir="2700000" algn="tl">
                    <a:srgbClr val="000000">
                      <a:alpha val="43137"/>
                    </a:srgbClr>
                  </a:outerShdw>
                </a:effectLst>
              </a:defRPr>
            </a:lvl1pPr>
          </a:lstStyle>
          <a:p>
            <a:r>
              <a:rPr lang="es-PE" sz="2000" dirty="0">
                <a:effectLst/>
              </a:rPr>
              <a:t>Hasta la semana epidemiológica 40, la etapa de vida de niño concentra el </a:t>
            </a:r>
            <a:r>
              <a:rPr lang="es-PE" sz="2000" dirty="0">
                <a:solidFill>
                  <a:srgbClr val="FF0000"/>
                </a:solidFill>
                <a:effectLst/>
              </a:rPr>
              <a:t>46.5% </a:t>
            </a:r>
            <a:r>
              <a:rPr lang="es-PE" sz="2000" dirty="0">
                <a:effectLst/>
              </a:rPr>
              <a:t>de los casos de malaria en la región, lo cual nos indica la alta incidencia de casos autóctonos de casos de malaria,  seguido de la etapa adulto (</a:t>
            </a:r>
            <a:r>
              <a:rPr lang="es-PE" sz="2000" dirty="0">
                <a:solidFill>
                  <a:srgbClr val="FF0000"/>
                </a:solidFill>
                <a:effectLst/>
              </a:rPr>
              <a:t>18.89%</a:t>
            </a:r>
            <a:r>
              <a:rPr lang="es-PE" sz="2000" dirty="0">
                <a:effectLst/>
              </a:rPr>
              <a:t>). De las etapas de vida el grupo más afectado son los niños de 5 a 11 años con </a:t>
            </a:r>
            <a:r>
              <a:rPr lang="es-PE" sz="2000" dirty="0">
                <a:solidFill>
                  <a:srgbClr val="FF0000"/>
                </a:solidFill>
                <a:effectLst/>
              </a:rPr>
              <a:t>27.13%</a:t>
            </a:r>
            <a:r>
              <a:rPr lang="es-PE" sz="2000" dirty="0">
                <a:effectLst/>
              </a:rPr>
              <a:t>. </a:t>
            </a:r>
            <a:endParaRPr lang="es-PE" sz="2000" dirty="0">
              <a:solidFill>
                <a:srgbClr val="FF0000"/>
              </a:solidFill>
              <a:effectLst/>
            </a:endParaRPr>
          </a:p>
          <a:p>
            <a:endParaRPr lang="es-PE" sz="2000" dirty="0">
              <a:effectLst/>
            </a:endParaRPr>
          </a:p>
          <a:p>
            <a:r>
              <a:rPr lang="es-PE" sz="2000" dirty="0">
                <a:effectLst/>
              </a:rPr>
              <a:t>La población Económicamente Activa de 18 a 59 años, son afectados por la malaria en un</a:t>
            </a:r>
            <a:r>
              <a:rPr lang="es-PE" sz="2000" dirty="0">
                <a:solidFill>
                  <a:srgbClr val="FF0000"/>
                </a:solidFill>
                <a:effectLst/>
              </a:rPr>
              <a:t> 34.8%</a:t>
            </a:r>
            <a:endParaRPr lang="es-PE" sz="2000" dirty="0">
              <a:effectLst/>
            </a:endParaRPr>
          </a:p>
        </p:txBody>
      </p:sp>
      <p:sp>
        <p:nvSpPr>
          <p:cNvPr id="10" name="CuadroTexto 9">
            <a:extLst>
              <a:ext uri="{FF2B5EF4-FFF2-40B4-BE49-F238E27FC236}">
                <a16:creationId xmlns:a16="http://schemas.microsoft.com/office/drawing/2014/main" id="{69C22991-42E9-4FA2-BE87-F5FE6DE35B9A}"/>
              </a:ext>
            </a:extLst>
          </p:cNvPr>
          <p:cNvSpPr txBox="1"/>
          <p:nvPr/>
        </p:nvSpPr>
        <p:spPr>
          <a:xfrm>
            <a:off x="8544910" y="800888"/>
            <a:ext cx="2112580" cy="365760"/>
          </a:xfrm>
          <a:prstGeom prst="rect">
            <a:avLst/>
          </a:prstGeom>
          <a:noFill/>
        </p:spPr>
        <p:txBody>
          <a:bodyPr wrap="square" rtlCol="0">
            <a:spAutoFit/>
          </a:bodyPr>
          <a:lstStyle/>
          <a:p>
            <a:endParaRPr lang="es-MX" dirty="0"/>
          </a:p>
        </p:txBody>
      </p:sp>
      <p:pic>
        <p:nvPicPr>
          <p:cNvPr id="2" name="Imagen 1">
            <a:extLst>
              <a:ext uri="{FF2B5EF4-FFF2-40B4-BE49-F238E27FC236}">
                <a16:creationId xmlns:a16="http://schemas.microsoft.com/office/drawing/2014/main" id="{D69DD71D-B8B7-467D-9D9D-07B62B05CB5A}"/>
              </a:ext>
            </a:extLst>
          </p:cNvPr>
          <p:cNvPicPr>
            <a:picLocks noChangeAspect="1"/>
          </p:cNvPicPr>
          <p:nvPr/>
        </p:nvPicPr>
        <p:blipFill>
          <a:blip r:embed="rId2"/>
          <a:stretch>
            <a:fillRect/>
          </a:stretch>
        </p:blipFill>
        <p:spPr>
          <a:xfrm>
            <a:off x="507000" y="1012832"/>
            <a:ext cx="6092976" cy="2311644"/>
          </a:xfrm>
          <a:prstGeom prst="rect">
            <a:avLst/>
          </a:prstGeom>
        </p:spPr>
      </p:pic>
      <p:pic>
        <p:nvPicPr>
          <p:cNvPr id="3" name="Imagen 2">
            <a:extLst>
              <a:ext uri="{FF2B5EF4-FFF2-40B4-BE49-F238E27FC236}">
                <a16:creationId xmlns:a16="http://schemas.microsoft.com/office/drawing/2014/main" id="{E58F7411-B622-48DC-B3C2-3312BFAA04EC}"/>
              </a:ext>
            </a:extLst>
          </p:cNvPr>
          <p:cNvPicPr>
            <a:picLocks noChangeAspect="1"/>
          </p:cNvPicPr>
          <p:nvPr/>
        </p:nvPicPr>
        <p:blipFill>
          <a:blip r:embed="rId3"/>
          <a:stretch>
            <a:fillRect/>
          </a:stretch>
        </p:blipFill>
        <p:spPr>
          <a:xfrm>
            <a:off x="507000" y="3533524"/>
            <a:ext cx="6092976" cy="3164308"/>
          </a:xfrm>
          <a:prstGeom prst="rect">
            <a:avLst/>
          </a:prstGeom>
        </p:spPr>
      </p:pic>
    </p:spTree>
    <p:extLst>
      <p:ext uri="{BB962C8B-B14F-4D97-AF65-F5344CB8AC3E}">
        <p14:creationId xmlns:p14="http://schemas.microsoft.com/office/powerpoint/2010/main" val="2315102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99812A1-479C-4F5B-AFF1-05778E3D79C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328835" y="144626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08A56A4-0705-4076-80E3-D37AC54370A1}"/>
              </a:ext>
            </a:extLst>
          </p:cNvPr>
          <p:cNvSpPr>
            <a:spLocks noGrp="1"/>
          </p:cNvSpPr>
          <p:nvPr>
            <p:ph type="title"/>
          </p:nvPr>
        </p:nvSpPr>
        <p:spPr>
          <a:xfrm>
            <a:off x="5098773" y="2423992"/>
            <a:ext cx="4520918" cy="1409126"/>
          </a:xfrm>
          <a:solidFill>
            <a:schemeClr val="accent4">
              <a:lumMod val="20000"/>
              <a:lumOff val="80000"/>
            </a:schemeClr>
          </a:solidFill>
        </p:spPr>
        <p:txBody>
          <a:bodyPr>
            <a:normAutofit/>
          </a:bodyPr>
          <a:lstStyle/>
          <a:p>
            <a:pPr algn="ctr"/>
            <a:r>
              <a:rPr lang="es-MX" sz="7200" b="1" dirty="0">
                <a:solidFill>
                  <a:schemeClr val="accent6">
                    <a:lumMod val="50000"/>
                  </a:schemeClr>
                </a:solidFill>
                <a:latin typeface="Algerian" panose="04020705040A02060702" pitchFamily="82" charset="0"/>
              </a:rPr>
              <a:t>DENGUE</a:t>
            </a:r>
          </a:p>
        </p:txBody>
      </p:sp>
    </p:spTree>
    <p:extLst>
      <p:ext uri="{BB962C8B-B14F-4D97-AF65-F5344CB8AC3E}">
        <p14:creationId xmlns:p14="http://schemas.microsoft.com/office/powerpoint/2010/main" val="2120392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8 CuadroTexto"/>
          <p:cNvSpPr txBox="1"/>
          <p:nvPr/>
        </p:nvSpPr>
        <p:spPr>
          <a:xfrm>
            <a:off x="107855" y="5435823"/>
            <a:ext cx="11989552" cy="1323439"/>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latin typeface="Arial" panose="020B0604020202020204" pitchFamily="34" charset="0"/>
                <a:cs typeface="Arial" panose="020B0604020202020204" pitchFamily="34" charset="0"/>
              </a:rPr>
              <a:t>Hasta la SE 40-2023 se reportó 9,475 casos de dengue: 3,939 (</a:t>
            </a:r>
            <a:r>
              <a:rPr lang="es-PE" sz="1600" dirty="0">
                <a:solidFill>
                  <a:srgbClr val="FF0000"/>
                </a:solidFill>
                <a:effectLst/>
                <a:latin typeface="Arial" panose="020B0604020202020204" pitchFamily="34" charset="0"/>
                <a:cs typeface="Arial" panose="020B0604020202020204" pitchFamily="34" charset="0"/>
              </a:rPr>
              <a:t>41.57%</a:t>
            </a:r>
            <a:r>
              <a:rPr lang="es-PE" sz="1600" dirty="0">
                <a:effectLst/>
                <a:latin typeface="Arial" panose="020B0604020202020204" pitchFamily="34" charset="0"/>
                <a:cs typeface="Arial" panose="020B0604020202020204" pitchFamily="34" charset="0"/>
              </a:rPr>
              <a:t>) son confirmados y 5,536 (</a:t>
            </a:r>
            <a:r>
              <a:rPr lang="es-PE" sz="1600" dirty="0">
                <a:solidFill>
                  <a:srgbClr val="FF0000"/>
                </a:solidFill>
                <a:effectLst/>
                <a:latin typeface="Arial" panose="020B0604020202020204" pitchFamily="34" charset="0"/>
                <a:cs typeface="Arial" panose="020B0604020202020204" pitchFamily="34" charset="0"/>
              </a:rPr>
              <a:t>58.43%</a:t>
            </a:r>
            <a:r>
              <a:rPr lang="es-PE" sz="1600" dirty="0">
                <a:effectLst/>
                <a:latin typeface="Arial" panose="020B0604020202020204" pitchFamily="34" charset="0"/>
                <a:cs typeface="Arial" panose="020B0604020202020204" pitchFamily="34" charset="0"/>
              </a:rPr>
              <a:t>) son probables, en espera de su clasificación final. Se reportaron 8,197 (</a:t>
            </a:r>
            <a:r>
              <a:rPr lang="es-PE" sz="1600" dirty="0">
                <a:solidFill>
                  <a:srgbClr val="FF0000"/>
                </a:solidFill>
                <a:effectLst/>
                <a:latin typeface="Arial" panose="020B0604020202020204" pitchFamily="34" charset="0"/>
                <a:cs typeface="Arial" panose="020B0604020202020204" pitchFamily="34" charset="0"/>
              </a:rPr>
              <a:t>86.51%</a:t>
            </a:r>
            <a:r>
              <a:rPr lang="es-PE" sz="1600" dirty="0">
                <a:effectLst/>
                <a:latin typeface="Arial" panose="020B0604020202020204" pitchFamily="34" charset="0"/>
                <a:cs typeface="Arial" panose="020B0604020202020204" pitchFamily="34" charset="0"/>
              </a:rPr>
              <a:t>) casos Dengue Sin Señales de Alarma, 1,263 (</a:t>
            </a:r>
            <a:r>
              <a:rPr lang="es-PE" sz="1600" dirty="0">
                <a:solidFill>
                  <a:srgbClr val="FF0000"/>
                </a:solidFill>
                <a:effectLst/>
                <a:latin typeface="Arial" panose="020B0604020202020204" pitchFamily="34" charset="0"/>
                <a:cs typeface="Arial" panose="020B0604020202020204" pitchFamily="34" charset="0"/>
              </a:rPr>
              <a:t>13.33%</a:t>
            </a:r>
            <a:r>
              <a:rPr lang="es-PE" sz="1600" dirty="0">
                <a:effectLst/>
                <a:latin typeface="Arial" panose="020B0604020202020204" pitchFamily="34" charset="0"/>
                <a:cs typeface="Arial" panose="020B0604020202020204" pitchFamily="34" charset="0"/>
              </a:rPr>
              <a:t>) casos Dengue con Señales de Alarma y 15 (</a:t>
            </a:r>
            <a:r>
              <a:rPr lang="es-PE" sz="1600" dirty="0">
                <a:solidFill>
                  <a:srgbClr val="FF0000"/>
                </a:solidFill>
                <a:effectLst/>
                <a:latin typeface="Arial" panose="020B0604020202020204" pitchFamily="34" charset="0"/>
                <a:cs typeface="Arial" panose="020B0604020202020204" pitchFamily="34" charset="0"/>
              </a:rPr>
              <a:t>0.16%</a:t>
            </a:r>
            <a:r>
              <a:rPr lang="es-PE" sz="1600" dirty="0">
                <a:effectLst/>
                <a:latin typeface="Arial" panose="020B0604020202020204" pitchFamily="34" charset="0"/>
                <a:cs typeface="Arial" panose="020B0604020202020204" pitchFamily="34" charset="0"/>
              </a:rPr>
              <a:t>) casos de Dengue Grave. En el 2022 se reportaron 6,277 casos de dengue en el mismo período, en relación al año 2023 se incrementaron 3,198 casos. Los casos de dengue se encuentra en la zona de ALARMA, observándose una disminución progresiva en las últimas semanas.</a:t>
            </a:r>
          </a:p>
        </p:txBody>
      </p:sp>
      <p:sp>
        <p:nvSpPr>
          <p:cNvPr id="4" name="CuadroTexto 3">
            <a:extLst>
              <a:ext uri="{FF2B5EF4-FFF2-40B4-BE49-F238E27FC236}">
                <a16:creationId xmlns:a16="http://schemas.microsoft.com/office/drawing/2014/main" id="{E3161B25-8031-4511-807C-3C7F6E5667B4}"/>
              </a:ext>
            </a:extLst>
          </p:cNvPr>
          <p:cNvSpPr txBox="1"/>
          <p:nvPr/>
        </p:nvSpPr>
        <p:spPr>
          <a:xfrm>
            <a:off x="107855" y="5157460"/>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5" name="Imagen 4">
            <a:extLst>
              <a:ext uri="{FF2B5EF4-FFF2-40B4-BE49-F238E27FC236}">
                <a16:creationId xmlns:a16="http://schemas.microsoft.com/office/drawing/2014/main" id="{2184074A-AA89-4E14-8AD2-E4847A2A366E}"/>
              </a:ext>
            </a:extLst>
          </p:cNvPr>
          <p:cNvPicPr>
            <a:picLocks noChangeAspect="1"/>
          </p:cNvPicPr>
          <p:nvPr/>
        </p:nvPicPr>
        <p:blipFill>
          <a:blip r:embed="rId2"/>
          <a:stretch>
            <a:fillRect/>
          </a:stretch>
        </p:blipFill>
        <p:spPr>
          <a:xfrm>
            <a:off x="1394235" y="242520"/>
            <a:ext cx="9705314" cy="5045745"/>
          </a:xfrm>
          <a:prstGeom prst="rect">
            <a:avLst/>
          </a:prstGeom>
        </p:spPr>
      </p:pic>
    </p:spTree>
    <p:extLst>
      <p:ext uri="{BB962C8B-B14F-4D97-AF65-F5344CB8AC3E}">
        <p14:creationId xmlns:p14="http://schemas.microsoft.com/office/powerpoint/2010/main" val="2670277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179682" y="51052"/>
            <a:ext cx="11914617" cy="73300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según distritos,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37 – 40,  2023. </a:t>
            </a:r>
          </a:p>
        </p:txBody>
      </p:sp>
      <p:sp>
        <p:nvSpPr>
          <p:cNvPr id="6" name="8 CuadroTexto"/>
          <p:cNvSpPr txBox="1"/>
          <p:nvPr/>
        </p:nvSpPr>
        <p:spPr>
          <a:xfrm>
            <a:off x="7641274" y="3951725"/>
            <a:ext cx="4453024" cy="1384995"/>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200" dirty="0">
                <a:effectLst/>
                <a:latin typeface="Arial" panose="020B0604020202020204" pitchFamily="34" charset="0"/>
                <a:cs typeface="Arial" panose="020B0604020202020204" pitchFamily="34" charset="0"/>
              </a:rPr>
              <a:t>De los 53 distritos de la región, 48 de ellos reportaron casos de Dengue. En las últimas 4 semanas solo 19 reportaron casos de dengue de las cuales 5 concentran el 81.38% de casos de dengue. Según el mapa de riesgo, 2 distritos se estratifican como alto riesgo (Yurimaguas y Lagunas), 7 distritos en mediano riesgo y 10 distritos de bajo riesgo, en las últimas 4 semanas del presente año.</a:t>
            </a:r>
          </a:p>
        </p:txBody>
      </p:sp>
      <p:pic>
        <p:nvPicPr>
          <p:cNvPr id="4" name="Imagen 3">
            <a:extLst>
              <a:ext uri="{FF2B5EF4-FFF2-40B4-BE49-F238E27FC236}">
                <a16:creationId xmlns:a16="http://schemas.microsoft.com/office/drawing/2014/main" id="{5562B7A9-045A-4181-A03C-4711C07B5349}"/>
              </a:ext>
            </a:extLst>
          </p:cNvPr>
          <p:cNvPicPr>
            <a:picLocks noChangeAspect="1"/>
          </p:cNvPicPr>
          <p:nvPr/>
        </p:nvPicPr>
        <p:blipFill rotWithShape="1">
          <a:blip r:embed="rId3"/>
          <a:srcRect r="4599"/>
          <a:stretch/>
        </p:blipFill>
        <p:spPr>
          <a:xfrm>
            <a:off x="66791" y="1129450"/>
            <a:ext cx="3951072" cy="5398844"/>
          </a:xfrm>
          <a:prstGeom prst="rect">
            <a:avLst/>
          </a:prstGeom>
        </p:spPr>
      </p:pic>
      <p:pic>
        <p:nvPicPr>
          <p:cNvPr id="7" name="Imagen 6">
            <a:extLst>
              <a:ext uri="{FF2B5EF4-FFF2-40B4-BE49-F238E27FC236}">
                <a16:creationId xmlns:a16="http://schemas.microsoft.com/office/drawing/2014/main" id="{003B16C5-3FC8-459E-BDD5-B55746CEBCF6}"/>
              </a:ext>
            </a:extLst>
          </p:cNvPr>
          <p:cNvPicPr>
            <a:picLocks noChangeAspect="1"/>
          </p:cNvPicPr>
          <p:nvPr/>
        </p:nvPicPr>
        <p:blipFill>
          <a:blip r:embed="rId4"/>
          <a:stretch>
            <a:fillRect/>
          </a:stretch>
        </p:blipFill>
        <p:spPr>
          <a:xfrm>
            <a:off x="7624893" y="923953"/>
            <a:ext cx="4469405" cy="2806076"/>
          </a:xfrm>
          <a:prstGeom prst="rect">
            <a:avLst/>
          </a:prstGeom>
        </p:spPr>
      </p:pic>
      <p:pic>
        <p:nvPicPr>
          <p:cNvPr id="8" name="Imagen 7">
            <a:extLst>
              <a:ext uri="{FF2B5EF4-FFF2-40B4-BE49-F238E27FC236}">
                <a16:creationId xmlns:a16="http://schemas.microsoft.com/office/drawing/2014/main" id="{F0907433-D2EF-4693-BB9B-9374FCDFFC94}"/>
              </a:ext>
            </a:extLst>
          </p:cNvPr>
          <p:cNvPicPr>
            <a:picLocks noChangeAspect="1"/>
          </p:cNvPicPr>
          <p:nvPr/>
        </p:nvPicPr>
        <p:blipFill>
          <a:blip r:embed="rId5"/>
          <a:stretch>
            <a:fillRect/>
          </a:stretch>
        </p:blipFill>
        <p:spPr>
          <a:xfrm>
            <a:off x="4171922" y="911004"/>
            <a:ext cx="3315293" cy="5835736"/>
          </a:xfrm>
          <a:prstGeom prst="rect">
            <a:avLst/>
          </a:prstGeom>
        </p:spPr>
      </p:pic>
    </p:spTree>
    <p:extLst>
      <p:ext uri="{BB962C8B-B14F-4D97-AF65-F5344CB8AC3E}">
        <p14:creationId xmlns:p14="http://schemas.microsoft.com/office/powerpoint/2010/main" val="1551289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Rectángulo">
            <a:extLst>
              <a:ext uri="{FF2B5EF4-FFF2-40B4-BE49-F238E27FC236}">
                <a16:creationId xmlns:a16="http://schemas.microsoft.com/office/drawing/2014/main" id="{D9CAD2CC-1CE9-4373-AADF-BB68B866F4EA}"/>
              </a:ext>
            </a:extLst>
          </p:cNvPr>
          <p:cNvSpPr/>
          <p:nvPr/>
        </p:nvSpPr>
        <p:spPr>
          <a:xfrm>
            <a:off x="0" y="120"/>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Dengue en Iquitos ciudad,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37 – 40;  2023 </a:t>
            </a:r>
          </a:p>
        </p:txBody>
      </p:sp>
      <p:sp>
        <p:nvSpPr>
          <p:cNvPr id="6" name="CuadroTexto 5">
            <a:extLst>
              <a:ext uri="{FF2B5EF4-FFF2-40B4-BE49-F238E27FC236}">
                <a16:creationId xmlns:a16="http://schemas.microsoft.com/office/drawing/2014/main" id="{B2A37E79-004D-4CCE-BE46-8AE9C62215A3}"/>
              </a:ext>
            </a:extLst>
          </p:cNvPr>
          <p:cNvSpPr txBox="1"/>
          <p:nvPr/>
        </p:nvSpPr>
        <p:spPr>
          <a:xfrm>
            <a:off x="8754962" y="1454590"/>
            <a:ext cx="3185253" cy="4832092"/>
          </a:xfrm>
          <a:prstGeom prst="rect">
            <a:avLst/>
          </a:prstGeom>
          <a:solidFill>
            <a:schemeClr val="accent6">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pPr algn="l"/>
            <a:r>
              <a:rPr lang="es-ES" sz="1400" dirty="0">
                <a:effectLst/>
                <a:latin typeface="Arial" panose="020B0604020202020204" pitchFamily="34" charset="0"/>
                <a:cs typeface="Arial" panose="020B0604020202020204" pitchFamily="34" charset="0"/>
              </a:rPr>
              <a:t>El mapa representa la concentración de casos, cada caso en un radio de 200 m.</a:t>
            </a:r>
          </a:p>
          <a:p>
            <a:pPr algn="l"/>
            <a:endParaRPr lang="es-ES" sz="1400" dirty="0">
              <a:effectLst/>
              <a:latin typeface="Arial" panose="020B0604020202020204" pitchFamily="34" charset="0"/>
              <a:cs typeface="Arial" panose="020B0604020202020204" pitchFamily="34" charset="0"/>
            </a:endParaRPr>
          </a:p>
          <a:p>
            <a:pPr algn="l"/>
            <a:r>
              <a:rPr lang="es-ES" sz="1400" dirty="0">
                <a:effectLst/>
                <a:latin typeface="Arial" panose="020B0604020202020204" pitchFamily="34" charset="0"/>
                <a:cs typeface="Arial" panose="020B0604020202020204" pitchFamily="34" charset="0"/>
              </a:rPr>
              <a:t>A medida que se concentran los casos, tiende a cambiar pasando por el color verde, amarillo y rojo según se detalla:</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Verde	: Casos aislados </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Amarillo: Aumento de casos relativamente cercanos en un radio de 200 m.</a:t>
            </a:r>
          </a:p>
          <a:p>
            <a:pPr algn="l"/>
            <a:endParaRPr lang="es-ES" sz="1400" dirty="0">
              <a:effectLst/>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s-ES" sz="1400" dirty="0">
                <a:effectLst/>
                <a:latin typeface="Arial" panose="020B0604020202020204" pitchFamily="34" charset="0"/>
                <a:cs typeface="Arial" panose="020B0604020202020204" pitchFamily="34" charset="0"/>
              </a:rPr>
              <a:t>Rojo	:  Concentración de casos cercanos en un radio menor de 200 m.</a:t>
            </a:r>
          </a:p>
          <a:p>
            <a:pPr marL="285750" indent="-285750" algn="l">
              <a:buFont typeface="Arial" panose="020B0604020202020204" pitchFamily="34" charset="0"/>
              <a:buChar char="•"/>
            </a:pPr>
            <a:endParaRPr lang="es-ES" sz="1400" dirty="0">
              <a:effectLst/>
              <a:latin typeface="Arial" panose="020B0604020202020204" pitchFamily="34" charset="0"/>
              <a:cs typeface="Arial" panose="020B0604020202020204" pitchFamily="34" charset="0"/>
            </a:endParaRPr>
          </a:p>
          <a:p>
            <a:pPr algn="l"/>
            <a:r>
              <a:rPr lang="es-ES" sz="1400" dirty="0">
                <a:solidFill>
                  <a:srgbClr val="0070C0"/>
                </a:solidFill>
                <a:effectLst/>
                <a:latin typeface="Arial" panose="020B0604020202020204" pitchFamily="34" charset="0"/>
                <a:cs typeface="Arial" panose="020B0604020202020204" pitchFamily="34" charset="0"/>
              </a:rPr>
              <a:t>Se observan casos dispersos y aislados, no mostrando concentraciones.</a:t>
            </a:r>
          </a:p>
        </p:txBody>
      </p:sp>
      <p:pic>
        <p:nvPicPr>
          <p:cNvPr id="3" name="Imagen 2">
            <a:extLst>
              <a:ext uri="{FF2B5EF4-FFF2-40B4-BE49-F238E27FC236}">
                <a16:creationId xmlns:a16="http://schemas.microsoft.com/office/drawing/2014/main" id="{7ACE6159-3DE8-4798-8DBF-3CA8239C55EF}"/>
              </a:ext>
            </a:extLst>
          </p:cNvPr>
          <p:cNvPicPr>
            <a:picLocks noChangeAspect="1"/>
          </p:cNvPicPr>
          <p:nvPr/>
        </p:nvPicPr>
        <p:blipFill rotWithShape="1">
          <a:blip r:embed="rId2"/>
          <a:srcRect l="2657" t="2245" r="2067" b="2971"/>
          <a:stretch/>
        </p:blipFill>
        <p:spPr>
          <a:xfrm>
            <a:off x="251785" y="859816"/>
            <a:ext cx="8123917" cy="5713000"/>
          </a:xfrm>
          <a:prstGeom prst="rect">
            <a:avLst/>
          </a:prstGeom>
        </p:spPr>
      </p:pic>
    </p:spTree>
    <p:extLst>
      <p:ext uri="{BB962C8B-B14F-4D97-AF65-F5344CB8AC3E}">
        <p14:creationId xmlns:p14="http://schemas.microsoft.com/office/powerpoint/2010/main" val="771190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72428" y="72057"/>
            <a:ext cx="11923414" cy="83328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Dengue notificados por etapas de vida,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SE 01- 40 2023. </a:t>
            </a:r>
          </a:p>
        </p:txBody>
      </p:sp>
      <p:sp>
        <p:nvSpPr>
          <p:cNvPr id="6" name="CuadroTexto 5">
            <a:extLst>
              <a:ext uri="{FF2B5EF4-FFF2-40B4-BE49-F238E27FC236}">
                <a16:creationId xmlns:a16="http://schemas.microsoft.com/office/drawing/2014/main" id="{32F9F120-7062-4606-BE17-9315234C49B2}"/>
              </a:ext>
            </a:extLst>
          </p:cNvPr>
          <p:cNvSpPr txBox="1"/>
          <p:nvPr/>
        </p:nvSpPr>
        <p:spPr>
          <a:xfrm>
            <a:off x="6762940" y="1529411"/>
            <a:ext cx="4711414" cy="427809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ES" sz="1600" dirty="0">
                <a:effectLst/>
                <a:latin typeface="Arial" panose="020B0604020202020204" pitchFamily="34" charset="0"/>
                <a:cs typeface="Arial" panose="020B0604020202020204" pitchFamily="34" charset="0"/>
              </a:rPr>
              <a:t>Hasta la SE 40-2023, del total de los casos de dengue, la etapa de vida niño (0 a 11 años) concentra el </a:t>
            </a:r>
            <a:r>
              <a:rPr lang="es-ES" sz="1600" dirty="0">
                <a:solidFill>
                  <a:srgbClr val="FF0000"/>
                </a:solidFill>
                <a:effectLst/>
                <a:latin typeface="Arial" panose="020B0604020202020204" pitchFamily="34" charset="0"/>
                <a:cs typeface="Arial" panose="020B0604020202020204" pitchFamily="34" charset="0"/>
              </a:rPr>
              <a:t>28.9%</a:t>
            </a:r>
            <a:r>
              <a:rPr lang="es-ES" sz="1600" dirty="0">
                <a:effectLst/>
                <a:latin typeface="Arial" panose="020B0604020202020204" pitchFamily="34" charset="0"/>
                <a:cs typeface="Arial" panose="020B0604020202020204" pitchFamily="34" charset="0"/>
              </a:rPr>
              <a:t> de los casos, seguido de la etapa de vida adulto con </a:t>
            </a:r>
            <a:r>
              <a:rPr lang="es-ES" sz="1600" dirty="0">
                <a:solidFill>
                  <a:srgbClr val="FF0000"/>
                </a:solidFill>
                <a:effectLst/>
                <a:latin typeface="Arial" panose="020B0604020202020204" pitchFamily="34" charset="0"/>
                <a:cs typeface="Arial" panose="020B0604020202020204" pitchFamily="34" charset="0"/>
              </a:rPr>
              <a:t>(27.85%). </a:t>
            </a:r>
            <a:r>
              <a:rPr lang="es-ES" sz="1600" dirty="0">
                <a:effectLst/>
                <a:latin typeface="Arial" panose="020B0604020202020204" pitchFamily="34" charset="0"/>
                <a:cs typeface="Arial" panose="020B0604020202020204" pitchFamily="34" charset="0"/>
              </a:rPr>
              <a:t>La población económicamente activa con 47.17% es la más afectada por el dengue.</a:t>
            </a:r>
          </a:p>
          <a:p>
            <a:endParaRPr lang="es-ES" sz="1600" dirty="0">
              <a:effectLst/>
              <a:latin typeface="Arial" panose="020B0604020202020204" pitchFamily="34" charset="0"/>
              <a:cs typeface="Arial" panose="020B0604020202020204" pitchFamily="34" charset="0"/>
            </a:endParaRPr>
          </a:p>
          <a:p>
            <a:r>
              <a:rPr lang="es-ES" sz="1600" dirty="0">
                <a:solidFill>
                  <a:srgbClr val="FF0000"/>
                </a:solidFill>
                <a:effectLst/>
                <a:latin typeface="Arial" panose="020B0604020202020204" pitchFamily="34" charset="0"/>
                <a:cs typeface="Arial" panose="020B0604020202020204" pitchFamily="34" charset="0"/>
              </a:rPr>
              <a:t>Fallecidos</a:t>
            </a:r>
          </a:p>
          <a:p>
            <a:r>
              <a:rPr lang="es-ES" sz="1600" dirty="0">
                <a:effectLst/>
                <a:latin typeface="Arial" panose="020B0604020202020204" pitchFamily="34" charset="0"/>
                <a:cs typeface="Arial" panose="020B0604020202020204" pitchFamily="34" charset="0"/>
              </a:rPr>
              <a:t>Se reporta 4 fallecidos por Dengue Grave: 2 Confirmados procedentes del distrito de Vargas Guerra provincia de Ucayali y del distrito de Manseriche en la provincia Datem del Marañón y 02 casos probables del distrito de Lagunas en la provincia de Alto Amazonas y el distrito de San Juan Bautista en la provincia de Maynas. En el 2022 hasta la SE. 40, se reportaron 8 fallecidos.</a:t>
            </a:r>
          </a:p>
        </p:txBody>
      </p:sp>
      <p:sp>
        <p:nvSpPr>
          <p:cNvPr id="7" name="CuadroTexto 6">
            <a:extLst>
              <a:ext uri="{FF2B5EF4-FFF2-40B4-BE49-F238E27FC236}">
                <a16:creationId xmlns:a16="http://schemas.microsoft.com/office/drawing/2014/main" id="{682AB534-DED3-4F5B-98D6-075488DDD398}"/>
              </a:ext>
            </a:extLst>
          </p:cNvPr>
          <p:cNvSpPr txBox="1"/>
          <p:nvPr/>
        </p:nvSpPr>
        <p:spPr>
          <a:xfrm>
            <a:off x="340469" y="6607334"/>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3" name="Imagen 2">
            <a:extLst>
              <a:ext uri="{FF2B5EF4-FFF2-40B4-BE49-F238E27FC236}">
                <a16:creationId xmlns:a16="http://schemas.microsoft.com/office/drawing/2014/main" id="{7E1CD36C-B597-4196-A54F-037448E300B3}"/>
              </a:ext>
            </a:extLst>
          </p:cNvPr>
          <p:cNvPicPr>
            <a:picLocks noChangeAspect="1"/>
          </p:cNvPicPr>
          <p:nvPr/>
        </p:nvPicPr>
        <p:blipFill>
          <a:blip r:embed="rId3"/>
          <a:stretch>
            <a:fillRect/>
          </a:stretch>
        </p:blipFill>
        <p:spPr>
          <a:xfrm>
            <a:off x="561314" y="914394"/>
            <a:ext cx="5749647" cy="2834593"/>
          </a:xfrm>
          <a:prstGeom prst="rect">
            <a:avLst/>
          </a:prstGeom>
        </p:spPr>
      </p:pic>
      <p:pic>
        <p:nvPicPr>
          <p:cNvPr id="4" name="Imagen 3">
            <a:extLst>
              <a:ext uri="{FF2B5EF4-FFF2-40B4-BE49-F238E27FC236}">
                <a16:creationId xmlns:a16="http://schemas.microsoft.com/office/drawing/2014/main" id="{38552668-AB21-4A17-B20A-6355A3F5B727}"/>
              </a:ext>
            </a:extLst>
          </p:cNvPr>
          <p:cNvPicPr>
            <a:picLocks noChangeAspect="1"/>
          </p:cNvPicPr>
          <p:nvPr/>
        </p:nvPicPr>
        <p:blipFill>
          <a:blip r:embed="rId4"/>
          <a:stretch>
            <a:fillRect/>
          </a:stretch>
        </p:blipFill>
        <p:spPr>
          <a:xfrm>
            <a:off x="561315" y="3843614"/>
            <a:ext cx="5749647" cy="2763719"/>
          </a:xfrm>
          <a:prstGeom prst="rect">
            <a:avLst/>
          </a:prstGeom>
        </p:spPr>
      </p:pic>
    </p:spTree>
    <p:extLst>
      <p:ext uri="{BB962C8B-B14F-4D97-AF65-F5344CB8AC3E}">
        <p14:creationId xmlns:p14="http://schemas.microsoft.com/office/powerpoint/2010/main" val="276120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0007" y="2398840"/>
            <a:ext cx="11539728" cy="833584"/>
          </a:xfrm>
        </p:spPr>
        <p:txBody>
          <a:bodyPr>
            <a:noAutofit/>
          </a:bodyPr>
          <a:lstStyle/>
          <a:p>
            <a:r>
              <a:rPr lang="es-MX" sz="4000" b="1" dirty="0">
                <a:solidFill>
                  <a:schemeClr val="accent5">
                    <a:lumMod val="75000"/>
                  </a:schemeClr>
                </a:solidFill>
                <a:latin typeface="Arial" panose="020B0604020202020204" pitchFamily="34" charset="0"/>
                <a:cs typeface="Arial" panose="020B0604020202020204" pitchFamily="34" charset="0"/>
              </a:rPr>
              <a:t>DIAGNÓSTICO DEL VIRUS DE DENGUE</a:t>
            </a:r>
            <a:endParaRPr lang="en-US" sz="4000" dirty="0"/>
          </a:p>
        </p:txBody>
      </p:sp>
      <p:sp>
        <p:nvSpPr>
          <p:cNvPr id="3" name="Subtítulo 2"/>
          <p:cNvSpPr>
            <a:spLocks noGrp="1"/>
          </p:cNvSpPr>
          <p:nvPr>
            <p:ph type="subTitle" idx="1"/>
          </p:nvPr>
        </p:nvSpPr>
        <p:spPr>
          <a:xfrm>
            <a:off x="0" y="3455004"/>
            <a:ext cx="12192000" cy="430466"/>
          </a:xfrm>
          <a:solidFill>
            <a:schemeClr val="accent5">
              <a:lumMod val="40000"/>
              <a:lumOff val="60000"/>
            </a:schemeClr>
          </a:solidFill>
        </p:spPr>
        <p:txBody>
          <a:bodyPr anchor="ctr">
            <a:normAutofit/>
          </a:bodyPr>
          <a:lstStyle/>
          <a:p>
            <a:r>
              <a:rPr lang="es-MX" sz="2000" b="1" dirty="0">
                <a:solidFill>
                  <a:schemeClr val="accent5">
                    <a:lumMod val="75000"/>
                  </a:schemeClr>
                </a:solidFill>
                <a:latin typeface="Arial" panose="020B0604020202020204" pitchFamily="34" charset="0"/>
                <a:cs typeface="Arial" panose="020B0604020202020204" pitchFamily="34" charset="0"/>
              </a:rPr>
              <a:t>LABORATORIO DE REFERENCIA REGIONAL DE LORETO</a:t>
            </a:r>
            <a:endParaRPr lang="en-US" sz="2000" b="1" dirty="0">
              <a:solidFill>
                <a:schemeClr val="accent5">
                  <a:lumMod val="75000"/>
                </a:schemeClr>
              </a:solidFill>
              <a:latin typeface="Arial" panose="020B0604020202020204" pitchFamily="34" charset="0"/>
              <a:cs typeface="Arial" panose="020B0604020202020204" pitchFamily="34" charset="0"/>
            </a:endParaRPr>
          </a:p>
        </p:txBody>
      </p:sp>
      <p:sp>
        <p:nvSpPr>
          <p:cNvPr id="4" name="CuadroTexto 3"/>
          <p:cNvSpPr txBox="1"/>
          <p:nvPr/>
        </p:nvSpPr>
        <p:spPr>
          <a:xfrm flipH="1">
            <a:off x="3170034" y="4881703"/>
            <a:ext cx="5742204" cy="646331"/>
          </a:xfrm>
          <a:prstGeom prst="rect">
            <a:avLst/>
          </a:prstGeom>
          <a:noFill/>
        </p:spPr>
        <p:txBody>
          <a:bodyPr wrap="square" rtlCol="0">
            <a:spAutoFit/>
          </a:bodyPr>
          <a:lstStyle/>
          <a:p>
            <a:pPr algn="ctr"/>
            <a:r>
              <a:rPr lang="es-MX" b="1" dirty="0">
                <a:solidFill>
                  <a:srgbClr val="C00000"/>
                </a:solidFill>
                <a:latin typeface="Arial" panose="020B0604020202020204" pitchFamily="34" charset="0"/>
                <a:cs typeface="Arial" panose="020B0604020202020204" pitchFamily="34" charset="0"/>
              </a:rPr>
              <a:t>REPORTE N°30: SE40.2023</a:t>
            </a:r>
          </a:p>
          <a:p>
            <a:pPr algn="ctr"/>
            <a:r>
              <a:rPr lang="es-MX" b="1" dirty="0">
                <a:solidFill>
                  <a:srgbClr val="C00000"/>
                </a:solidFill>
                <a:latin typeface="Arial" panose="020B0604020202020204" pitchFamily="34" charset="0"/>
                <a:cs typeface="Arial" panose="020B0604020202020204" pitchFamily="34" charset="0"/>
              </a:rPr>
              <a:t>(Corte 07.OCTUBRE.2023)</a:t>
            </a:r>
            <a:endParaRPr lang="en-US" b="1" dirty="0">
              <a:solidFill>
                <a:srgbClr val="C00000"/>
              </a:solidFill>
              <a:latin typeface="Arial" panose="020B0604020202020204" pitchFamily="34" charset="0"/>
              <a:cs typeface="Arial" panose="020B0604020202020204" pitchFamily="34" charset="0"/>
            </a:endParaRPr>
          </a:p>
        </p:txBody>
      </p:sp>
      <p:pic>
        <p:nvPicPr>
          <p:cNvPr id="6" name="Imagen 5"/>
          <p:cNvPicPr/>
          <p:nvPr/>
        </p:nvPicPr>
        <p:blipFill>
          <a:blip r:embed="rId2" cstate="print">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764392" y="5478620"/>
            <a:ext cx="1427608" cy="1334143"/>
          </a:xfrm>
          <a:prstGeom prst="rect">
            <a:avLst/>
          </a:prstGeom>
        </p:spPr>
      </p:pic>
      <p:sp>
        <p:nvSpPr>
          <p:cNvPr id="7" name="CuadroTexto 6"/>
          <p:cNvSpPr txBox="1"/>
          <p:nvPr/>
        </p:nvSpPr>
        <p:spPr>
          <a:xfrm>
            <a:off x="4900013" y="4229698"/>
            <a:ext cx="2239716" cy="307777"/>
          </a:xfrm>
          <a:prstGeom prst="rect">
            <a:avLst/>
          </a:prstGeom>
          <a:noFill/>
        </p:spPr>
        <p:txBody>
          <a:bodyPr wrap="none" rtlCol="0">
            <a:spAutoFit/>
          </a:bodyPr>
          <a:lstStyle/>
          <a:p>
            <a:r>
              <a:rPr lang="es-MX" sz="1400" b="1" dirty="0">
                <a:solidFill>
                  <a:schemeClr val="accent3"/>
                </a:solidFill>
                <a:latin typeface="Arial" panose="020B0604020202020204" pitchFamily="34" charset="0"/>
                <a:cs typeface="Arial" panose="020B0604020202020204" pitchFamily="34" charset="0"/>
              </a:rPr>
              <a:t>UNIDAD DE VIROLOGIA</a:t>
            </a:r>
            <a:endParaRPr lang="en-US" sz="1400" b="1" dirty="0">
              <a:solidFill>
                <a:schemeClr val="accent3"/>
              </a:solidFill>
              <a:latin typeface="Arial" panose="020B0604020202020204" pitchFamily="34" charset="0"/>
              <a:cs typeface="Arial" panose="020B0604020202020204" pitchFamily="34" charset="0"/>
            </a:endParaRPr>
          </a:p>
        </p:txBody>
      </p:sp>
      <p:pic>
        <p:nvPicPr>
          <p:cNvPr id="5" name="Imagen 4">
            <a:extLst>
              <a:ext uri="{FF2B5EF4-FFF2-40B4-BE49-F238E27FC236}">
                <a16:creationId xmlns:a16="http://schemas.microsoft.com/office/drawing/2014/main" id="{D981BAD9-C809-4F5B-B334-0ABC4B28D075}"/>
              </a:ext>
            </a:extLst>
          </p:cNvPr>
          <p:cNvPicPr>
            <a:picLocks noChangeAspect="1"/>
          </p:cNvPicPr>
          <p:nvPr/>
        </p:nvPicPr>
        <p:blipFill>
          <a:blip r:embed="rId3"/>
          <a:stretch>
            <a:fillRect/>
          </a:stretch>
        </p:blipFill>
        <p:spPr>
          <a:xfrm>
            <a:off x="3811742" y="487515"/>
            <a:ext cx="4458788" cy="1644999"/>
          </a:xfrm>
          <a:prstGeom prst="rect">
            <a:avLst/>
          </a:prstGeom>
        </p:spPr>
      </p:pic>
    </p:spTree>
    <p:extLst>
      <p:ext uri="{BB962C8B-B14F-4D97-AF65-F5344CB8AC3E}">
        <p14:creationId xmlns:p14="http://schemas.microsoft.com/office/powerpoint/2010/main" val="1538989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88" y="0"/>
            <a:ext cx="12196288" cy="1200329"/>
          </a:xfrm>
          <a:prstGeom prst="rect">
            <a:avLst/>
          </a:prstGeom>
          <a:solidFill>
            <a:schemeClr val="accent6">
              <a:lumMod val="40000"/>
              <a:lumOff val="60000"/>
            </a:schemeClr>
          </a:solidFill>
        </p:spPr>
        <p:txBody>
          <a:bodyPr wrap="square" rtlCol="0">
            <a:spAutoFit/>
          </a:bodyPr>
          <a:lstStyle/>
          <a:p>
            <a:pPr algn="ctr"/>
            <a:r>
              <a:rPr lang="es-MX" sz="2400" b="1" dirty="0">
                <a:solidFill>
                  <a:schemeClr val="accent5">
                    <a:lumMod val="75000"/>
                  </a:schemeClr>
                </a:solidFill>
                <a:latin typeface="Arial" panose="020B0604020202020204" pitchFamily="34" charset="0"/>
                <a:cs typeface="Arial" panose="020B0604020202020204" pitchFamily="34" charset="0"/>
              </a:rPr>
              <a:t>DIAGNÓSTICO SEROLOGICO IgM Y NS1 VIRUS DENGUE POR SEMANA EPIDEMIOLÓGICA, PROCESADOS EN EL LRRL. SE40-2022 A LA SE40-2023(CORTE 07.10.2023)</a:t>
            </a:r>
            <a:endParaRPr lang="en-US" sz="2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1690575" y="4991549"/>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267650" y="5320695"/>
            <a:ext cx="11648122" cy="1077218"/>
          </a:xfrm>
          <a:prstGeom prst="rect">
            <a:avLst/>
          </a:prstGeom>
          <a:noFill/>
          <a:ln>
            <a:solidFill>
              <a:schemeClr val="tx1"/>
            </a:solidFill>
          </a:ln>
        </p:spPr>
        <p:txBody>
          <a:bodyPr wrap="square" rtlCol="0">
            <a:spAutoFit/>
          </a:bodyPr>
          <a:lstStyle/>
          <a:p>
            <a:pPr algn="just"/>
            <a:r>
              <a:rPr lang="es-MX" sz="1600" dirty="0">
                <a:latin typeface="Arial" panose="020B0604020202020204" pitchFamily="34" charset="0"/>
                <a:cs typeface="Arial" panose="020B0604020202020204" pitchFamily="34" charset="0"/>
              </a:rPr>
              <a:t>El índice de positividad representa el porcentaje de resultados positivos en relación al número total de pruebas realizadas. </a:t>
            </a:r>
          </a:p>
          <a:p>
            <a:pPr algn="just"/>
            <a:r>
              <a:rPr lang="es-MX" sz="1600" dirty="0">
                <a:latin typeface="Arial" panose="020B0604020202020204" pitchFamily="34" charset="0"/>
                <a:cs typeface="Arial" panose="020B0604020202020204" pitchFamily="34" charset="0"/>
              </a:rPr>
              <a:t>En la semana epidemiológica 39 se tiene un IP del 1.9%. </a:t>
            </a:r>
          </a:p>
          <a:p>
            <a:pPr algn="just"/>
            <a:r>
              <a:rPr lang="es-MX" sz="1600" dirty="0">
                <a:latin typeface="Arial" panose="020B0604020202020204" pitchFamily="34" charset="0"/>
                <a:cs typeface="Arial" panose="020B0604020202020204" pitchFamily="34" charset="0"/>
              </a:rPr>
              <a:t>En la semana epidemiológica 40 se tiene un IP del 2.2%. </a:t>
            </a:r>
          </a:p>
          <a:p>
            <a:pPr algn="just"/>
            <a:r>
              <a:rPr lang="es-MX" sz="1600" dirty="0">
                <a:latin typeface="Arial" panose="020B0604020202020204" pitchFamily="34" charset="0"/>
                <a:cs typeface="Arial" panose="020B0604020202020204" pitchFamily="34" charset="0"/>
              </a:rPr>
              <a:t>En general, los resultados indican un leve incremento en decimas en el índice de positividad entre las semanas 39  y 40.</a:t>
            </a:r>
            <a:endParaRPr lang="es-ES" sz="1600"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17</a:t>
            </a:fld>
            <a:endParaRPr lang="en-US" dirty="0"/>
          </a:p>
        </p:txBody>
      </p:sp>
      <p:sp>
        <p:nvSpPr>
          <p:cNvPr id="4" name="Marcador de pie de página 3"/>
          <p:cNvSpPr>
            <a:spLocks noGrp="1"/>
          </p:cNvSpPr>
          <p:nvPr>
            <p:ph type="ftr" sz="quarter" idx="11"/>
          </p:nvPr>
        </p:nvSpPr>
        <p:spPr>
          <a:xfrm>
            <a:off x="4034312" y="6561007"/>
            <a:ext cx="4114800" cy="365125"/>
          </a:xfrm>
        </p:spPr>
        <p:txBody>
          <a:bodyPr/>
          <a:lstStyle/>
          <a:p>
            <a:r>
              <a:rPr lang="es-MX" dirty="0"/>
              <a:t>UNIDAD DE VIROLOGIA DEL LRR DE LORETO</a:t>
            </a:r>
            <a:endParaRPr lang="en-US" dirty="0"/>
          </a:p>
        </p:txBody>
      </p:sp>
      <p:pic>
        <p:nvPicPr>
          <p:cNvPr id="2" name="Imagen 1">
            <a:extLst>
              <a:ext uri="{FF2B5EF4-FFF2-40B4-BE49-F238E27FC236}">
                <a16:creationId xmlns:a16="http://schemas.microsoft.com/office/drawing/2014/main" id="{B86C68EE-9F92-4B4F-BE48-AAE7A7DAD28D}"/>
              </a:ext>
            </a:extLst>
          </p:cNvPr>
          <p:cNvPicPr>
            <a:picLocks noChangeAspect="1"/>
          </p:cNvPicPr>
          <p:nvPr/>
        </p:nvPicPr>
        <p:blipFill>
          <a:blip r:embed="rId2"/>
          <a:stretch>
            <a:fillRect/>
          </a:stretch>
        </p:blipFill>
        <p:spPr>
          <a:xfrm>
            <a:off x="1690575" y="1273448"/>
            <a:ext cx="9005778" cy="3650566"/>
          </a:xfrm>
          <a:prstGeom prst="rect">
            <a:avLst/>
          </a:prstGeom>
        </p:spPr>
      </p:pic>
    </p:spTree>
    <p:extLst>
      <p:ext uri="{BB962C8B-B14F-4D97-AF65-F5344CB8AC3E}">
        <p14:creationId xmlns:p14="http://schemas.microsoft.com/office/powerpoint/2010/main" val="2465282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88" y="0"/>
            <a:ext cx="12196288" cy="830997"/>
          </a:xfrm>
          <a:prstGeom prst="rect">
            <a:avLst/>
          </a:prstGeom>
          <a:solidFill>
            <a:schemeClr val="accent6">
              <a:lumMod val="40000"/>
              <a:lumOff val="60000"/>
            </a:schemeClr>
          </a:solidFill>
        </p:spPr>
        <p:txBody>
          <a:bodyPr wrap="square" rtlCol="0">
            <a:spAutoFit/>
          </a:bodyPr>
          <a:lstStyle/>
          <a:p>
            <a:pPr algn="ctr"/>
            <a:r>
              <a:rPr lang="es-MX" sz="2400" b="1" dirty="0">
                <a:solidFill>
                  <a:schemeClr val="accent5">
                    <a:lumMod val="75000"/>
                  </a:schemeClr>
                </a:solidFill>
                <a:latin typeface="Arial" panose="020B0604020202020204" pitchFamily="34" charset="0"/>
                <a:cs typeface="Arial" panose="020B0604020202020204" pitchFamily="34" charset="0"/>
              </a:rPr>
              <a:t>DIAGNÓSTICO SEROLOGICO IgM Y NS1 VIRUS DENGUE POR DÍAS, PROCESADOS EN EL LRRL. SE08-2023 A LA SE40-2023(CORTE 07.10.2023)</a:t>
            </a:r>
            <a:endParaRPr lang="en-US" sz="2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3739831" y="4647026"/>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267651" y="5000663"/>
            <a:ext cx="11648122" cy="584775"/>
          </a:xfrm>
          <a:prstGeom prst="rect">
            <a:avLst/>
          </a:prstGeom>
          <a:noFill/>
          <a:ln>
            <a:solidFill>
              <a:schemeClr val="tx1"/>
            </a:solidFill>
          </a:ln>
        </p:spPr>
        <p:txBody>
          <a:bodyPr wrap="square" rtlCol="0">
            <a:spAutoFit/>
          </a:bodyPr>
          <a:lstStyle/>
          <a:p>
            <a:pPr algn="just"/>
            <a:r>
              <a:rPr lang="es-ES" sz="1600" dirty="0">
                <a:latin typeface="Arial" panose="020B0604020202020204" pitchFamily="34" charset="0"/>
                <a:cs typeface="Arial" panose="020B0604020202020204" pitchFamily="34" charset="0"/>
              </a:rPr>
              <a:t>La información muestra los resultados por día, cabe indicar que hasta el 05 de octubre, se procesaron 10349 muestras, </a:t>
            </a:r>
            <a:r>
              <a:rPr lang="es-ES" sz="1600" b="1" dirty="0">
                <a:latin typeface="Arial" panose="020B0604020202020204" pitchFamily="34" charset="0"/>
                <a:cs typeface="Arial" panose="020B0604020202020204" pitchFamily="34" charset="0"/>
              </a:rPr>
              <a:t>1119</a:t>
            </a:r>
            <a:r>
              <a:rPr lang="es-ES" sz="1600" dirty="0">
                <a:latin typeface="Arial" panose="020B0604020202020204" pitchFamily="34" charset="0"/>
                <a:cs typeface="Arial" panose="020B0604020202020204" pitchFamily="34" charset="0"/>
              </a:rPr>
              <a:t> resultaron </a:t>
            </a:r>
            <a:r>
              <a:rPr lang="es-ES" sz="1600" b="1" dirty="0">
                <a:latin typeface="Arial" panose="020B0604020202020204" pitchFamily="34" charset="0"/>
                <a:cs typeface="Arial" panose="020B0604020202020204" pitchFamily="34" charset="0"/>
              </a:rPr>
              <a:t>POSITIVAS</a:t>
            </a:r>
            <a:r>
              <a:rPr lang="es-ES" sz="1600" dirty="0">
                <a:latin typeface="Arial" panose="020B0604020202020204" pitchFamily="34" charset="0"/>
                <a:cs typeface="Arial" panose="020B0604020202020204" pitchFamily="34" charset="0"/>
              </a:rPr>
              <a:t> y 9230 NEGATIVAS, con un </a:t>
            </a:r>
            <a:r>
              <a:rPr lang="es-ES" sz="1600" b="1" dirty="0">
                <a:latin typeface="Arial" panose="020B0604020202020204" pitchFamily="34" charset="0"/>
                <a:cs typeface="Arial" panose="020B0604020202020204" pitchFamily="34" charset="0"/>
              </a:rPr>
              <a:t>IP general del 10.8%.</a:t>
            </a: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18</a:t>
            </a:fld>
            <a:endParaRPr lang="en-US" dirty="0"/>
          </a:p>
        </p:txBody>
      </p:sp>
      <p:sp>
        <p:nvSpPr>
          <p:cNvPr id="4" name="Marcador de pie de página 3"/>
          <p:cNvSpPr>
            <a:spLocks noGrp="1"/>
          </p:cNvSpPr>
          <p:nvPr>
            <p:ph type="ftr" sz="quarter" idx="11"/>
          </p:nvPr>
        </p:nvSpPr>
        <p:spPr>
          <a:xfrm>
            <a:off x="4034312" y="6561007"/>
            <a:ext cx="4114800" cy="365125"/>
          </a:xfrm>
        </p:spPr>
        <p:txBody>
          <a:bodyPr/>
          <a:lstStyle/>
          <a:p>
            <a:r>
              <a:rPr lang="es-MX" dirty="0"/>
              <a:t>UNIDAD DE VIROLOGIA DEL LRR DE LORETO</a:t>
            </a:r>
            <a:endParaRPr lang="en-US" dirty="0"/>
          </a:p>
        </p:txBody>
      </p:sp>
      <p:pic>
        <p:nvPicPr>
          <p:cNvPr id="6" name="Imagen 5">
            <a:extLst>
              <a:ext uri="{FF2B5EF4-FFF2-40B4-BE49-F238E27FC236}">
                <a16:creationId xmlns:a16="http://schemas.microsoft.com/office/drawing/2014/main" id="{385111A9-37D2-4F08-BC56-37F65A89D47D}"/>
              </a:ext>
            </a:extLst>
          </p:cNvPr>
          <p:cNvPicPr>
            <a:picLocks noChangeAspect="1"/>
          </p:cNvPicPr>
          <p:nvPr/>
        </p:nvPicPr>
        <p:blipFill>
          <a:blip r:embed="rId2"/>
          <a:stretch>
            <a:fillRect/>
          </a:stretch>
        </p:blipFill>
        <p:spPr>
          <a:xfrm>
            <a:off x="3437487" y="960178"/>
            <a:ext cx="4846434" cy="3624569"/>
          </a:xfrm>
          <a:prstGeom prst="rect">
            <a:avLst/>
          </a:prstGeom>
        </p:spPr>
      </p:pic>
    </p:spTree>
    <p:extLst>
      <p:ext uri="{BB962C8B-B14F-4D97-AF65-F5344CB8AC3E}">
        <p14:creationId xmlns:p14="http://schemas.microsoft.com/office/powerpoint/2010/main" val="155793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B2CE6B2A-83B8-4D70-BCCF-9ADFE911AB7A}"/>
              </a:ext>
            </a:extLst>
          </p:cNvPr>
          <p:cNvSpPr>
            <a:spLocks noGrp="1"/>
          </p:cNvSpPr>
          <p:nvPr>
            <p:ph type="ftr" sz="quarter" idx="11"/>
          </p:nvPr>
        </p:nvSpPr>
        <p:spPr/>
        <p:txBody>
          <a:bodyPr/>
          <a:lstStyle/>
          <a:p>
            <a:r>
              <a:rPr lang="es-MX"/>
              <a:t>UNIDAD DE BIOLOGÍA MOLECULAR DEL LRR DE LORETO</a:t>
            </a:r>
            <a:endParaRPr lang="en-US"/>
          </a:p>
        </p:txBody>
      </p:sp>
      <p:sp>
        <p:nvSpPr>
          <p:cNvPr id="3" name="Marcador de número de diapositiva 2">
            <a:extLst>
              <a:ext uri="{FF2B5EF4-FFF2-40B4-BE49-F238E27FC236}">
                <a16:creationId xmlns:a16="http://schemas.microsoft.com/office/drawing/2014/main" id="{DDEBDB27-C684-47A3-AEE7-ABED2ECBCBA5}"/>
              </a:ext>
            </a:extLst>
          </p:cNvPr>
          <p:cNvSpPr>
            <a:spLocks noGrp="1"/>
          </p:cNvSpPr>
          <p:nvPr>
            <p:ph type="sldNum" sz="quarter" idx="12"/>
          </p:nvPr>
        </p:nvSpPr>
        <p:spPr/>
        <p:txBody>
          <a:bodyPr/>
          <a:lstStyle/>
          <a:p>
            <a:fld id="{F5620382-0A46-4FB1-A959-BEC0BD143610}" type="slidenum">
              <a:rPr lang="en-US" smtClean="0"/>
              <a:t>19</a:t>
            </a:fld>
            <a:endParaRPr lang="en-US"/>
          </a:p>
        </p:txBody>
      </p:sp>
      <p:sp>
        <p:nvSpPr>
          <p:cNvPr id="4" name="CuadroTexto 3">
            <a:extLst>
              <a:ext uri="{FF2B5EF4-FFF2-40B4-BE49-F238E27FC236}">
                <a16:creationId xmlns:a16="http://schemas.microsoft.com/office/drawing/2014/main" id="{8135593A-2207-4E74-BCBD-D817598EB9E0}"/>
              </a:ext>
            </a:extLst>
          </p:cNvPr>
          <p:cNvSpPr txBox="1"/>
          <p:nvPr/>
        </p:nvSpPr>
        <p:spPr>
          <a:xfrm>
            <a:off x="-4288" y="0"/>
            <a:ext cx="12196288" cy="830997"/>
          </a:xfrm>
          <a:prstGeom prst="rect">
            <a:avLst/>
          </a:prstGeom>
          <a:solidFill>
            <a:schemeClr val="accent6">
              <a:lumMod val="40000"/>
              <a:lumOff val="60000"/>
            </a:schemeClr>
          </a:solidFill>
        </p:spPr>
        <p:txBody>
          <a:bodyPr wrap="square" rtlCol="0">
            <a:spAutoFit/>
          </a:bodyPr>
          <a:lstStyle/>
          <a:p>
            <a:pPr algn="ctr"/>
            <a:r>
              <a:rPr lang="es-MX" sz="2400" b="1" dirty="0">
                <a:solidFill>
                  <a:schemeClr val="accent5">
                    <a:lumMod val="75000"/>
                  </a:schemeClr>
                </a:solidFill>
                <a:latin typeface="Arial" panose="020B0604020202020204" pitchFamily="34" charset="0"/>
                <a:cs typeface="Arial" panose="020B0604020202020204" pitchFamily="34" charset="0"/>
              </a:rPr>
              <a:t>IP DEL DIAGNÓSTICO SEROLOGICO IgM Y NS1 VIRUS DENGUE, POR MESES, PROCESADOS EN EL LRRL. SE01-2023 A LA SE40-2023(CORTE 07.10.2023)</a:t>
            </a:r>
            <a:endParaRPr lang="en-US" sz="2400" b="1" dirty="0">
              <a:solidFill>
                <a:schemeClr val="accent5">
                  <a:lumMod val="75000"/>
                </a:schemeClr>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1C648441-1690-425F-AC48-EC879EA1A079}"/>
              </a:ext>
            </a:extLst>
          </p:cNvPr>
          <p:cNvSpPr txBox="1"/>
          <p:nvPr/>
        </p:nvSpPr>
        <p:spPr>
          <a:xfrm>
            <a:off x="269795" y="5095399"/>
            <a:ext cx="11648122" cy="830997"/>
          </a:xfrm>
          <a:prstGeom prst="rect">
            <a:avLst/>
          </a:prstGeom>
          <a:noFill/>
          <a:ln>
            <a:solidFill>
              <a:schemeClr val="tx1"/>
            </a:solidFill>
          </a:ln>
        </p:spPr>
        <p:txBody>
          <a:bodyPr wrap="square" rtlCol="0">
            <a:spAutoFit/>
          </a:bodyPr>
          <a:lstStyle/>
          <a:p>
            <a:pPr algn="just"/>
            <a:r>
              <a:rPr lang="es-MX" sz="1600" dirty="0">
                <a:latin typeface="Arial" panose="020B0604020202020204" pitchFamily="34" charset="0"/>
                <a:cs typeface="Arial" panose="020B0604020202020204" pitchFamily="34" charset="0"/>
              </a:rPr>
              <a:t>El índice de positividad representa el porcentaje de resultados positivos en relación al número total de pruebas realizadas. </a:t>
            </a:r>
          </a:p>
          <a:p>
            <a:pPr algn="just"/>
            <a:r>
              <a:rPr lang="es-MX" sz="1600" dirty="0">
                <a:latin typeface="Arial" panose="020B0604020202020204" pitchFamily="34" charset="0"/>
                <a:cs typeface="Arial" panose="020B0604020202020204" pitchFamily="34" charset="0"/>
              </a:rPr>
              <a:t>En general, los resultados indican que el índice de positividad se mantiene, observando solo decimas de diferencia entre los meses de agosto y septiembre.</a:t>
            </a:r>
            <a:endParaRPr lang="es-ES" sz="1600" dirty="0">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EBBB3158-599B-4605-A2C7-F17DE9907376}"/>
              </a:ext>
            </a:extLst>
          </p:cNvPr>
          <p:cNvSpPr txBox="1"/>
          <p:nvPr/>
        </p:nvSpPr>
        <p:spPr>
          <a:xfrm>
            <a:off x="2359919" y="4833789"/>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pic>
        <p:nvPicPr>
          <p:cNvPr id="10" name="Imagen 9">
            <a:extLst>
              <a:ext uri="{FF2B5EF4-FFF2-40B4-BE49-F238E27FC236}">
                <a16:creationId xmlns:a16="http://schemas.microsoft.com/office/drawing/2014/main" id="{F06F39B7-C564-480B-93BF-634E1FBD0712}"/>
              </a:ext>
            </a:extLst>
          </p:cNvPr>
          <p:cNvPicPr>
            <a:picLocks noChangeAspect="1"/>
          </p:cNvPicPr>
          <p:nvPr/>
        </p:nvPicPr>
        <p:blipFill>
          <a:blip r:embed="rId2"/>
          <a:stretch>
            <a:fillRect/>
          </a:stretch>
        </p:blipFill>
        <p:spPr>
          <a:xfrm>
            <a:off x="2359919" y="1215029"/>
            <a:ext cx="7309182" cy="3553528"/>
          </a:xfrm>
          <a:prstGeom prst="rect">
            <a:avLst/>
          </a:prstGeom>
        </p:spPr>
      </p:pic>
    </p:spTree>
    <p:extLst>
      <p:ext uri="{BB962C8B-B14F-4D97-AF65-F5344CB8AC3E}">
        <p14:creationId xmlns:p14="http://schemas.microsoft.com/office/powerpoint/2010/main" val="3375909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18473"/>
            <a:ext cx="12192000" cy="76661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Notificadas por Semana Epidemiológica, Región Loreto,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Año 2023  (SE 01-40)</a:t>
            </a:r>
          </a:p>
        </p:txBody>
      </p:sp>
      <p:sp>
        <p:nvSpPr>
          <p:cNvPr id="5" name="CuadroTexto 4">
            <a:extLst>
              <a:ext uri="{FF2B5EF4-FFF2-40B4-BE49-F238E27FC236}">
                <a16:creationId xmlns:a16="http://schemas.microsoft.com/office/drawing/2014/main" id="{6AE48ED4-7ADC-4FB4-8FB4-47A057D8DFBD}"/>
              </a:ext>
            </a:extLst>
          </p:cNvPr>
          <p:cNvSpPr txBox="1"/>
          <p:nvPr/>
        </p:nvSpPr>
        <p:spPr>
          <a:xfrm>
            <a:off x="8700380" y="1994984"/>
            <a:ext cx="3330734" cy="289310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400" dirty="0">
                <a:effectLst/>
              </a:rPr>
              <a:t>En la SE 40- 2023 se han notificado 38 daños bajo vigilancia, de ellas, 03 daños representan el </a:t>
            </a:r>
            <a:r>
              <a:rPr lang="es-PE" sz="1400" dirty="0">
                <a:solidFill>
                  <a:srgbClr val="FF0000"/>
                </a:solidFill>
                <a:effectLst/>
              </a:rPr>
              <a:t>83.454% </a:t>
            </a:r>
            <a:r>
              <a:rPr lang="es-PE" sz="1400" dirty="0">
                <a:effectLst/>
              </a:rPr>
              <a:t>de enfermedades bajo vigilancia, siendo ellos: Malaria por P.  </a:t>
            </a:r>
            <a:r>
              <a:rPr lang="es-PE" sz="1400" dirty="0" err="1">
                <a:effectLst/>
              </a:rPr>
              <a:t>vivax</a:t>
            </a:r>
            <a:r>
              <a:rPr lang="es-PE" sz="1400" dirty="0">
                <a:effectLst/>
              </a:rPr>
              <a:t> (</a:t>
            </a:r>
            <a:r>
              <a:rPr lang="es-PE" sz="1400" dirty="0">
                <a:solidFill>
                  <a:srgbClr val="FF0000"/>
                </a:solidFill>
                <a:effectLst/>
              </a:rPr>
              <a:t>40.49%</a:t>
            </a:r>
            <a:r>
              <a:rPr lang="es-PE" sz="1400" dirty="0">
                <a:effectLst/>
              </a:rPr>
              <a:t>), Dengue sin Signos de Alarma (</a:t>
            </a:r>
            <a:r>
              <a:rPr lang="es-PE" sz="1400" dirty="0">
                <a:solidFill>
                  <a:srgbClr val="FF0000"/>
                </a:solidFill>
                <a:effectLst/>
              </a:rPr>
              <a:t>25.86%</a:t>
            </a:r>
            <a:r>
              <a:rPr lang="es-PE" sz="1400" dirty="0">
                <a:effectLst/>
              </a:rPr>
              <a:t>) y Leptospirosis (</a:t>
            </a:r>
            <a:r>
              <a:rPr lang="es-PE" sz="1400" dirty="0">
                <a:solidFill>
                  <a:srgbClr val="FF0000"/>
                </a:solidFill>
                <a:effectLst/>
              </a:rPr>
              <a:t>17.09%</a:t>
            </a:r>
            <a:r>
              <a:rPr lang="es-PE" sz="1400" dirty="0">
                <a:effectLst/>
              </a:rPr>
              <a:t>).</a:t>
            </a:r>
          </a:p>
          <a:p>
            <a:endParaRPr lang="es-PE" sz="1400" dirty="0">
              <a:effectLst/>
            </a:endParaRPr>
          </a:p>
          <a:p>
            <a:r>
              <a:rPr lang="es-PE" sz="1400" dirty="0">
                <a:effectLst/>
              </a:rPr>
              <a:t>Durante el año 2022 en el mismo periodo, se notificaron 31 daños, de los cuales Malaria P. </a:t>
            </a:r>
            <a:r>
              <a:rPr lang="es-PE" sz="1400" dirty="0" err="1">
                <a:effectLst/>
              </a:rPr>
              <a:t>vivax</a:t>
            </a:r>
            <a:r>
              <a:rPr lang="es-PE" sz="1400" dirty="0">
                <a:effectLst/>
              </a:rPr>
              <a:t> y Dengue sin signos de alarma fueron también  predominantes en ese año, seguido de Malaria por P. </a:t>
            </a:r>
            <a:r>
              <a:rPr lang="es-PE" sz="1400" dirty="0" err="1">
                <a:effectLst/>
              </a:rPr>
              <a:t>falciparum</a:t>
            </a:r>
            <a:r>
              <a:rPr lang="es-PE" sz="1400" dirty="0">
                <a:effectLst/>
              </a:rPr>
              <a:t>.</a:t>
            </a:r>
          </a:p>
        </p:txBody>
      </p:sp>
      <p:pic>
        <p:nvPicPr>
          <p:cNvPr id="3" name="Imagen 2">
            <a:extLst>
              <a:ext uri="{FF2B5EF4-FFF2-40B4-BE49-F238E27FC236}">
                <a16:creationId xmlns:a16="http://schemas.microsoft.com/office/drawing/2014/main" id="{8FB0EF0C-DFC9-4FDE-AD5D-29E3EEF9436F}"/>
              </a:ext>
            </a:extLst>
          </p:cNvPr>
          <p:cNvPicPr>
            <a:picLocks noChangeAspect="1"/>
          </p:cNvPicPr>
          <p:nvPr/>
        </p:nvPicPr>
        <p:blipFill>
          <a:blip r:embed="rId2"/>
          <a:stretch>
            <a:fillRect/>
          </a:stretch>
        </p:blipFill>
        <p:spPr>
          <a:xfrm>
            <a:off x="160886" y="860079"/>
            <a:ext cx="8417674" cy="5893806"/>
          </a:xfrm>
          <a:prstGeom prst="rect">
            <a:avLst/>
          </a:prstGeom>
        </p:spPr>
      </p:pic>
    </p:spTree>
    <p:extLst>
      <p:ext uri="{BB962C8B-B14F-4D97-AF65-F5344CB8AC3E}">
        <p14:creationId xmlns:p14="http://schemas.microsoft.com/office/powerpoint/2010/main" val="599349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88" y="0"/>
            <a:ext cx="12196288" cy="830997"/>
          </a:xfrm>
          <a:prstGeom prst="rect">
            <a:avLst/>
          </a:prstGeom>
          <a:solidFill>
            <a:schemeClr val="accent6">
              <a:lumMod val="40000"/>
              <a:lumOff val="60000"/>
            </a:schemeClr>
          </a:solidFill>
        </p:spPr>
        <p:txBody>
          <a:bodyPr wrap="square" rtlCol="0">
            <a:spAutoFit/>
          </a:bodyPr>
          <a:lstStyle/>
          <a:p>
            <a:pPr algn="ctr"/>
            <a:r>
              <a:rPr lang="es-MX" sz="2400" b="1" dirty="0">
                <a:solidFill>
                  <a:schemeClr val="accent5">
                    <a:lumMod val="75000"/>
                  </a:schemeClr>
                </a:solidFill>
                <a:latin typeface="Arial" panose="020B0604020202020204" pitchFamily="34" charset="0"/>
                <a:cs typeface="Arial" panose="020B0604020202020204" pitchFamily="34" charset="0"/>
              </a:rPr>
              <a:t>DIAGNÓSTICO SEROLOGICO IgM Y NS1 VIRUS DENGUE POR PROVINCIAS, PROCESADOS EN EL LRRL. OCTUBRE : Corte 07.10.2023</a:t>
            </a:r>
          </a:p>
        </p:txBody>
      </p:sp>
      <p:sp>
        <p:nvSpPr>
          <p:cNvPr id="10" name="CuadroTexto 9"/>
          <p:cNvSpPr txBox="1"/>
          <p:nvPr/>
        </p:nvSpPr>
        <p:spPr>
          <a:xfrm>
            <a:off x="1842622" y="5208125"/>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603904" y="5536646"/>
            <a:ext cx="10749896" cy="338554"/>
          </a:xfrm>
          <a:prstGeom prst="rect">
            <a:avLst/>
          </a:prstGeom>
          <a:noFill/>
          <a:ln>
            <a:solidFill>
              <a:schemeClr val="tx1"/>
            </a:solidFill>
          </a:ln>
        </p:spPr>
        <p:txBody>
          <a:bodyPr wrap="square" rtlCol="0">
            <a:spAutoFit/>
          </a:bodyPr>
          <a:lstStyle/>
          <a:p>
            <a:pPr algn="just"/>
            <a:r>
              <a:rPr lang="es-MX" sz="1600" dirty="0">
                <a:latin typeface="Arial" panose="020B0604020202020204" pitchFamily="34" charset="0"/>
                <a:cs typeface="Arial" panose="020B0604020202020204" pitchFamily="34" charset="0"/>
              </a:rPr>
              <a:t>La provincia de Maynas es la que remite mayor número de muestras al Laboratorio (LRRL), con corte del 07.10.2023</a:t>
            </a:r>
            <a:endParaRPr lang="es-ES" sz="1600"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20</a:t>
            </a:fld>
            <a:endParaRPr lang="en-US" dirty="0"/>
          </a:p>
        </p:txBody>
      </p:sp>
      <p:sp>
        <p:nvSpPr>
          <p:cNvPr id="4" name="Marcador de pie de página 3"/>
          <p:cNvSpPr>
            <a:spLocks noGrp="1"/>
          </p:cNvSpPr>
          <p:nvPr>
            <p:ph type="ftr" sz="quarter" idx="11"/>
          </p:nvPr>
        </p:nvSpPr>
        <p:spPr>
          <a:xfrm>
            <a:off x="4034312" y="6561007"/>
            <a:ext cx="4114800" cy="365125"/>
          </a:xfrm>
        </p:spPr>
        <p:txBody>
          <a:bodyPr/>
          <a:lstStyle/>
          <a:p>
            <a:r>
              <a:rPr lang="es-MX" dirty="0"/>
              <a:t>UNIDAD DE VIROLOGIA DEL LRR DE LORETO</a:t>
            </a:r>
            <a:endParaRPr lang="en-US" dirty="0"/>
          </a:p>
        </p:txBody>
      </p:sp>
      <p:pic>
        <p:nvPicPr>
          <p:cNvPr id="2" name="Imagen 1">
            <a:extLst>
              <a:ext uri="{FF2B5EF4-FFF2-40B4-BE49-F238E27FC236}">
                <a16:creationId xmlns:a16="http://schemas.microsoft.com/office/drawing/2014/main" id="{D820AB00-F1DD-4C7F-AF3E-2436737C4EEA}"/>
              </a:ext>
            </a:extLst>
          </p:cNvPr>
          <p:cNvPicPr>
            <a:picLocks noChangeAspect="1"/>
          </p:cNvPicPr>
          <p:nvPr/>
        </p:nvPicPr>
        <p:blipFill>
          <a:blip r:embed="rId2"/>
          <a:stretch>
            <a:fillRect/>
          </a:stretch>
        </p:blipFill>
        <p:spPr>
          <a:xfrm>
            <a:off x="1991475" y="1137990"/>
            <a:ext cx="7577827" cy="3889951"/>
          </a:xfrm>
          <a:prstGeom prst="rect">
            <a:avLst/>
          </a:prstGeom>
        </p:spPr>
      </p:pic>
    </p:spTree>
    <p:extLst>
      <p:ext uri="{BB962C8B-B14F-4D97-AF65-F5344CB8AC3E}">
        <p14:creationId xmlns:p14="http://schemas.microsoft.com/office/powerpoint/2010/main" val="3667539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88" y="0"/>
            <a:ext cx="12196288" cy="830997"/>
          </a:xfrm>
          <a:prstGeom prst="rect">
            <a:avLst/>
          </a:prstGeom>
          <a:solidFill>
            <a:schemeClr val="accent6">
              <a:lumMod val="40000"/>
              <a:lumOff val="60000"/>
            </a:schemeClr>
          </a:solidFill>
        </p:spPr>
        <p:txBody>
          <a:bodyPr wrap="square" rtlCol="0">
            <a:spAutoFit/>
          </a:bodyPr>
          <a:lstStyle/>
          <a:p>
            <a:pPr algn="ctr"/>
            <a:r>
              <a:rPr lang="es-MX" sz="2400" b="1" dirty="0">
                <a:solidFill>
                  <a:schemeClr val="accent5">
                    <a:lumMod val="75000"/>
                  </a:schemeClr>
                </a:solidFill>
                <a:latin typeface="Arial" panose="020B0604020202020204" pitchFamily="34" charset="0"/>
                <a:cs typeface="Arial" panose="020B0604020202020204" pitchFamily="34" charset="0"/>
              </a:rPr>
              <a:t>DIAGNÓSTICO SEROLOGICO IgM y NS1 VIRUS DENGUE. PROCESADOS EN EL LRRL. OCTUBRE (Corte 07.10.2023)</a:t>
            </a:r>
            <a:endParaRPr lang="en-US" sz="2400"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1379478" y="4339917"/>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267651" y="4767624"/>
            <a:ext cx="11648122" cy="1569660"/>
          </a:xfrm>
          <a:prstGeom prst="rect">
            <a:avLst/>
          </a:prstGeom>
          <a:noFill/>
          <a:ln>
            <a:solidFill>
              <a:schemeClr val="tx1"/>
            </a:solidFill>
          </a:ln>
        </p:spPr>
        <p:txBody>
          <a:bodyPr wrap="square" rtlCol="0">
            <a:spAutoFit/>
          </a:bodyPr>
          <a:lstStyle/>
          <a:p>
            <a:pPr algn="just"/>
            <a:r>
              <a:rPr lang="es-MX" sz="1600" dirty="0">
                <a:latin typeface="Arial" panose="020B0604020202020204" pitchFamily="34" charset="0"/>
                <a:cs typeface="Arial" panose="020B0604020202020204" pitchFamily="34" charset="0"/>
              </a:rPr>
              <a:t>En lo que va de octubre hasta el 07, se han procesado un total de 24 pruebas para detectar el Virus Dengue mediante la detección del anticuerpo IgM. Esta prueba es efectiva para detectar la presencia del virus en el cuerpo después de 5 días de síntomas. </a:t>
            </a:r>
          </a:p>
          <a:p>
            <a:pPr algn="just"/>
            <a:r>
              <a:rPr lang="es-MX" sz="1600" dirty="0">
                <a:latin typeface="Arial" panose="020B0604020202020204" pitchFamily="34" charset="0"/>
                <a:cs typeface="Arial" panose="020B0604020202020204" pitchFamily="34" charset="0"/>
              </a:rPr>
              <a:t>Se han realizado 97 pruebas para detectar la presencia del antígeno NS1 del Virus Dengue, el cual es efectivo para detectar la presencia del virus en los primeros 5 días de síntomas. </a:t>
            </a:r>
          </a:p>
          <a:p>
            <a:pPr algn="just"/>
            <a:r>
              <a:rPr lang="es-MX" sz="1600" dirty="0">
                <a:latin typeface="Arial" panose="020B0604020202020204" pitchFamily="34" charset="0"/>
                <a:cs typeface="Arial" panose="020B0604020202020204" pitchFamily="34" charset="0"/>
              </a:rPr>
              <a:t>Siendo 01</a:t>
            </a:r>
            <a:r>
              <a:rPr lang="es-MX" sz="1600" b="1" dirty="0">
                <a:latin typeface="Arial" panose="020B0604020202020204" pitchFamily="34" charset="0"/>
                <a:cs typeface="Arial" panose="020B0604020202020204" pitchFamily="34" charset="0"/>
              </a:rPr>
              <a:t> positivas </a:t>
            </a:r>
            <a:r>
              <a:rPr lang="es-MX" sz="1600" dirty="0">
                <a:latin typeface="Arial" panose="020B0604020202020204" pitchFamily="34" charset="0"/>
                <a:cs typeface="Arial" panose="020B0604020202020204" pitchFamily="34" charset="0"/>
              </a:rPr>
              <a:t>para NS1 y </a:t>
            </a:r>
            <a:r>
              <a:rPr lang="es-MX" sz="1600" b="1" dirty="0">
                <a:latin typeface="Arial" panose="020B0604020202020204" pitchFamily="34" charset="0"/>
                <a:cs typeface="Arial" panose="020B0604020202020204" pitchFamily="34" charset="0"/>
              </a:rPr>
              <a:t>01 positivas </a:t>
            </a:r>
            <a:r>
              <a:rPr lang="es-MX" sz="1600" dirty="0">
                <a:latin typeface="Arial" panose="020B0604020202020204" pitchFamily="34" charset="0"/>
                <a:cs typeface="Arial" panose="020B0604020202020204" pitchFamily="34" charset="0"/>
              </a:rPr>
              <a:t>para IgM.</a:t>
            </a:r>
            <a:endParaRPr lang="es-ES" sz="1600" dirty="0">
              <a:latin typeface="Arial" panose="020B0604020202020204" pitchFamily="34" charset="0"/>
              <a:cs typeface="Arial" panose="020B0604020202020204" pitchFamily="34" charset="0"/>
            </a:endParaRP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21</a:t>
            </a:fld>
            <a:endParaRPr lang="en-US" dirty="0"/>
          </a:p>
        </p:txBody>
      </p:sp>
      <p:sp>
        <p:nvSpPr>
          <p:cNvPr id="4" name="Marcador de pie de página 3"/>
          <p:cNvSpPr>
            <a:spLocks noGrp="1"/>
          </p:cNvSpPr>
          <p:nvPr>
            <p:ph type="ftr" sz="quarter" idx="11"/>
          </p:nvPr>
        </p:nvSpPr>
        <p:spPr>
          <a:xfrm>
            <a:off x="4034312" y="6561007"/>
            <a:ext cx="4114800" cy="365125"/>
          </a:xfrm>
        </p:spPr>
        <p:txBody>
          <a:bodyPr/>
          <a:lstStyle/>
          <a:p>
            <a:r>
              <a:rPr lang="es-MX" dirty="0"/>
              <a:t>UNIDAD DE VIROLOGIA DEL LRR DE LORETO</a:t>
            </a:r>
            <a:endParaRPr lang="en-US" dirty="0"/>
          </a:p>
        </p:txBody>
      </p:sp>
      <p:pic>
        <p:nvPicPr>
          <p:cNvPr id="2" name="Imagen 1">
            <a:extLst>
              <a:ext uri="{FF2B5EF4-FFF2-40B4-BE49-F238E27FC236}">
                <a16:creationId xmlns:a16="http://schemas.microsoft.com/office/drawing/2014/main" id="{A37635C8-F8AA-426A-9710-ED2B3B684BC8}"/>
              </a:ext>
            </a:extLst>
          </p:cNvPr>
          <p:cNvPicPr>
            <a:picLocks noChangeAspect="1"/>
          </p:cNvPicPr>
          <p:nvPr/>
        </p:nvPicPr>
        <p:blipFill>
          <a:blip r:embed="rId2"/>
          <a:stretch>
            <a:fillRect/>
          </a:stretch>
        </p:blipFill>
        <p:spPr>
          <a:xfrm>
            <a:off x="3665482" y="1300941"/>
            <a:ext cx="4584589" cy="2755631"/>
          </a:xfrm>
          <a:prstGeom prst="rect">
            <a:avLst/>
          </a:prstGeom>
        </p:spPr>
      </p:pic>
    </p:spTree>
    <p:extLst>
      <p:ext uri="{BB962C8B-B14F-4D97-AF65-F5344CB8AC3E}">
        <p14:creationId xmlns:p14="http://schemas.microsoft.com/office/powerpoint/2010/main" val="2007963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4288" y="0"/>
            <a:ext cx="12196288" cy="646331"/>
          </a:xfrm>
          <a:prstGeom prst="rect">
            <a:avLst/>
          </a:prstGeom>
          <a:solidFill>
            <a:schemeClr val="accent6">
              <a:lumMod val="40000"/>
              <a:lumOff val="60000"/>
            </a:schemeClr>
          </a:solidFill>
        </p:spPr>
        <p:txBody>
          <a:bodyPr wrap="square" rtlCol="0">
            <a:spAutoFit/>
          </a:bodyPr>
          <a:lstStyle/>
          <a:p>
            <a:pPr algn="ctr"/>
            <a:r>
              <a:rPr lang="es-MX" b="1" dirty="0">
                <a:solidFill>
                  <a:schemeClr val="accent5">
                    <a:lumMod val="75000"/>
                  </a:schemeClr>
                </a:solidFill>
                <a:latin typeface="Arial" panose="020B0604020202020204" pitchFamily="34" charset="0"/>
                <a:cs typeface="Arial" panose="020B0604020202020204" pitchFamily="34" charset="0"/>
              </a:rPr>
              <a:t>DIAGNÓSTICO SEROLOGICO IgM Y NS1 VIRUS DENGUE POR EE.SS. PROCESADOS EN EL LRRL.</a:t>
            </a:r>
          </a:p>
          <a:p>
            <a:pPr algn="ctr"/>
            <a:r>
              <a:rPr lang="es-MX" b="1" dirty="0">
                <a:solidFill>
                  <a:schemeClr val="accent5">
                    <a:lumMod val="75000"/>
                  </a:schemeClr>
                </a:solidFill>
                <a:latin typeface="Arial" panose="020B0604020202020204" pitchFamily="34" charset="0"/>
                <a:cs typeface="Arial" panose="020B0604020202020204" pitchFamily="34" charset="0"/>
              </a:rPr>
              <a:t>OCTUBRE (Corte 07.10.2023)</a:t>
            </a:r>
            <a:endParaRPr lang="en-US" b="1" dirty="0">
              <a:solidFill>
                <a:schemeClr val="accent5">
                  <a:lumMod val="75000"/>
                </a:schemeClr>
              </a:solidFill>
              <a:latin typeface="Arial" panose="020B0604020202020204" pitchFamily="34" charset="0"/>
              <a:cs typeface="Arial" panose="020B0604020202020204" pitchFamily="34" charset="0"/>
            </a:endParaRPr>
          </a:p>
        </p:txBody>
      </p:sp>
      <p:sp>
        <p:nvSpPr>
          <p:cNvPr id="10" name="CuadroTexto 9"/>
          <p:cNvSpPr txBox="1"/>
          <p:nvPr/>
        </p:nvSpPr>
        <p:spPr>
          <a:xfrm>
            <a:off x="2143862" y="5330993"/>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sp>
        <p:nvSpPr>
          <p:cNvPr id="11" name="CuadroTexto 10">
            <a:extLst>
              <a:ext uri="{FF2B5EF4-FFF2-40B4-BE49-F238E27FC236}">
                <a16:creationId xmlns:a16="http://schemas.microsoft.com/office/drawing/2014/main" id="{DF0AEF81-6AE2-C26B-E692-4AB674ED809C}"/>
              </a:ext>
            </a:extLst>
          </p:cNvPr>
          <p:cNvSpPr txBox="1"/>
          <p:nvPr/>
        </p:nvSpPr>
        <p:spPr>
          <a:xfrm>
            <a:off x="444795" y="5778039"/>
            <a:ext cx="10909005" cy="954107"/>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El Centro de salud </a:t>
            </a:r>
            <a:r>
              <a:rPr lang="es-MX" sz="1400" dirty="0" err="1">
                <a:latin typeface="Arial" panose="020B0604020202020204" pitchFamily="34" charset="0"/>
                <a:cs typeface="Arial" panose="020B0604020202020204" pitchFamily="34" charset="0"/>
              </a:rPr>
              <a:t>Moronacocha</a:t>
            </a:r>
            <a:r>
              <a:rPr lang="es-MX" sz="1400" dirty="0">
                <a:latin typeface="Arial" panose="020B0604020202020204" pitchFamily="34" charset="0"/>
                <a:cs typeface="Arial" panose="020B0604020202020204" pitchFamily="34" charset="0"/>
              </a:rPr>
              <a:t>, remitió 29 muestras, el C.S. San Juan de Miraflores remitió un total de 19 muestra, y Bellavista Nanay remitió 17 muestras.</a:t>
            </a:r>
          </a:p>
          <a:p>
            <a:pPr algn="just"/>
            <a:r>
              <a:rPr lang="es-MX" sz="1400" dirty="0">
                <a:latin typeface="Arial" panose="020B0604020202020204" pitchFamily="34" charset="0"/>
                <a:cs typeface="Arial" panose="020B0604020202020204" pitchFamily="34" charset="0"/>
              </a:rPr>
              <a:t>En lo que va del mes de octubre, se han obtenido 2 muestras positivas. El C. S. Bellavista Nanay y el Hospital Regional de Loreto presentaron 01 caso positivo, respectivamente.</a:t>
            </a:r>
          </a:p>
        </p:txBody>
      </p:sp>
      <p:sp>
        <p:nvSpPr>
          <p:cNvPr id="3" name="Marcador de número de diapositiva 2"/>
          <p:cNvSpPr>
            <a:spLocks noGrp="1"/>
          </p:cNvSpPr>
          <p:nvPr>
            <p:ph type="sldNum" sz="quarter" idx="12"/>
          </p:nvPr>
        </p:nvSpPr>
        <p:spPr/>
        <p:txBody>
          <a:bodyPr/>
          <a:lstStyle/>
          <a:p>
            <a:fld id="{F5620382-0A46-4FB1-A959-BEC0BD143610}" type="slidenum">
              <a:rPr lang="en-US" smtClean="0"/>
              <a:t>22</a:t>
            </a:fld>
            <a:endParaRPr lang="en-US" dirty="0"/>
          </a:p>
        </p:txBody>
      </p:sp>
      <p:sp>
        <p:nvSpPr>
          <p:cNvPr id="4" name="Marcador de pie de página 3"/>
          <p:cNvSpPr>
            <a:spLocks noGrp="1"/>
          </p:cNvSpPr>
          <p:nvPr>
            <p:ph type="ftr" sz="quarter" idx="11"/>
          </p:nvPr>
        </p:nvSpPr>
        <p:spPr>
          <a:xfrm>
            <a:off x="4034312" y="6561007"/>
            <a:ext cx="4114800" cy="365125"/>
          </a:xfrm>
        </p:spPr>
        <p:txBody>
          <a:bodyPr/>
          <a:lstStyle/>
          <a:p>
            <a:r>
              <a:rPr lang="es-MX" dirty="0"/>
              <a:t>UDAD DE VIROLOGIA DEL LRR DE LORETO</a:t>
            </a:r>
            <a:endParaRPr lang="en-US" dirty="0"/>
          </a:p>
        </p:txBody>
      </p:sp>
      <p:pic>
        <p:nvPicPr>
          <p:cNvPr id="5" name="Imagen 4">
            <a:extLst>
              <a:ext uri="{FF2B5EF4-FFF2-40B4-BE49-F238E27FC236}">
                <a16:creationId xmlns:a16="http://schemas.microsoft.com/office/drawing/2014/main" id="{6B07DD8B-1D03-4865-9D4F-7A9C106EF944}"/>
              </a:ext>
            </a:extLst>
          </p:cNvPr>
          <p:cNvPicPr>
            <a:picLocks noChangeAspect="1"/>
          </p:cNvPicPr>
          <p:nvPr/>
        </p:nvPicPr>
        <p:blipFill>
          <a:blip r:embed="rId2"/>
          <a:stretch>
            <a:fillRect/>
          </a:stretch>
        </p:blipFill>
        <p:spPr>
          <a:xfrm>
            <a:off x="2143862" y="886018"/>
            <a:ext cx="7626466" cy="4408480"/>
          </a:xfrm>
          <a:prstGeom prst="rect">
            <a:avLst/>
          </a:prstGeom>
        </p:spPr>
      </p:pic>
    </p:spTree>
    <p:extLst>
      <p:ext uri="{BB962C8B-B14F-4D97-AF65-F5344CB8AC3E}">
        <p14:creationId xmlns:p14="http://schemas.microsoft.com/office/powerpoint/2010/main" val="2537727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6ECFF8B7-8194-4A44-85EF-AE887378058F}"/>
              </a:ext>
            </a:extLst>
          </p:cNvPr>
          <p:cNvSpPr>
            <a:spLocks noGrp="1"/>
          </p:cNvSpPr>
          <p:nvPr>
            <p:ph type="ftr" sz="quarter" idx="11"/>
          </p:nvPr>
        </p:nvSpPr>
        <p:spPr/>
        <p:txBody>
          <a:bodyPr/>
          <a:lstStyle/>
          <a:p>
            <a:r>
              <a:rPr lang="es-MX"/>
              <a:t>UNIDAD DE BIOLOGÍA MOLECULAR DEL LRR DE LORETO</a:t>
            </a:r>
            <a:endParaRPr lang="en-US"/>
          </a:p>
        </p:txBody>
      </p:sp>
      <p:sp>
        <p:nvSpPr>
          <p:cNvPr id="3" name="Marcador de número de diapositiva 2">
            <a:extLst>
              <a:ext uri="{FF2B5EF4-FFF2-40B4-BE49-F238E27FC236}">
                <a16:creationId xmlns:a16="http://schemas.microsoft.com/office/drawing/2014/main" id="{D2BD7A08-124B-42D0-A067-0420C3C1BF46}"/>
              </a:ext>
            </a:extLst>
          </p:cNvPr>
          <p:cNvSpPr>
            <a:spLocks noGrp="1"/>
          </p:cNvSpPr>
          <p:nvPr>
            <p:ph type="sldNum" sz="quarter" idx="12"/>
          </p:nvPr>
        </p:nvSpPr>
        <p:spPr/>
        <p:txBody>
          <a:bodyPr/>
          <a:lstStyle/>
          <a:p>
            <a:fld id="{F5620382-0A46-4FB1-A959-BEC0BD143610}" type="slidenum">
              <a:rPr lang="en-US" smtClean="0"/>
              <a:t>23</a:t>
            </a:fld>
            <a:endParaRPr lang="en-US"/>
          </a:p>
        </p:txBody>
      </p:sp>
      <p:sp>
        <p:nvSpPr>
          <p:cNvPr id="5" name="CuadroTexto 4">
            <a:extLst>
              <a:ext uri="{FF2B5EF4-FFF2-40B4-BE49-F238E27FC236}">
                <a16:creationId xmlns:a16="http://schemas.microsoft.com/office/drawing/2014/main" id="{86D1FEF2-2A4F-4583-B1E1-C59374D1634D}"/>
              </a:ext>
            </a:extLst>
          </p:cNvPr>
          <p:cNvSpPr txBox="1"/>
          <p:nvPr/>
        </p:nvSpPr>
        <p:spPr>
          <a:xfrm>
            <a:off x="-4288" y="0"/>
            <a:ext cx="12196288" cy="646331"/>
          </a:xfrm>
          <a:prstGeom prst="rect">
            <a:avLst/>
          </a:prstGeom>
          <a:solidFill>
            <a:schemeClr val="accent6">
              <a:lumMod val="40000"/>
              <a:lumOff val="60000"/>
            </a:schemeClr>
          </a:solidFill>
        </p:spPr>
        <p:txBody>
          <a:bodyPr wrap="square" rtlCol="0">
            <a:spAutoFit/>
          </a:bodyPr>
          <a:lstStyle/>
          <a:p>
            <a:pPr algn="ctr"/>
            <a:r>
              <a:rPr lang="es-MX" b="1" dirty="0">
                <a:solidFill>
                  <a:schemeClr val="accent5">
                    <a:lumMod val="75000"/>
                  </a:schemeClr>
                </a:solidFill>
                <a:latin typeface="Arial" panose="020B0604020202020204" pitchFamily="34" charset="0"/>
                <a:cs typeface="Arial" panose="020B0604020202020204" pitchFamily="34" charset="0"/>
              </a:rPr>
              <a:t>VIGILANCIA DE SEROTIPOS DE DENGUE POR PROVINCIAS</a:t>
            </a:r>
          </a:p>
          <a:p>
            <a:pPr algn="ctr"/>
            <a:r>
              <a:rPr lang="es-MX" b="1" dirty="0">
                <a:solidFill>
                  <a:schemeClr val="accent5">
                    <a:lumMod val="75000"/>
                  </a:schemeClr>
                </a:solidFill>
                <a:latin typeface="Arial" panose="020B0604020202020204" pitchFamily="34" charset="0"/>
                <a:cs typeface="Arial" panose="020B0604020202020204" pitchFamily="34" charset="0"/>
              </a:rPr>
              <a:t>(CORTE 09.09.2023)</a:t>
            </a:r>
            <a:endParaRPr lang="en-US" b="1" dirty="0">
              <a:solidFill>
                <a:schemeClr val="accent5">
                  <a:lumMod val="75000"/>
                </a:schemeClr>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2EC6BEC9-D9FC-483F-AA43-7CE140C69D66}"/>
              </a:ext>
            </a:extLst>
          </p:cNvPr>
          <p:cNvSpPr txBox="1"/>
          <p:nvPr/>
        </p:nvSpPr>
        <p:spPr>
          <a:xfrm>
            <a:off x="3144682" y="4622027"/>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sp>
        <p:nvSpPr>
          <p:cNvPr id="9" name="CuadroTexto 8">
            <a:extLst>
              <a:ext uri="{FF2B5EF4-FFF2-40B4-BE49-F238E27FC236}">
                <a16:creationId xmlns:a16="http://schemas.microsoft.com/office/drawing/2014/main" id="{5330FF9A-C843-47CD-9A28-5E4D59C636D6}"/>
              </a:ext>
            </a:extLst>
          </p:cNvPr>
          <p:cNvSpPr txBox="1"/>
          <p:nvPr/>
        </p:nvSpPr>
        <p:spPr>
          <a:xfrm>
            <a:off x="639353" y="5114805"/>
            <a:ext cx="10909005" cy="523220"/>
          </a:xfrm>
          <a:prstGeom prst="rect">
            <a:avLst/>
          </a:prstGeom>
          <a:noFill/>
          <a:ln>
            <a:solidFill>
              <a:schemeClr val="tx1"/>
            </a:solidFill>
          </a:ln>
        </p:spPr>
        <p:txBody>
          <a:bodyPr wrap="square" rtlCol="0">
            <a:spAutoFit/>
          </a:bodyPr>
          <a:lstStyle/>
          <a:p>
            <a:pPr algn="just"/>
            <a:r>
              <a:rPr lang="es-MX" sz="1400" dirty="0">
                <a:latin typeface="Arial" panose="020B0604020202020204" pitchFamily="34" charset="0"/>
                <a:cs typeface="Arial" panose="020B0604020202020204" pitchFamily="34" charset="0"/>
              </a:rPr>
              <a:t>Se observa la presencia de los serotipos 1 y 2 en las provincias de Alto Amazonas, </a:t>
            </a:r>
            <a:r>
              <a:rPr lang="es-MX" sz="1400" dirty="0" err="1">
                <a:latin typeface="Arial" panose="020B0604020202020204" pitchFamily="34" charset="0"/>
                <a:cs typeface="Arial" panose="020B0604020202020204" pitchFamily="34" charset="0"/>
              </a:rPr>
              <a:t>Datem</a:t>
            </a:r>
            <a:r>
              <a:rPr lang="es-MX" sz="1400" dirty="0">
                <a:latin typeface="Arial" panose="020B0604020202020204" pitchFamily="34" charset="0"/>
                <a:cs typeface="Arial" panose="020B0604020202020204" pitchFamily="34" charset="0"/>
              </a:rPr>
              <a:t> del Marañón, Mariscal Ramón Castilla, Maynas, Putumayo y Requena. En la provincia de Loreto, se encuentra circulando solo el serotipo 2.</a:t>
            </a:r>
          </a:p>
        </p:txBody>
      </p:sp>
      <p:pic>
        <p:nvPicPr>
          <p:cNvPr id="6" name="Imagen 5">
            <a:extLst>
              <a:ext uri="{FF2B5EF4-FFF2-40B4-BE49-F238E27FC236}">
                <a16:creationId xmlns:a16="http://schemas.microsoft.com/office/drawing/2014/main" id="{2812364B-FD29-4976-8621-9E4210968179}"/>
              </a:ext>
            </a:extLst>
          </p:cNvPr>
          <p:cNvPicPr>
            <a:picLocks noChangeAspect="1"/>
          </p:cNvPicPr>
          <p:nvPr/>
        </p:nvPicPr>
        <p:blipFill>
          <a:blip r:embed="rId2"/>
          <a:stretch>
            <a:fillRect/>
          </a:stretch>
        </p:blipFill>
        <p:spPr>
          <a:xfrm>
            <a:off x="3144682" y="829606"/>
            <a:ext cx="5383235" cy="3609145"/>
          </a:xfrm>
          <a:prstGeom prst="rect">
            <a:avLst/>
          </a:prstGeom>
        </p:spPr>
      </p:pic>
    </p:spTree>
    <p:extLst>
      <p:ext uri="{BB962C8B-B14F-4D97-AF65-F5344CB8AC3E}">
        <p14:creationId xmlns:p14="http://schemas.microsoft.com/office/powerpoint/2010/main" val="3959682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FEE3B405-F4CB-4A94-A16B-38B9D0009A16}"/>
              </a:ext>
            </a:extLst>
          </p:cNvPr>
          <p:cNvSpPr>
            <a:spLocks noGrp="1"/>
          </p:cNvSpPr>
          <p:nvPr>
            <p:ph type="ftr" sz="quarter" idx="11"/>
          </p:nvPr>
        </p:nvSpPr>
        <p:spPr/>
        <p:txBody>
          <a:bodyPr/>
          <a:lstStyle/>
          <a:p>
            <a:r>
              <a:rPr lang="es-MX"/>
              <a:t>UNIDAD DE BIOLOGÍA MOLECULAR DEL LRR DE LORETO</a:t>
            </a:r>
            <a:endParaRPr lang="en-US"/>
          </a:p>
        </p:txBody>
      </p:sp>
      <p:sp>
        <p:nvSpPr>
          <p:cNvPr id="3" name="Marcador de número de diapositiva 2">
            <a:extLst>
              <a:ext uri="{FF2B5EF4-FFF2-40B4-BE49-F238E27FC236}">
                <a16:creationId xmlns:a16="http://schemas.microsoft.com/office/drawing/2014/main" id="{327FF9EC-8674-40D6-A20C-3F39026A00CD}"/>
              </a:ext>
            </a:extLst>
          </p:cNvPr>
          <p:cNvSpPr>
            <a:spLocks noGrp="1"/>
          </p:cNvSpPr>
          <p:nvPr>
            <p:ph type="sldNum" sz="quarter" idx="12"/>
          </p:nvPr>
        </p:nvSpPr>
        <p:spPr/>
        <p:txBody>
          <a:bodyPr/>
          <a:lstStyle/>
          <a:p>
            <a:fld id="{F5620382-0A46-4FB1-A959-BEC0BD143610}" type="slidenum">
              <a:rPr lang="en-US" smtClean="0"/>
              <a:t>24</a:t>
            </a:fld>
            <a:endParaRPr lang="en-US"/>
          </a:p>
        </p:txBody>
      </p:sp>
      <p:sp>
        <p:nvSpPr>
          <p:cNvPr id="5" name="CuadroTexto 4">
            <a:extLst>
              <a:ext uri="{FF2B5EF4-FFF2-40B4-BE49-F238E27FC236}">
                <a16:creationId xmlns:a16="http://schemas.microsoft.com/office/drawing/2014/main" id="{2BE2F470-1263-4DC9-9143-3E9DB8B838B7}"/>
              </a:ext>
            </a:extLst>
          </p:cNvPr>
          <p:cNvSpPr txBox="1"/>
          <p:nvPr/>
        </p:nvSpPr>
        <p:spPr>
          <a:xfrm>
            <a:off x="-4288" y="-42530"/>
            <a:ext cx="12196288" cy="646331"/>
          </a:xfrm>
          <a:prstGeom prst="rect">
            <a:avLst/>
          </a:prstGeom>
          <a:solidFill>
            <a:schemeClr val="accent6">
              <a:lumMod val="40000"/>
              <a:lumOff val="60000"/>
            </a:schemeClr>
          </a:solidFill>
        </p:spPr>
        <p:txBody>
          <a:bodyPr wrap="square" rtlCol="0">
            <a:spAutoFit/>
          </a:bodyPr>
          <a:lstStyle/>
          <a:p>
            <a:pPr algn="ctr"/>
            <a:r>
              <a:rPr lang="es-MX" b="1" dirty="0">
                <a:solidFill>
                  <a:schemeClr val="accent5">
                    <a:lumMod val="75000"/>
                  </a:schemeClr>
                </a:solidFill>
                <a:latin typeface="Arial" panose="020B0604020202020204" pitchFamily="34" charset="0"/>
                <a:cs typeface="Arial" panose="020B0604020202020204" pitchFamily="34" charset="0"/>
              </a:rPr>
              <a:t>DISTRIBUCIÓN TEMPORAL DE SEROTIPOS DE DENGUE POR SEMANA EPIDEMIOLOGICA</a:t>
            </a:r>
          </a:p>
          <a:p>
            <a:pPr algn="ctr"/>
            <a:r>
              <a:rPr lang="es-MX" b="1" dirty="0">
                <a:solidFill>
                  <a:schemeClr val="accent5">
                    <a:lumMod val="75000"/>
                  </a:schemeClr>
                </a:solidFill>
                <a:latin typeface="Arial" panose="020B0604020202020204" pitchFamily="34" charset="0"/>
                <a:cs typeface="Arial" panose="020B0604020202020204" pitchFamily="34" charset="0"/>
              </a:rPr>
              <a:t>DEPARTAMENTO DE LORETO. Corte SE 31.</a:t>
            </a:r>
            <a:endParaRPr lang="en-US" b="1" dirty="0">
              <a:solidFill>
                <a:schemeClr val="accent5">
                  <a:lumMod val="75000"/>
                </a:schemeClr>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a16="http://schemas.microsoft.com/office/drawing/2014/main" id="{65F43FCF-08BC-4EB4-8AD4-D3AF3F2FDDBF}"/>
              </a:ext>
            </a:extLst>
          </p:cNvPr>
          <p:cNvSpPr txBox="1"/>
          <p:nvPr/>
        </p:nvSpPr>
        <p:spPr>
          <a:xfrm>
            <a:off x="1240325" y="5438237"/>
            <a:ext cx="9643730" cy="646331"/>
          </a:xfrm>
          <a:prstGeom prst="rect">
            <a:avLst/>
          </a:prstGeom>
          <a:noFill/>
        </p:spPr>
        <p:txBody>
          <a:bodyPr wrap="square" rtlCol="0">
            <a:spAutoFit/>
          </a:bodyPr>
          <a:lstStyle/>
          <a:p>
            <a:pPr algn="just"/>
            <a:r>
              <a:rPr lang="es-ES" dirty="0"/>
              <a:t>En las ultimas cinco semanas se observa la presencia de los serotipos 1 y 2. En la SE 37 solo se observa la presencia de serotipo 2.</a:t>
            </a:r>
          </a:p>
        </p:txBody>
      </p:sp>
      <p:pic>
        <p:nvPicPr>
          <p:cNvPr id="7" name="Imagen 6">
            <a:extLst>
              <a:ext uri="{FF2B5EF4-FFF2-40B4-BE49-F238E27FC236}">
                <a16:creationId xmlns:a16="http://schemas.microsoft.com/office/drawing/2014/main" id="{B5A784A3-034A-4742-9A07-03156D592E66}"/>
              </a:ext>
            </a:extLst>
          </p:cNvPr>
          <p:cNvPicPr>
            <a:picLocks noChangeAspect="1"/>
          </p:cNvPicPr>
          <p:nvPr/>
        </p:nvPicPr>
        <p:blipFill>
          <a:blip r:embed="rId2"/>
          <a:stretch>
            <a:fillRect/>
          </a:stretch>
        </p:blipFill>
        <p:spPr>
          <a:xfrm>
            <a:off x="1240325" y="5080697"/>
            <a:ext cx="3444539" cy="231668"/>
          </a:xfrm>
          <a:prstGeom prst="rect">
            <a:avLst/>
          </a:prstGeom>
        </p:spPr>
      </p:pic>
      <p:sp>
        <p:nvSpPr>
          <p:cNvPr id="8" name="CuadroTexto 7">
            <a:extLst>
              <a:ext uri="{FF2B5EF4-FFF2-40B4-BE49-F238E27FC236}">
                <a16:creationId xmlns:a16="http://schemas.microsoft.com/office/drawing/2014/main" id="{EE697689-C152-41B7-AA2F-F2DAE03B2DA3}"/>
              </a:ext>
            </a:extLst>
          </p:cNvPr>
          <p:cNvSpPr txBox="1"/>
          <p:nvPr/>
        </p:nvSpPr>
        <p:spPr>
          <a:xfrm>
            <a:off x="-4288" y="0"/>
            <a:ext cx="12196288" cy="646331"/>
          </a:xfrm>
          <a:prstGeom prst="rect">
            <a:avLst/>
          </a:prstGeom>
          <a:solidFill>
            <a:schemeClr val="accent6">
              <a:lumMod val="40000"/>
              <a:lumOff val="60000"/>
            </a:schemeClr>
          </a:solidFill>
        </p:spPr>
        <p:txBody>
          <a:bodyPr wrap="square" rtlCol="0">
            <a:spAutoFit/>
          </a:bodyPr>
          <a:lstStyle/>
          <a:p>
            <a:pPr algn="ctr"/>
            <a:r>
              <a:rPr lang="es-MX" b="1" dirty="0">
                <a:solidFill>
                  <a:schemeClr val="accent5">
                    <a:lumMod val="75000"/>
                  </a:schemeClr>
                </a:solidFill>
                <a:latin typeface="Arial" panose="020B0604020202020204" pitchFamily="34" charset="0"/>
                <a:cs typeface="Arial" panose="020B0604020202020204" pitchFamily="34" charset="0"/>
              </a:rPr>
              <a:t>DISTRIBUCIÓN TEMPORAL DE SEROTIPOS DE DENGUE POR SEMANA EPIDEMIOLOGICA</a:t>
            </a:r>
          </a:p>
          <a:p>
            <a:pPr algn="ctr"/>
            <a:r>
              <a:rPr lang="es-MX" b="1" dirty="0">
                <a:solidFill>
                  <a:schemeClr val="accent5">
                    <a:lumMod val="75000"/>
                  </a:schemeClr>
                </a:solidFill>
                <a:latin typeface="Arial" panose="020B0604020202020204" pitchFamily="34" charset="0"/>
                <a:cs typeface="Arial" panose="020B0604020202020204" pitchFamily="34" charset="0"/>
              </a:rPr>
              <a:t>DEPARTAMENTO DE LORETO. Corte SE 37</a:t>
            </a:r>
            <a:endParaRPr lang="en-US" b="1" dirty="0">
              <a:solidFill>
                <a:schemeClr val="accent5">
                  <a:lumMod val="75000"/>
                </a:schemeClr>
              </a:solidFill>
              <a:latin typeface="Arial" panose="020B0604020202020204" pitchFamily="34" charset="0"/>
              <a:cs typeface="Arial" panose="020B0604020202020204" pitchFamily="34" charset="0"/>
            </a:endParaRPr>
          </a:p>
        </p:txBody>
      </p:sp>
      <p:pic>
        <p:nvPicPr>
          <p:cNvPr id="6" name="Imagen 5">
            <a:extLst>
              <a:ext uri="{FF2B5EF4-FFF2-40B4-BE49-F238E27FC236}">
                <a16:creationId xmlns:a16="http://schemas.microsoft.com/office/drawing/2014/main" id="{81A73827-304E-4BF3-A08A-64FE26D4038C}"/>
              </a:ext>
            </a:extLst>
          </p:cNvPr>
          <p:cNvPicPr>
            <a:picLocks noChangeAspect="1"/>
          </p:cNvPicPr>
          <p:nvPr/>
        </p:nvPicPr>
        <p:blipFill rotWithShape="1">
          <a:blip r:embed="rId3"/>
          <a:srcRect l="11792" t="30236" r="28182" b="24922"/>
          <a:stretch/>
        </p:blipFill>
        <p:spPr>
          <a:xfrm>
            <a:off x="1240325" y="688861"/>
            <a:ext cx="9932406" cy="4173742"/>
          </a:xfrm>
          <a:prstGeom prst="rect">
            <a:avLst/>
          </a:prstGeom>
        </p:spPr>
      </p:pic>
    </p:spTree>
    <p:extLst>
      <p:ext uri="{BB962C8B-B14F-4D97-AF65-F5344CB8AC3E}">
        <p14:creationId xmlns:p14="http://schemas.microsoft.com/office/powerpoint/2010/main" val="1095934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89997078-9098-4DC8-82E3-7D42E4ACEE97}"/>
              </a:ext>
            </a:extLst>
          </p:cNvPr>
          <p:cNvSpPr>
            <a:spLocks noGrp="1"/>
          </p:cNvSpPr>
          <p:nvPr>
            <p:ph type="ftr" sz="quarter" idx="11"/>
          </p:nvPr>
        </p:nvSpPr>
        <p:spPr/>
        <p:txBody>
          <a:bodyPr/>
          <a:lstStyle/>
          <a:p>
            <a:r>
              <a:rPr lang="es-MX"/>
              <a:t>UNIDAD DE BIOLOGÍA MOLECULAR DEL LRR DE LORETO</a:t>
            </a:r>
            <a:endParaRPr lang="en-US"/>
          </a:p>
        </p:txBody>
      </p:sp>
      <p:sp>
        <p:nvSpPr>
          <p:cNvPr id="3" name="Marcador de número de diapositiva 2">
            <a:extLst>
              <a:ext uri="{FF2B5EF4-FFF2-40B4-BE49-F238E27FC236}">
                <a16:creationId xmlns:a16="http://schemas.microsoft.com/office/drawing/2014/main" id="{D01A396D-F402-47CB-B272-0D10CB70446C}"/>
              </a:ext>
            </a:extLst>
          </p:cNvPr>
          <p:cNvSpPr>
            <a:spLocks noGrp="1"/>
          </p:cNvSpPr>
          <p:nvPr>
            <p:ph type="sldNum" sz="quarter" idx="12"/>
          </p:nvPr>
        </p:nvSpPr>
        <p:spPr/>
        <p:txBody>
          <a:bodyPr/>
          <a:lstStyle/>
          <a:p>
            <a:fld id="{F5620382-0A46-4FB1-A959-BEC0BD143610}" type="slidenum">
              <a:rPr lang="en-US" smtClean="0"/>
              <a:t>25</a:t>
            </a:fld>
            <a:endParaRPr lang="en-US"/>
          </a:p>
        </p:txBody>
      </p:sp>
      <p:sp>
        <p:nvSpPr>
          <p:cNvPr id="6" name="CuadroTexto 5">
            <a:extLst>
              <a:ext uri="{FF2B5EF4-FFF2-40B4-BE49-F238E27FC236}">
                <a16:creationId xmlns:a16="http://schemas.microsoft.com/office/drawing/2014/main" id="{EF259877-DA2B-4FE1-AEE9-954B4FBE9C24}"/>
              </a:ext>
            </a:extLst>
          </p:cNvPr>
          <p:cNvSpPr txBox="1"/>
          <p:nvPr/>
        </p:nvSpPr>
        <p:spPr>
          <a:xfrm>
            <a:off x="-4288" y="0"/>
            <a:ext cx="12196288" cy="646331"/>
          </a:xfrm>
          <a:prstGeom prst="rect">
            <a:avLst/>
          </a:prstGeom>
          <a:solidFill>
            <a:schemeClr val="accent6">
              <a:lumMod val="40000"/>
              <a:lumOff val="60000"/>
            </a:schemeClr>
          </a:solidFill>
        </p:spPr>
        <p:txBody>
          <a:bodyPr wrap="square" rtlCol="0">
            <a:spAutoFit/>
          </a:bodyPr>
          <a:lstStyle/>
          <a:p>
            <a:pPr algn="ctr"/>
            <a:r>
              <a:rPr lang="es-MX" b="1" dirty="0">
                <a:solidFill>
                  <a:schemeClr val="accent5">
                    <a:lumMod val="75000"/>
                  </a:schemeClr>
                </a:solidFill>
                <a:latin typeface="Arial" panose="020B0604020202020204" pitchFamily="34" charset="0"/>
                <a:cs typeface="Arial" panose="020B0604020202020204" pitchFamily="34" charset="0"/>
              </a:rPr>
              <a:t>DIAGNÓSTICO SEROLOGICO IgM Y NS1 VIRUS DENGUE, PROCESADOS EN LAS PROVINCIAS DE </a:t>
            </a:r>
          </a:p>
          <a:p>
            <a:pPr algn="ctr"/>
            <a:r>
              <a:rPr lang="es-MX" b="1" dirty="0">
                <a:solidFill>
                  <a:schemeClr val="accent5">
                    <a:lumMod val="75000"/>
                  </a:schemeClr>
                </a:solidFill>
                <a:latin typeface="Arial" panose="020B0604020202020204" pitchFamily="34" charset="0"/>
                <a:cs typeface="Arial" panose="020B0604020202020204" pitchFamily="34" charset="0"/>
              </a:rPr>
              <a:t>UCAYALI Y ALTO AMAZONAS. CORTE 07.10.2023</a:t>
            </a:r>
            <a:endParaRPr lang="en-US" b="1" dirty="0">
              <a:solidFill>
                <a:schemeClr val="accent5">
                  <a:lumMod val="75000"/>
                </a:schemeClr>
              </a:solidFill>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1C11AB16-913F-4C04-81D2-E9ED7D22C20D}"/>
              </a:ext>
            </a:extLst>
          </p:cNvPr>
          <p:cNvSpPr txBox="1"/>
          <p:nvPr/>
        </p:nvSpPr>
        <p:spPr>
          <a:xfrm>
            <a:off x="1660055" y="4153451"/>
            <a:ext cx="1530410" cy="261610"/>
          </a:xfrm>
          <a:prstGeom prst="rect">
            <a:avLst/>
          </a:prstGeom>
          <a:noFill/>
        </p:spPr>
        <p:txBody>
          <a:bodyPr wrap="square" rtlCol="0">
            <a:spAutoFit/>
          </a:bodyPr>
          <a:lstStyle/>
          <a:p>
            <a:r>
              <a:rPr lang="es-MX" sz="1100" dirty="0">
                <a:latin typeface="Arial" panose="020B0604020202020204" pitchFamily="34" charset="0"/>
                <a:cs typeface="Arial" panose="020B0604020202020204" pitchFamily="34" charset="0"/>
              </a:rPr>
              <a:t>Fuente: NetLabv.2  </a:t>
            </a:r>
          </a:p>
        </p:txBody>
      </p:sp>
      <p:sp>
        <p:nvSpPr>
          <p:cNvPr id="8" name="CuadroTexto 7">
            <a:extLst>
              <a:ext uri="{FF2B5EF4-FFF2-40B4-BE49-F238E27FC236}">
                <a16:creationId xmlns:a16="http://schemas.microsoft.com/office/drawing/2014/main" id="{A76576C6-807F-436A-B07D-2D375325B56A}"/>
              </a:ext>
            </a:extLst>
          </p:cNvPr>
          <p:cNvSpPr txBox="1"/>
          <p:nvPr/>
        </p:nvSpPr>
        <p:spPr>
          <a:xfrm>
            <a:off x="604284" y="4873936"/>
            <a:ext cx="10249786" cy="646331"/>
          </a:xfrm>
          <a:prstGeom prst="rect">
            <a:avLst/>
          </a:prstGeom>
          <a:noFill/>
        </p:spPr>
        <p:txBody>
          <a:bodyPr wrap="square" rtlCol="0">
            <a:spAutoFit/>
          </a:bodyPr>
          <a:lstStyle/>
          <a:p>
            <a:pPr algn="just"/>
            <a:r>
              <a:rPr lang="es-ES" dirty="0"/>
              <a:t>Las provincias de Alto Amazonas y Ucayali procesaron un total de 126 y 57 muestras respectivamente. Registrándose 14 casos positivos en Alto Amazonas y 01 caso positivo en Ucayali.</a:t>
            </a:r>
          </a:p>
        </p:txBody>
      </p:sp>
      <p:pic>
        <p:nvPicPr>
          <p:cNvPr id="10" name="Imagen 9">
            <a:extLst>
              <a:ext uri="{FF2B5EF4-FFF2-40B4-BE49-F238E27FC236}">
                <a16:creationId xmlns:a16="http://schemas.microsoft.com/office/drawing/2014/main" id="{D493F668-7182-48CD-87C8-13EFC6196B51}"/>
              </a:ext>
            </a:extLst>
          </p:cNvPr>
          <p:cNvPicPr>
            <a:picLocks noChangeAspect="1"/>
          </p:cNvPicPr>
          <p:nvPr/>
        </p:nvPicPr>
        <p:blipFill>
          <a:blip r:embed="rId2"/>
          <a:stretch>
            <a:fillRect/>
          </a:stretch>
        </p:blipFill>
        <p:spPr>
          <a:xfrm>
            <a:off x="1660055" y="1105206"/>
            <a:ext cx="8038703" cy="3007229"/>
          </a:xfrm>
          <a:prstGeom prst="rect">
            <a:avLst/>
          </a:prstGeom>
        </p:spPr>
      </p:pic>
    </p:spTree>
    <p:extLst>
      <p:ext uri="{BB962C8B-B14F-4D97-AF65-F5344CB8AC3E}">
        <p14:creationId xmlns:p14="http://schemas.microsoft.com/office/powerpoint/2010/main" val="1379194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25ED88-639D-4AD8-B73B-E14B0396F5CD}"/>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638726" y="1692453"/>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03A2E6DB-9C4F-43CE-AC36-6E6E5852F64A}"/>
              </a:ext>
            </a:extLst>
          </p:cNvPr>
          <p:cNvSpPr>
            <a:spLocks noGrp="1"/>
          </p:cNvSpPr>
          <p:nvPr>
            <p:ph type="ctrTitle"/>
          </p:nvPr>
        </p:nvSpPr>
        <p:spPr>
          <a:xfrm>
            <a:off x="3048000" y="1395313"/>
            <a:ext cx="9144000" cy="2387600"/>
          </a:xfrm>
        </p:spPr>
        <p:txBody>
          <a:bodyPr vert="horz" lIns="91440" tIns="45720" rIns="91440" bIns="45720" rtlCol="0" anchor="b">
            <a:normAutofit/>
          </a:bodyPr>
          <a:lstStyle/>
          <a:p>
            <a:r>
              <a:rPr lang="es-MX" sz="6600" b="1" dirty="0">
                <a:solidFill>
                  <a:schemeClr val="accent6">
                    <a:lumMod val="50000"/>
                  </a:schemeClr>
                </a:solidFill>
                <a:latin typeface="Algerian" panose="04020705040A02060702" pitchFamily="82" charset="0"/>
              </a:rPr>
              <a:t>LEPTOSPIROSIS</a:t>
            </a:r>
          </a:p>
        </p:txBody>
      </p:sp>
    </p:spTree>
    <p:extLst>
      <p:ext uri="{BB962C8B-B14F-4D97-AF65-F5344CB8AC3E}">
        <p14:creationId xmlns:p14="http://schemas.microsoft.com/office/powerpoint/2010/main" val="39078817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3551" y="5595610"/>
            <a:ext cx="12004896" cy="1138773"/>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700" b="1" dirty="0"/>
              <a:t>Hasta  la SE 40 2023 se reportó 5,419 casos de Leptospirosis, 836 casos confirmados (MAT) y 4,583 se encuentran como Probables a espera de resultados MAT para su clasificación. En relación al año 2022, el reporte de casos para el presente año se incrementó en un 290%  para el mismo periodo. Los casos se mantiene desde fines del 2022 hasta la presente semana 39 en </a:t>
            </a:r>
            <a:r>
              <a:rPr lang="es-ES" sz="1700" b="1" dirty="0">
                <a:solidFill>
                  <a:srgbClr val="FF0000"/>
                </a:solidFill>
              </a:rPr>
              <a:t>zona  de EPIDEMIA, </a:t>
            </a:r>
            <a:r>
              <a:rPr lang="es-ES" sz="1700" b="1" dirty="0"/>
              <a:t>con un descenso oscilante en las últimas 5 semanas epidemiológicas, en la SE 40 ingreso a ingreso a la zona de alarma.</a:t>
            </a:r>
          </a:p>
        </p:txBody>
      </p:sp>
      <p:sp>
        <p:nvSpPr>
          <p:cNvPr id="5" name="CuadroTexto 4">
            <a:extLst>
              <a:ext uri="{FF2B5EF4-FFF2-40B4-BE49-F238E27FC236}">
                <a16:creationId xmlns:a16="http://schemas.microsoft.com/office/drawing/2014/main" id="{508C0FFA-EBED-462D-9854-D0D22191FE89}"/>
              </a:ext>
            </a:extLst>
          </p:cNvPr>
          <p:cNvSpPr txBox="1"/>
          <p:nvPr/>
        </p:nvSpPr>
        <p:spPr>
          <a:xfrm>
            <a:off x="182172" y="5334000"/>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2" name="Imagen 1">
            <a:extLst>
              <a:ext uri="{FF2B5EF4-FFF2-40B4-BE49-F238E27FC236}">
                <a16:creationId xmlns:a16="http://schemas.microsoft.com/office/drawing/2014/main" id="{3A40A4A4-4162-476E-B59F-F619F16C8C63}"/>
              </a:ext>
            </a:extLst>
          </p:cNvPr>
          <p:cNvPicPr>
            <a:picLocks noChangeAspect="1"/>
          </p:cNvPicPr>
          <p:nvPr/>
        </p:nvPicPr>
        <p:blipFill>
          <a:blip r:embed="rId3"/>
          <a:stretch>
            <a:fillRect/>
          </a:stretch>
        </p:blipFill>
        <p:spPr>
          <a:xfrm>
            <a:off x="1229761" y="198567"/>
            <a:ext cx="9732475" cy="5135433"/>
          </a:xfrm>
          <a:prstGeom prst="rect">
            <a:avLst/>
          </a:prstGeom>
        </p:spPr>
      </p:pic>
    </p:spTree>
    <p:extLst>
      <p:ext uri="{BB962C8B-B14F-4D97-AF65-F5344CB8AC3E}">
        <p14:creationId xmlns:p14="http://schemas.microsoft.com/office/powerpoint/2010/main" val="657211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 Rectángulo">
            <a:extLst>
              <a:ext uri="{FF2B5EF4-FFF2-40B4-BE49-F238E27FC236}">
                <a16:creationId xmlns:a16="http://schemas.microsoft.com/office/drawing/2014/main" id="{D9CAD2CC-1CE9-4373-AADF-BB68B866F4EA}"/>
              </a:ext>
            </a:extLst>
          </p:cNvPr>
          <p:cNvSpPr/>
          <p:nvPr/>
        </p:nvSpPr>
        <p:spPr>
          <a:xfrm>
            <a:off x="0" y="120"/>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Mapa de calor de Leptospirosis en Iquitos ciudad,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37 – 40; 2023 </a:t>
            </a:r>
          </a:p>
        </p:txBody>
      </p:sp>
      <p:sp>
        <p:nvSpPr>
          <p:cNvPr id="5" name="CuadroTexto 4">
            <a:extLst>
              <a:ext uri="{FF2B5EF4-FFF2-40B4-BE49-F238E27FC236}">
                <a16:creationId xmlns:a16="http://schemas.microsoft.com/office/drawing/2014/main" id="{615DCD0A-AB35-4E51-B17B-2AEF6443FB61}"/>
              </a:ext>
            </a:extLst>
          </p:cNvPr>
          <p:cNvSpPr txBox="1"/>
          <p:nvPr/>
        </p:nvSpPr>
        <p:spPr>
          <a:xfrm>
            <a:off x="8421686" y="1507537"/>
            <a:ext cx="3435196" cy="4832092"/>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1700" b="1"/>
            </a:lvl1pPr>
          </a:lstStyle>
          <a:p>
            <a:r>
              <a:rPr lang="es-ES" sz="1400" dirty="0">
                <a:latin typeface="Arial" panose="020B0604020202020204" pitchFamily="34" charset="0"/>
                <a:cs typeface="Arial" panose="020B0604020202020204" pitchFamily="34" charset="0"/>
              </a:rPr>
              <a:t>El mapa representa la concentración de casos, cada caso en un radio de 200 m.</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A medida que se concentran los casos, tiende a cambiar pasando por el color verde, amarillo y rojo según se detalla:</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Verde	:	Casos aislados </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Amarillo: Casos relativamente cercanos en un radio de 200 m.</a:t>
            </a:r>
          </a:p>
          <a:p>
            <a:endParaRPr lang="es-ES" sz="1400" dirty="0">
              <a:latin typeface="Arial" panose="020B0604020202020204" pitchFamily="34" charset="0"/>
              <a:cs typeface="Arial" panose="020B0604020202020204" pitchFamily="34" charset="0"/>
            </a:endParaRPr>
          </a:p>
          <a:p>
            <a:r>
              <a:rPr lang="es-ES" sz="1400" dirty="0">
                <a:latin typeface="Arial" panose="020B0604020202020204" pitchFamily="34" charset="0"/>
                <a:cs typeface="Arial" panose="020B0604020202020204" pitchFamily="34" charset="0"/>
              </a:rPr>
              <a:t>Rojo	:  Casos cercanos en un radio menor de 200 m.</a:t>
            </a:r>
          </a:p>
          <a:p>
            <a:endParaRPr lang="es-ES" sz="1400" dirty="0">
              <a:latin typeface="Arial" panose="020B0604020202020204" pitchFamily="34" charset="0"/>
              <a:cs typeface="Arial" panose="020B0604020202020204" pitchFamily="34" charset="0"/>
            </a:endParaRPr>
          </a:p>
          <a:p>
            <a:r>
              <a:rPr lang="es-ES" sz="1400" dirty="0">
                <a:solidFill>
                  <a:srgbClr val="0070C0"/>
                </a:solidFill>
                <a:latin typeface="Arial" panose="020B0604020202020204" pitchFamily="34" charset="0"/>
                <a:cs typeface="Arial" panose="020B0604020202020204" pitchFamily="34" charset="0"/>
              </a:rPr>
              <a:t>Se puede observar que no existe concentración de casos en los cuatro distritos, pero es mayor los casos en el distrito de San juan e Iquitos.</a:t>
            </a:r>
          </a:p>
          <a:p>
            <a:endParaRPr lang="es-ES" sz="1400"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13245BAF-294C-4631-8041-084CAD8323BB}"/>
              </a:ext>
            </a:extLst>
          </p:cNvPr>
          <p:cNvPicPr>
            <a:picLocks noChangeAspect="1"/>
          </p:cNvPicPr>
          <p:nvPr/>
        </p:nvPicPr>
        <p:blipFill rotWithShape="1">
          <a:blip r:embed="rId2"/>
          <a:srcRect l="2564" t="2244" r="2345" b="2839"/>
          <a:stretch/>
        </p:blipFill>
        <p:spPr>
          <a:xfrm>
            <a:off x="99588" y="943203"/>
            <a:ext cx="8196674" cy="5783521"/>
          </a:xfrm>
          <a:prstGeom prst="rect">
            <a:avLst/>
          </a:prstGeom>
        </p:spPr>
      </p:pic>
    </p:spTree>
    <p:extLst>
      <p:ext uri="{BB962C8B-B14F-4D97-AF65-F5344CB8AC3E}">
        <p14:creationId xmlns:p14="http://schemas.microsoft.com/office/powerpoint/2010/main" val="3144688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Leptospirosis por distritos y semanas epidemiológicas, Región Loreto SE 37- 40;  2023 </a:t>
            </a:r>
          </a:p>
        </p:txBody>
      </p:sp>
      <p:sp>
        <p:nvSpPr>
          <p:cNvPr id="8" name="Rectangle 7"/>
          <p:cNvSpPr/>
          <p:nvPr/>
        </p:nvSpPr>
        <p:spPr>
          <a:xfrm>
            <a:off x="315686" y="2100943"/>
            <a:ext cx="402771"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7 Rectángulo">
            <a:extLst>
              <a:ext uri="{FF2B5EF4-FFF2-40B4-BE49-F238E27FC236}">
                <a16:creationId xmlns:a16="http://schemas.microsoft.com/office/drawing/2014/main" id="{D95136E0-B512-4724-B3C2-6765A40C6497}"/>
              </a:ext>
            </a:extLst>
          </p:cNvPr>
          <p:cNvSpPr/>
          <p:nvPr/>
        </p:nvSpPr>
        <p:spPr>
          <a:xfrm>
            <a:off x="7441949" y="3784023"/>
            <a:ext cx="4520550" cy="2031325"/>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400" b="1" dirty="0"/>
              <a:t>Hasta</a:t>
            </a:r>
            <a:r>
              <a:rPr lang="es-ES" sz="1400" b="1" dirty="0">
                <a:solidFill>
                  <a:schemeClr val="tx1"/>
                </a:solidFill>
              </a:rPr>
              <a:t> la SE </a:t>
            </a:r>
            <a:r>
              <a:rPr lang="es-ES" sz="1400" b="1" dirty="0"/>
              <a:t>40</a:t>
            </a:r>
            <a:r>
              <a:rPr lang="es-ES" sz="1400" b="1" dirty="0">
                <a:solidFill>
                  <a:schemeClr val="tx1"/>
                </a:solidFill>
              </a:rPr>
              <a:t>-2023, 47 distritos han </a:t>
            </a:r>
            <a:r>
              <a:rPr lang="es-ES" sz="1400" b="1" dirty="0"/>
              <a:t>reportado 5,419 casos de Leptospirosis;  </a:t>
            </a:r>
            <a:r>
              <a:rPr lang="es-ES" sz="1400" b="1" dirty="0">
                <a:solidFill>
                  <a:srgbClr val="FF0000"/>
                </a:solidFill>
              </a:rPr>
              <a:t>El 81.9% </a:t>
            </a:r>
            <a:r>
              <a:rPr lang="es-ES" sz="1400" b="1" dirty="0"/>
              <a:t>se concentra en 7 distritos, entre los tres primeros </a:t>
            </a:r>
            <a:r>
              <a:rPr lang="es-ES" sz="1400" b="1" dirty="0" err="1"/>
              <a:t>estan</a:t>
            </a:r>
            <a:r>
              <a:rPr lang="es-ES" sz="1400" b="1" dirty="0"/>
              <a:t>: San Juan Bautista (18.9%), Punchana (16.5%) e Iquitos (12.5%). En las últimas 4 semanas solo 17 distritos han reportado casos de leptospirosis concentrándose e 83.3% en 4 distritos siendo  el distrito de Iquitos el que reporta la tercera parte de casos. Se registran 2 defunciones por este daño: 2 confirmados de los distritos Putumayo y Punchana.</a:t>
            </a:r>
            <a:endParaRPr lang="es-ES" sz="1400" b="1" dirty="0">
              <a:solidFill>
                <a:schemeClr val="tx1"/>
              </a:solidFill>
            </a:endParaRPr>
          </a:p>
        </p:txBody>
      </p:sp>
      <p:pic>
        <p:nvPicPr>
          <p:cNvPr id="9" name="2 Imagen">
            <a:extLst>
              <a:ext uri="{FF2B5EF4-FFF2-40B4-BE49-F238E27FC236}">
                <a16:creationId xmlns:a16="http://schemas.microsoft.com/office/drawing/2014/main" id="{49DC2335-1A6C-4AD2-B38E-A5C56BEBDC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9" t="1858" r="3175" b="1858"/>
          <a:stretch/>
        </p:blipFill>
        <p:spPr>
          <a:xfrm>
            <a:off x="193286" y="947295"/>
            <a:ext cx="3840209" cy="5502683"/>
          </a:xfrm>
          <a:prstGeom prst="rect">
            <a:avLst/>
          </a:prstGeom>
        </p:spPr>
      </p:pic>
      <p:pic>
        <p:nvPicPr>
          <p:cNvPr id="4" name="Imagen 3">
            <a:extLst>
              <a:ext uri="{FF2B5EF4-FFF2-40B4-BE49-F238E27FC236}">
                <a16:creationId xmlns:a16="http://schemas.microsoft.com/office/drawing/2014/main" id="{556A7DF0-2684-4776-908D-9E4AADF495B2}"/>
              </a:ext>
            </a:extLst>
          </p:cNvPr>
          <p:cNvPicPr>
            <a:picLocks noChangeAspect="1"/>
          </p:cNvPicPr>
          <p:nvPr/>
        </p:nvPicPr>
        <p:blipFill>
          <a:blip r:embed="rId4"/>
          <a:stretch>
            <a:fillRect/>
          </a:stretch>
        </p:blipFill>
        <p:spPr>
          <a:xfrm>
            <a:off x="7441948" y="854201"/>
            <a:ext cx="4520549" cy="2623643"/>
          </a:xfrm>
          <a:prstGeom prst="rect">
            <a:avLst/>
          </a:prstGeom>
        </p:spPr>
      </p:pic>
      <p:pic>
        <p:nvPicPr>
          <p:cNvPr id="6" name="Imagen 5">
            <a:extLst>
              <a:ext uri="{FF2B5EF4-FFF2-40B4-BE49-F238E27FC236}">
                <a16:creationId xmlns:a16="http://schemas.microsoft.com/office/drawing/2014/main" id="{9D6E1028-259B-426B-8218-4D5E33C67365}"/>
              </a:ext>
            </a:extLst>
          </p:cNvPr>
          <p:cNvPicPr>
            <a:picLocks noChangeAspect="1"/>
          </p:cNvPicPr>
          <p:nvPr/>
        </p:nvPicPr>
        <p:blipFill>
          <a:blip r:embed="rId5"/>
          <a:stretch>
            <a:fillRect/>
          </a:stretch>
        </p:blipFill>
        <p:spPr>
          <a:xfrm>
            <a:off x="4033495" y="842546"/>
            <a:ext cx="3263598" cy="5882954"/>
          </a:xfrm>
          <a:prstGeom prst="rect">
            <a:avLst/>
          </a:prstGeom>
        </p:spPr>
      </p:pic>
    </p:spTree>
    <p:extLst>
      <p:ext uri="{BB962C8B-B14F-4D97-AF65-F5344CB8AC3E}">
        <p14:creationId xmlns:p14="http://schemas.microsoft.com/office/powerpoint/2010/main" val="77166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Enfermedades Notificadas por Semana Epidemiológica,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01-40 - 2023</a:t>
            </a:r>
          </a:p>
        </p:txBody>
      </p:sp>
      <p:sp>
        <p:nvSpPr>
          <p:cNvPr id="5" name="CuadroTexto 4"/>
          <p:cNvSpPr txBox="1"/>
          <p:nvPr/>
        </p:nvSpPr>
        <p:spPr>
          <a:xfrm>
            <a:off x="6609029" y="1184982"/>
            <a:ext cx="5359651" cy="4031873"/>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rPr>
              <a:t>Hasta la SE 40-2023, existen 19 enfermedades con 100% de confirmación y 20 enfermedades que se encuentran con un porcentaje de diagnóstico probable y sospechoso. De las enfermedades más prevalentes como malaria por </a:t>
            </a:r>
            <a:r>
              <a:rPr lang="es-PE" sz="1600" i="1" dirty="0">
                <a:effectLst/>
              </a:rPr>
              <a:t>P. </a:t>
            </a:r>
            <a:r>
              <a:rPr lang="es-PE" sz="1600" i="1" dirty="0" err="1">
                <a:effectLst/>
              </a:rPr>
              <a:t>vivax</a:t>
            </a:r>
            <a:r>
              <a:rPr lang="es-PE" sz="1600" dirty="0">
                <a:effectLst/>
              </a:rPr>
              <a:t> y </a:t>
            </a:r>
            <a:r>
              <a:rPr lang="es-PE" sz="1600" i="1" dirty="0">
                <a:effectLst/>
              </a:rPr>
              <a:t>P. falciparum</a:t>
            </a:r>
            <a:r>
              <a:rPr lang="es-PE" sz="1600" dirty="0">
                <a:effectLst/>
              </a:rPr>
              <a:t> reporta </a:t>
            </a:r>
            <a:r>
              <a:rPr lang="es-PE" sz="1600" dirty="0">
                <a:solidFill>
                  <a:srgbClr val="FF0000"/>
                </a:solidFill>
                <a:effectLst/>
              </a:rPr>
              <a:t>100%</a:t>
            </a:r>
            <a:r>
              <a:rPr lang="es-PE" sz="1600" dirty="0">
                <a:effectLst/>
              </a:rPr>
              <a:t> de confirmación, mientras que Leptospirosis, Dengue sin signos de alarma y Dengue con signos de alarma presentan diagnósticos probables de </a:t>
            </a:r>
            <a:r>
              <a:rPr lang="es-PE" sz="1600" dirty="0">
                <a:solidFill>
                  <a:srgbClr val="FF0000"/>
                </a:solidFill>
                <a:effectLst/>
              </a:rPr>
              <a:t>84.57%, 59.5% </a:t>
            </a:r>
            <a:r>
              <a:rPr lang="es-PE" sz="1600" dirty="0">
                <a:effectLst/>
              </a:rPr>
              <a:t>y</a:t>
            </a:r>
            <a:r>
              <a:rPr lang="es-PE" sz="1600" dirty="0">
                <a:solidFill>
                  <a:srgbClr val="FF0000"/>
                </a:solidFill>
                <a:effectLst/>
              </a:rPr>
              <a:t> 51.78%</a:t>
            </a:r>
            <a:r>
              <a:rPr lang="es-PE" sz="1600" dirty="0">
                <a:effectLst/>
              </a:rPr>
              <a:t> respectivamente.</a:t>
            </a:r>
          </a:p>
          <a:p>
            <a:endParaRPr lang="es-PE" sz="1600" dirty="0">
              <a:effectLst/>
            </a:endParaRPr>
          </a:p>
          <a:p>
            <a:r>
              <a:rPr lang="es-ES" sz="1600" dirty="0">
                <a:effectLst/>
              </a:rPr>
              <a:t>D</a:t>
            </a:r>
            <a:r>
              <a:rPr lang="es-PE" sz="1600" dirty="0">
                <a:effectLst/>
              </a:rPr>
              <a:t>e las 19 enfermedades con diagnóstico probable se observa que existe 10 con porcentajes de 50% a 100% de diagnóstico probable. </a:t>
            </a:r>
          </a:p>
          <a:p>
            <a:endParaRPr lang="es-ES" sz="1600" dirty="0">
              <a:effectLst/>
            </a:endParaRPr>
          </a:p>
          <a:p>
            <a:r>
              <a:rPr lang="es-ES" sz="1600" dirty="0">
                <a:effectLst/>
              </a:rPr>
              <a:t>A</a:t>
            </a:r>
            <a:r>
              <a:rPr lang="es-PE" sz="1600" dirty="0">
                <a:effectLst/>
              </a:rPr>
              <a:t>si mismo se puede observar que existe dos enfermedades con diagnóstico de sospechoso: </a:t>
            </a:r>
            <a:r>
              <a:rPr lang="es-PE" sz="1600" dirty="0" err="1">
                <a:effectLst/>
              </a:rPr>
              <a:t>Zika</a:t>
            </a:r>
            <a:r>
              <a:rPr lang="es-PE" sz="1600" dirty="0">
                <a:effectLst/>
              </a:rPr>
              <a:t> y </a:t>
            </a:r>
            <a:r>
              <a:rPr lang="es-PE" sz="1600" dirty="0" err="1">
                <a:effectLst/>
              </a:rPr>
              <a:t>Sindrome</a:t>
            </a:r>
            <a:r>
              <a:rPr lang="es-PE" sz="1600" dirty="0">
                <a:effectLst/>
              </a:rPr>
              <a:t> de </a:t>
            </a:r>
            <a:r>
              <a:rPr lang="es-PE" sz="1600" dirty="0" err="1">
                <a:effectLst/>
              </a:rPr>
              <a:t>Guillain</a:t>
            </a:r>
            <a:r>
              <a:rPr lang="es-PE" sz="1600" dirty="0">
                <a:effectLst/>
              </a:rPr>
              <a:t> Barre.</a:t>
            </a:r>
          </a:p>
        </p:txBody>
      </p:sp>
      <p:pic>
        <p:nvPicPr>
          <p:cNvPr id="2" name="Imagen 1">
            <a:extLst>
              <a:ext uri="{FF2B5EF4-FFF2-40B4-BE49-F238E27FC236}">
                <a16:creationId xmlns:a16="http://schemas.microsoft.com/office/drawing/2014/main" id="{5B6F0F02-B342-44BA-B676-AD138D5A91E8}"/>
              </a:ext>
            </a:extLst>
          </p:cNvPr>
          <p:cNvPicPr>
            <a:picLocks noChangeAspect="1"/>
          </p:cNvPicPr>
          <p:nvPr/>
        </p:nvPicPr>
        <p:blipFill>
          <a:blip r:embed="rId2"/>
          <a:stretch>
            <a:fillRect/>
          </a:stretch>
        </p:blipFill>
        <p:spPr>
          <a:xfrm>
            <a:off x="223320" y="783660"/>
            <a:ext cx="6141267" cy="6032692"/>
          </a:xfrm>
          <a:prstGeom prst="rect">
            <a:avLst/>
          </a:prstGeom>
        </p:spPr>
      </p:pic>
    </p:spTree>
    <p:extLst>
      <p:ext uri="{BB962C8B-B14F-4D97-AF65-F5344CB8AC3E}">
        <p14:creationId xmlns:p14="http://schemas.microsoft.com/office/powerpoint/2010/main" val="1959639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87C4C-7C4E-4EB5-9853-6318CFFCB92D}"/>
              </a:ext>
            </a:extLst>
          </p:cNvPr>
          <p:cNvSpPr>
            <a:spLocks noGrp="1"/>
          </p:cNvSpPr>
          <p:nvPr>
            <p:ph type="ctrTitle"/>
          </p:nvPr>
        </p:nvSpPr>
        <p:spPr>
          <a:xfrm>
            <a:off x="1619075" y="1644241"/>
            <a:ext cx="9241872" cy="4103415"/>
          </a:xfrm>
        </p:spPr>
        <p:txBody>
          <a:bodyPr>
            <a:normAutofit/>
          </a:bodyPr>
          <a:lstStyle/>
          <a:p>
            <a:r>
              <a:rPr lang="es-ES" sz="2800" b="1" dirty="0">
                <a:solidFill>
                  <a:schemeClr val="accent1">
                    <a:lumMod val="75000"/>
                  </a:schemeClr>
                </a:solidFill>
              </a:rPr>
              <a:t>DIAGNOSTICO DE LEPTOSPIROSIS EN LA REGION LORETO</a:t>
            </a:r>
            <a:br>
              <a:rPr lang="es-ES" sz="2800" b="1" dirty="0">
                <a:solidFill>
                  <a:schemeClr val="accent1">
                    <a:lumMod val="75000"/>
                  </a:schemeClr>
                </a:solidFill>
              </a:rPr>
            </a:br>
            <a:br>
              <a:rPr lang="es-ES" sz="1600" dirty="0"/>
            </a:br>
            <a:br>
              <a:rPr lang="es-ES" sz="1600" dirty="0"/>
            </a:br>
            <a:r>
              <a:rPr lang="es-ES" sz="1600" b="1" dirty="0">
                <a:solidFill>
                  <a:schemeClr val="accent5"/>
                </a:solidFill>
              </a:rPr>
              <a:t>LABORATORIO DE REFERENCIA REGIONAL DE SALUD PUBLICA DE LORETO</a:t>
            </a:r>
            <a:br>
              <a:rPr lang="es-ES" sz="1600" dirty="0"/>
            </a:br>
            <a:br>
              <a:rPr lang="es-ES" sz="1600" dirty="0"/>
            </a:br>
            <a:br>
              <a:rPr lang="es-ES" sz="1600" dirty="0"/>
            </a:br>
            <a:r>
              <a:rPr lang="es-ES" sz="1600" dirty="0">
                <a:solidFill>
                  <a:schemeClr val="tx2"/>
                </a:solidFill>
              </a:rPr>
              <a:t>UNIDAD DE MICROBIOLOGIA</a:t>
            </a:r>
            <a:br>
              <a:rPr lang="es-ES" sz="1600" dirty="0"/>
            </a:br>
            <a:br>
              <a:rPr lang="es-ES" sz="1600" dirty="0"/>
            </a:br>
            <a:br>
              <a:rPr lang="es-ES" sz="1600" dirty="0"/>
            </a:br>
            <a:r>
              <a:rPr lang="es-ES" sz="1600" dirty="0">
                <a:solidFill>
                  <a:srgbClr val="FF0000"/>
                </a:solidFill>
              </a:rPr>
              <a:t>REPORTE SE 40 2023</a:t>
            </a:r>
            <a:br>
              <a:rPr lang="es-ES" sz="1600" dirty="0">
                <a:solidFill>
                  <a:srgbClr val="FF0000"/>
                </a:solidFill>
              </a:rPr>
            </a:br>
            <a:r>
              <a:rPr lang="es-ES" sz="1600" dirty="0">
                <a:solidFill>
                  <a:srgbClr val="FF0000"/>
                </a:solidFill>
              </a:rPr>
              <a:t>PROCESADOS 03, 05, Y 06/10/2023</a:t>
            </a:r>
            <a:br>
              <a:rPr lang="es-ES" sz="1600" dirty="0"/>
            </a:br>
            <a:br>
              <a:rPr lang="es-ES" sz="1600" dirty="0"/>
            </a:br>
            <a:br>
              <a:rPr lang="es-ES" sz="1600" dirty="0"/>
            </a:br>
            <a:br>
              <a:rPr lang="es-ES" sz="1600" dirty="0"/>
            </a:br>
            <a:endParaRPr lang="es-PE" sz="1600" dirty="0"/>
          </a:p>
        </p:txBody>
      </p:sp>
      <p:pic>
        <p:nvPicPr>
          <p:cNvPr id="4" name="Imagen 3">
            <a:extLst>
              <a:ext uri="{FF2B5EF4-FFF2-40B4-BE49-F238E27FC236}">
                <a16:creationId xmlns:a16="http://schemas.microsoft.com/office/drawing/2014/main" id="{2367304E-2C40-4195-BB80-EB49C17CE6BF}"/>
              </a:ext>
            </a:extLst>
          </p:cNvPr>
          <p:cNvPicPr>
            <a:picLocks noChangeAspect="1"/>
          </p:cNvPicPr>
          <p:nvPr/>
        </p:nvPicPr>
        <p:blipFill>
          <a:blip r:embed="rId2"/>
          <a:stretch>
            <a:fillRect/>
          </a:stretch>
        </p:blipFill>
        <p:spPr>
          <a:xfrm>
            <a:off x="846207" y="328634"/>
            <a:ext cx="2201061" cy="1350628"/>
          </a:xfrm>
          <a:prstGeom prst="rect">
            <a:avLst/>
          </a:prstGeom>
        </p:spPr>
      </p:pic>
      <p:pic>
        <p:nvPicPr>
          <p:cNvPr id="5" name="Imagen 4">
            <a:extLst>
              <a:ext uri="{FF2B5EF4-FFF2-40B4-BE49-F238E27FC236}">
                <a16:creationId xmlns:a16="http://schemas.microsoft.com/office/drawing/2014/main" id="{38C1198D-2BC9-47B4-B7B2-6E81E4414AA7}"/>
              </a:ext>
            </a:extLst>
          </p:cNvPr>
          <p:cNvPicPr>
            <a:picLocks noChangeAspect="1"/>
          </p:cNvPicPr>
          <p:nvPr/>
        </p:nvPicPr>
        <p:blipFill>
          <a:blip r:embed="rId3"/>
          <a:stretch>
            <a:fillRect/>
          </a:stretch>
        </p:blipFill>
        <p:spPr>
          <a:xfrm>
            <a:off x="10631056" y="617597"/>
            <a:ext cx="714738" cy="1005621"/>
          </a:xfrm>
          <a:prstGeom prst="rect">
            <a:avLst/>
          </a:prstGeom>
        </p:spPr>
      </p:pic>
    </p:spTree>
    <p:extLst>
      <p:ext uri="{BB962C8B-B14F-4D97-AF65-F5344CB8AC3E}">
        <p14:creationId xmlns:p14="http://schemas.microsoft.com/office/powerpoint/2010/main" val="4170434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861FEDD-B37F-4F23-A58F-637EFF5948D1}"/>
              </a:ext>
            </a:extLst>
          </p:cNvPr>
          <p:cNvSpPr txBox="1"/>
          <p:nvPr/>
        </p:nvSpPr>
        <p:spPr>
          <a:xfrm>
            <a:off x="726394" y="335560"/>
            <a:ext cx="10739211" cy="523220"/>
          </a:xfrm>
          <a:prstGeom prst="rect">
            <a:avLst/>
          </a:prstGeom>
          <a:noFill/>
        </p:spPr>
        <p:txBody>
          <a:bodyPr wrap="square" rtlCol="0">
            <a:spAutoFit/>
          </a:bodyPr>
          <a:lstStyle/>
          <a:p>
            <a:pPr algn="ctr"/>
            <a:r>
              <a:rPr lang="es-ES" sz="1400" b="1" dirty="0"/>
              <a:t>MUESTRAS PROCESADAS POR ESTABLECIMIENTO DE SALUD DE LA SEMANA EPIDEMIOLÓGICA 40 – 2023</a:t>
            </a:r>
          </a:p>
          <a:p>
            <a:pPr algn="ctr"/>
            <a:r>
              <a:rPr lang="es-ES" sz="1400" b="1" dirty="0"/>
              <a:t>DIAGNOSTICO DE LEPTOSPIROSIS POR EL METODO DE ELISA IgM</a:t>
            </a:r>
            <a:endParaRPr lang="es-PE" sz="1400" b="1" dirty="0"/>
          </a:p>
        </p:txBody>
      </p:sp>
      <p:sp>
        <p:nvSpPr>
          <p:cNvPr id="7" name="CuadroTexto 6">
            <a:extLst>
              <a:ext uri="{FF2B5EF4-FFF2-40B4-BE49-F238E27FC236}">
                <a16:creationId xmlns:a16="http://schemas.microsoft.com/office/drawing/2014/main" id="{42B95196-D049-4268-9F31-EA0D40C13C22}"/>
              </a:ext>
            </a:extLst>
          </p:cNvPr>
          <p:cNvSpPr txBox="1"/>
          <p:nvPr/>
        </p:nvSpPr>
        <p:spPr>
          <a:xfrm>
            <a:off x="442622" y="5276203"/>
            <a:ext cx="11272891" cy="954107"/>
          </a:xfrm>
          <a:prstGeom prst="rect">
            <a:avLst/>
          </a:prstGeom>
          <a:noFill/>
        </p:spPr>
        <p:txBody>
          <a:bodyPr wrap="square" rtlCol="0">
            <a:spAutoFit/>
          </a:bodyPr>
          <a:lstStyle/>
          <a:p>
            <a:pPr algn="just"/>
            <a:r>
              <a:rPr lang="es-ES" sz="1400" dirty="0">
                <a:latin typeface="Arial" panose="020B0604020202020204" pitchFamily="34" charset="0"/>
                <a:cs typeface="Arial" panose="020B0604020202020204" pitchFamily="34" charset="0"/>
              </a:rPr>
              <a:t>En la SE 40 2023 se observa que ingresaron 159 muestras de suero de las diferentes IPRESS de la Región Loreto, estas muestras fueron procesadas en el Laboratorio Referencial Regional Loreto por el método de ELISA IgM para el Diagnostico de Leptospira, posteriormente las Reactivas e Indeterminadas se envía al INS para la confirmación por el Método de Aglutinación (MAT).</a:t>
            </a:r>
          </a:p>
          <a:p>
            <a:pPr algn="just"/>
            <a:r>
              <a:rPr lang="es-ES" sz="1400" dirty="0">
                <a:latin typeface="Arial" panose="020B0604020202020204" pitchFamily="34" charset="0"/>
                <a:cs typeface="Arial" panose="020B0604020202020204" pitchFamily="34" charset="0"/>
              </a:rPr>
              <a:t>Las muestras No Reactivas se envía para el control de Calidad (10%).</a:t>
            </a:r>
          </a:p>
        </p:txBody>
      </p:sp>
      <p:pic>
        <p:nvPicPr>
          <p:cNvPr id="2" name="Imagen 1">
            <a:extLst>
              <a:ext uri="{FF2B5EF4-FFF2-40B4-BE49-F238E27FC236}">
                <a16:creationId xmlns:a16="http://schemas.microsoft.com/office/drawing/2014/main" id="{AE2C25F0-1F6C-496E-8086-421CB9698CA2}"/>
              </a:ext>
            </a:extLst>
          </p:cNvPr>
          <p:cNvPicPr>
            <a:picLocks noChangeAspect="1"/>
          </p:cNvPicPr>
          <p:nvPr/>
        </p:nvPicPr>
        <p:blipFill>
          <a:blip r:embed="rId2"/>
          <a:stretch>
            <a:fillRect/>
          </a:stretch>
        </p:blipFill>
        <p:spPr>
          <a:xfrm>
            <a:off x="5740400" y="1020137"/>
            <a:ext cx="5816600" cy="4089605"/>
          </a:xfrm>
          <a:prstGeom prst="rect">
            <a:avLst/>
          </a:prstGeom>
        </p:spPr>
      </p:pic>
      <p:pic>
        <p:nvPicPr>
          <p:cNvPr id="8" name="Imagen 7">
            <a:extLst>
              <a:ext uri="{FF2B5EF4-FFF2-40B4-BE49-F238E27FC236}">
                <a16:creationId xmlns:a16="http://schemas.microsoft.com/office/drawing/2014/main" id="{CA34BE3A-2E73-41A1-B207-FFC4AC5CA5A5}"/>
              </a:ext>
            </a:extLst>
          </p:cNvPr>
          <p:cNvPicPr>
            <a:picLocks noChangeAspect="1"/>
          </p:cNvPicPr>
          <p:nvPr/>
        </p:nvPicPr>
        <p:blipFill>
          <a:blip r:embed="rId3"/>
          <a:stretch>
            <a:fillRect/>
          </a:stretch>
        </p:blipFill>
        <p:spPr>
          <a:xfrm>
            <a:off x="575733" y="1020136"/>
            <a:ext cx="5089549" cy="4089605"/>
          </a:xfrm>
          <a:prstGeom prst="rect">
            <a:avLst/>
          </a:prstGeom>
        </p:spPr>
      </p:pic>
    </p:spTree>
    <p:extLst>
      <p:ext uri="{BB962C8B-B14F-4D97-AF65-F5344CB8AC3E}">
        <p14:creationId xmlns:p14="http://schemas.microsoft.com/office/powerpoint/2010/main" val="4301087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C100AAE-B07A-4A60-ABC3-C7FA2B1AF827}"/>
              </a:ext>
            </a:extLst>
          </p:cNvPr>
          <p:cNvSpPr txBox="1"/>
          <p:nvPr/>
        </p:nvSpPr>
        <p:spPr>
          <a:xfrm>
            <a:off x="0" y="271755"/>
            <a:ext cx="12192000" cy="584775"/>
          </a:xfrm>
          <a:prstGeom prst="rect">
            <a:avLst/>
          </a:prstGeom>
          <a:noFill/>
        </p:spPr>
        <p:txBody>
          <a:bodyPr wrap="square" rtlCol="0">
            <a:spAutoFit/>
          </a:bodyPr>
          <a:lstStyle/>
          <a:p>
            <a:pPr algn="ctr"/>
            <a:r>
              <a:rPr lang="es-ES" sz="1600" b="1" dirty="0"/>
              <a:t>MUESTRAS PROCESADAS POR ESTABLECIMIENTO DE SALUD REACTIVOS E INDETERMINADOS DE LA S. E. 40 – 2023</a:t>
            </a:r>
          </a:p>
          <a:p>
            <a:pPr algn="ctr"/>
            <a:r>
              <a:rPr lang="es-ES" sz="1600" b="1" dirty="0"/>
              <a:t>DIAGNOSTICO DE LEPTOSPIRA POR EL METODO DE ELISA IgM</a:t>
            </a:r>
            <a:endParaRPr lang="es-PE" b="1" dirty="0"/>
          </a:p>
        </p:txBody>
      </p:sp>
      <p:sp>
        <p:nvSpPr>
          <p:cNvPr id="5" name="CuadroTexto 4">
            <a:extLst>
              <a:ext uri="{FF2B5EF4-FFF2-40B4-BE49-F238E27FC236}">
                <a16:creationId xmlns:a16="http://schemas.microsoft.com/office/drawing/2014/main" id="{7EDE45EE-0B8C-4D40-8810-10D5130BDE0A}"/>
              </a:ext>
            </a:extLst>
          </p:cNvPr>
          <p:cNvSpPr txBox="1"/>
          <p:nvPr/>
        </p:nvSpPr>
        <p:spPr>
          <a:xfrm>
            <a:off x="4366727" y="6111551"/>
            <a:ext cx="184731" cy="369332"/>
          </a:xfrm>
          <a:prstGeom prst="rect">
            <a:avLst/>
          </a:prstGeom>
          <a:noFill/>
        </p:spPr>
        <p:txBody>
          <a:bodyPr wrap="none" rtlCol="0">
            <a:spAutoFit/>
          </a:bodyPr>
          <a:lstStyle/>
          <a:p>
            <a:endParaRPr lang="es-PE" dirty="0"/>
          </a:p>
        </p:txBody>
      </p:sp>
      <p:sp>
        <p:nvSpPr>
          <p:cNvPr id="7" name="CuadroTexto 6">
            <a:extLst>
              <a:ext uri="{FF2B5EF4-FFF2-40B4-BE49-F238E27FC236}">
                <a16:creationId xmlns:a16="http://schemas.microsoft.com/office/drawing/2014/main" id="{D5B64ED3-1C12-4D20-94D1-E26D0C4BCADC}"/>
              </a:ext>
            </a:extLst>
          </p:cNvPr>
          <p:cNvSpPr txBox="1"/>
          <p:nvPr/>
        </p:nvSpPr>
        <p:spPr>
          <a:xfrm>
            <a:off x="1451810" y="5680113"/>
            <a:ext cx="9288379" cy="954107"/>
          </a:xfrm>
          <a:prstGeom prst="rect">
            <a:avLst/>
          </a:prstGeom>
          <a:noFill/>
        </p:spPr>
        <p:txBody>
          <a:bodyPr wrap="square">
            <a:spAutoFit/>
          </a:bodyPr>
          <a:lstStyle/>
          <a:p>
            <a:pPr algn="just"/>
            <a:r>
              <a:rPr lang="es-ES" sz="1400" dirty="0">
                <a:latin typeface="Arial" panose="020B0604020202020204" pitchFamily="34" charset="0"/>
                <a:cs typeface="Arial" panose="020B0604020202020204" pitchFamily="34" charset="0"/>
              </a:rPr>
              <a:t>En la SE 40 2023 se observa que del total de las muestras ingresadas para el diagnóstico de Elisa IgM de  Leptospira, es la IPRESS Morona cocha que tiene mayor índice de Reactivos, seguido de la IPRESS Bellavista Nanay. </a:t>
            </a:r>
          </a:p>
          <a:p>
            <a:pPr algn="just"/>
            <a:endParaRPr lang="es-ES" sz="140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66F8B3E7-D156-4F16-B16D-5B38C07ED1A7}"/>
              </a:ext>
            </a:extLst>
          </p:cNvPr>
          <p:cNvPicPr>
            <a:picLocks noChangeAspect="1"/>
          </p:cNvPicPr>
          <p:nvPr/>
        </p:nvPicPr>
        <p:blipFill>
          <a:blip r:embed="rId2"/>
          <a:stretch>
            <a:fillRect/>
          </a:stretch>
        </p:blipFill>
        <p:spPr>
          <a:xfrm>
            <a:off x="1583267" y="1126067"/>
            <a:ext cx="8898466" cy="4140200"/>
          </a:xfrm>
          <a:prstGeom prst="rect">
            <a:avLst/>
          </a:prstGeom>
        </p:spPr>
      </p:pic>
    </p:spTree>
    <p:extLst>
      <p:ext uri="{BB962C8B-B14F-4D97-AF65-F5344CB8AC3E}">
        <p14:creationId xmlns:p14="http://schemas.microsoft.com/office/powerpoint/2010/main" val="2376662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94BF50-6A1D-4C76-84BB-CFEC018338F9}"/>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920078" y="1657284"/>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4BF928B8-E4AD-43A8-9DB3-97F7642185CE}"/>
              </a:ext>
            </a:extLst>
          </p:cNvPr>
          <p:cNvSpPr>
            <a:spLocks noGrp="1"/>
          </p:cNvSpPr>
          <p:nvPr>
            <p:ph type="ctrTitle"/>
          </p:nvPr>
        </p:nvSpPr>
        <p:spPr>
          <a:xfrm>
            <a:off x="2852263" y="1360144"/>
            <a:ext cx="9144000" cy="2387600"/>
          </a:xfrm>
        </p:spPr>
        <p:txBody>
          <a:bodyPr vert="horz" lIns="91440" tIns="45720" rIns="91440" bIns="45720" rtlCol="0" anchor="b">
            <a:normAutofit/>
          </a:bodyPr>
          <a:lstStyle/>
          <a:p>
            <a:r>
              <a:rPr lang="es-MX" sz="6600" b="1" dirty="0">
                <a:solidFill>
                  <a:schemeClr val="accent6">
                    <a:lumMod val="50000"/>
                  </a:schemeClr>
                </a:solidFill>
                <a:latin typeface="Algerian" panose="04020705040A02060702" pitchFamily="82" charset="0"/>
              </a:rPr>
              <a:t>OFIDISMO</a:t>
            </a:r>
          </a:p>
        </p:txBody>
      </p:sp>
    </p:spTree>
    <p:extLst>
      <p:ext uri="{BB962C8B-B14F-4D97-AF65-F5344CB8AC3E}">
        <p14:creationId xmlns:p14="http://schemas.microsoft.com/office/powerpoint/2010/main" val="3662505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44231"/>
            <a:ext cx="12192000" cy="747815"/>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Casos de Ofidismo por semanas epidemiológicas y distritos, </a:t>
            </a:r>
          </a:p>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Región Loreto, SE 01 - 40. 2023 </a:t>
            </a:r>
          </a:p>
        </p:txBody>
      </p:sp>
      <p:sp>
        <p:nvSpPr>
          <p:cNvPr id="8" name="Rectangle 7"/>
          <p:cNvSpPr/>
          <p:nvPr/>
        </p:nvSpPr>
        <p:spPr>
          <a:xfrm>
            <a:off x="225287" y="2319130"/>
            <a:ext cx="450574" cy="675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7 Rectángulo">
            <a:extLst>
              <a:ext uri="{FF2B5EF4-FFF2-40B4-BE49-F238E27FC236}">
                <a16:creationId xmlns:a16="http://schemas.microsoft.com/office/drawing/2014/main" id="{509F84E5-9623-4212-B6CE-AB0806DE7FCC}"/>
              </a:ext>
            </a:extLst>
          </p:cNvPr>
          <p:cNvSpPr/>
          <p:nvPr/>
        </p:nvSpPr>
        <p:spPr>
          <a:xfrm>
            <a:off x="76751" y="5869354"/>
            <a:ext cx="12060819" cy="923330"/>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b="1" dirty="0"/>
              <a:t>Hasta</a:t>
            </a:r>
            <a:r>
              <a:rPr lang="es-ES" b="1" dirty="0">
                <a:solidFill>
                  <a:schemeClr val="tx1"/>
                </a:solidFill>
              </a:rPr>
              <a:t> la SE </a:t>
            </a:r>
            <a:r>
              <a:rPr lang="es-ES" b="1" dirty="0"/>
              <a:t>40</a:t>
            </a:r>
            <a:r>
              <a:rPr lang="es-ES" b="1" dirty="0">
                <a:solidFill>
                  <a:schemeClr val="tx1"/>
                </a:solidFill>
              </a:rPr>
              <a:t>-2023, 47 distritos han </a:t>
            </a:r>
            <a:r>
              <a:rPr lang="es-ES" b="1" dirty="0"/>
              <a:t>reportados 478 casos de ofidismo; El </a:t>
            </a:r>
            <a:r>
              <a:rPr lang="es-ES" b="1" dirty="0">
                <a:solidFill>
                  <a:srgbClr val="FF0000"/>
                </a:solidFill>
              </a:rPr>
              <a:t>51.26%</a:t>
            </a:r>
            <a:r>
              <a:rPr lang="es-ES" b="1" dirty="0"/>
              <a:t> se concentra en 11 distritos siendo los 4 principales: Yurimaguas (10.04%), Balsapuerto (4.6%), Contamana (4.6%) y San Juan (4.39%). Se ha registrado hasta la semana 40, cuatro defunciones en los distritos de Andoas, San Pablo, Torres Causana y Manseriche.</a:t>
            </a:r>
            <a:endParaRPr lang="es-ES" b="1" dirty="0">
              <a:solidFill>
                <a:schemeClr val="tx1"/>
              </a:solidFill>
            </a:endParaRPr>
          </a:p>
        </p:txBody>
      </p:sp>
      <p:pic>
        <p:nvPicPr>
          <p:cNvPr id="4" name="Imagen 3">
            <a:extLst>
              <a:ext uri="{FF2B5EF4-FFF2-40B4-BE49-F238E27FC236}">
                <a16:creationId xmlns:a16="http://schemas.microsoft.com/office/drawing/2014/main" id="{623AD7AC-D44D-4057-A970-2D5A311F551A}"/>
              </a:ext>
            </a:extLst>
          </p:cNvPr>
          <p:cNvPicPr>
            <a:picLocks noChangeAspect="1"/>
          </p:cNvPicPr>
          <p:nvPr/>
        </p:nvPicPr>
        <p:blipFill>
          <a:blip r:embed="rId2"/>
          <a:stretch>
            <a:fillRect/>
          </a:stretch>
        </p:blipFill>
        <p:spPr>
          <a:xfrm>
            <a:off x="315821" y="785325"/>
            <a:ext cx="3597234" cy="5084029"/>
          </a:xfrm>
          <a:prstGeom prst="rect">
            <a:avLst/>
          </a:prstGeom>
        </p:spPr>
      </p:pic>
      <p:pic>
        <p:nvPicPr>
          <p:cNvPr id="7" name="Imagen 6">
            <a:extLst>
              <a:ext uri="{FF2B5EF4-FFF2-40B4-BE49-F238E27FC236}">
                <a16:creationId xmlns:a16="http://schemas.microsoft.com/office/drawing/2014/main" id="{179AB1E5-ADE5-4602-B2C1-0B49E634D101}"/>
              </a:ext>
            </a:extLst>
          </p:cNvPr>
          <p:cNvPicPr>
            <a:picLocks noChangeAspect="1"/>
          </p:cNvPicPr>
          <p:nvPr/>
        </p:nvPicPr>
        <p:blipFill>
          <a:blip r:embed="rId3"/>
          <a:stretch>
            <a:fillRect/>
          </a:stretch>
        </p:blipFill>
        <p:spPr>
          <a:xfrm>
            <a:off x="4049065" y="827866"/>
            <a:ext cx="7827114" cy="4917206"/>
          </a:xfrm>
          <a:prstGeom prst="rect">
            <a:avLst/>
          </a:prstGeom>
        </p:spPr>
      </p:pic>
    </p:spTree>
    <p:extLst>
      <p:ext uri="{BB962C8B-B14F-4D97-AF65-F5344CB8AC3E}">
        <p14:creationId xmlns:p14="http://schemas.microsoft.com/office/powerpoint/2010/main" val="259217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3575539" y="1131277"/>
            <a:ext cx="9144000" cy="2387600"/>
          </a:xfrm>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TUBERCULOSIS</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6264" y="1338539"/>
            <a:ext cx="3847661" cy="4180921"/>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100866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99588" y="5882765"/>
            <a:ext cx="11905307" cy="923330"/>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800" dirty="0">
                <a:effectLst/>
              </a:rPr>
              <a:t>Hasta la SE. 40 del año 2023, 43 distritos han notificado 757 casos de TBC: </a:t>
            </a:r>
            <a:r>
              <a:rPr lang="es-PE" sz="1800" dirty="0">
                <a:solidFill>
                  <a:srgbClr val="FF0000"/>
                </a:solidFill>
                <a:effectLst/>
              </a:rPr>
              <a:t>EL 80.3% </a:t>
            </a:r>
            <a:r>
              <a:rPr lang="es-PE" sz="1800" dirty="0">
                <a:effectLst/>
              </a:rPr>
              <a:t> se concentra en 6 distritos, siendo la mayor proporción en tres distritos: San Juan Bautista (23.78%), Punchana (15.85%) y Belén (14.4%); El mayor número de casos corresponde a TBC con confirmación bacteriológica: 57.3%  (434 casos).</a:t>
            </a:r>
          </a:p>
        </p:txBody>
      </p:sp>
      <p:sp>
        <p:nvSpPr>
          <p:cNvPr id="6" name="7 Rectángulo"/>
          <p:cNvSpPr/>
          <p:nvPr/>
        </p:nvSpPr>
        <p:spPr>
          <a:xfrm>
            <a:off x="0" y="1"/>
            <a:ext cx="12192000" cy="70757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Tuberculosis, Región Loreto,  Año 2023 (SE 01-40)</a:t>
            </a:r>
          </a:p>
        </p:txBody>
      </p:sp>
      <p:pic>
        <p:nvPicPr>
          <p:cNvPr id="8" name="2 Imagen">
            <a:extLst>
              <a:ext uri="{FF2B5EF4-FFF2-40B4-BE49-F238E27FC236}">
                <a16:creationId xmlns:a16="http://schemas.microsoft.com/office/drawing/2014/main" id="{6F275F52-A267-4F43-8BC0-643189BF8D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386" b="2172"/>
          <a:stretch/>
        </p:blipFill>
        <p:spPr>
          <a:xfrm>
            <a:off x="461727" y="768663"/>
            <a:ext cx="3730028" cy="5039317"/>
          </a:xfrm>
          <a:prstGeom prst="rect">
            <a:avLst/>
          </a:prstGeom>
        </p:spPr>
      </p:pic>
      <p:pic>
        <p:nvPicPr>
          <p:cNvPr id="9" name="Imagen 8">
            <a:extLst>
              <a:ext uri="{FF2B5EF4-FFF2-40B4-BE49-F238E27FC236}">
                <a16:creationId xmlns:a16="http://schemas.microsoft.com/office/drawing/2014/main" id="{90A7795B-203B-4D6B-8B39-42F46C7BBE1C}"/>
              </a:ext>
            </a:extLst>
          </p:cNvPr>
          <p:cNvPicPr>
            <a:picLocks noChangeAspect="1"/>
          </p:cNvPicPr>
          <p:nvPr/>
        </p:nvPicPr>
        <p:blipFill>
          <a:blip r:embed="rId4"/>
          <a:stretch>
            <a:fillRect/>
          </a:stretch>
        </p:blipFill>
        <p:spPr>
          <a:xfrm>
            <a:off x="4305112" y="855201"/>
            <a:ext cx="7238055" cy="4958999"/>
          </a:xfrm>
          <a:prstGeom prst="rect">
            <a:avLst/>
          </a:prstGeom>
        </p:spPr>
      </p:pic>
    </p:spTree>
    <p:extLst>
      <p:ext uri="{BB962C8B-B14F-4D97-AF65-F5344CB8AC3E}">
        <p14:creationId xmlns:p14="http://schemas.microsoft.com/office/powerpoint/2010/main" val="642567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4540917" y="3158411"/>
            <a:ext cx="7089731" cy="918226"/>
          </a:xfrm>
        </p:spPr>
        <p:txBody>
          <a:bodyPr vert="horz" lIns="91440" tIns="45720" rIns="91440" bIns="45720" rtlCol="0" anchor="b">
            <a:noAutofit/>
          </a:bodyPr>
          <a:lstStyle/>
          <a:p>
            <a:pPr algn="ctr"/>
            <a:r>
              <a:rPr lang="es-MX" sz="5400" b="1" dirty="0">
                <a:solidFill>
                  <a:schemeClr val="accent6">
                    <a:lumMod val="50000"/>
                  </a:schemeClr>
                </a:solidFill>
                <a:latin typeface="Algerian" panose="04020705040A02060702" pitchFamily="82" charset="0"/>
              </a:rPr>
              <a:t>MORTALIDAD MATERNA</a:t>
            </a:r>
          </a:p>
        </p:txBody>
      </p:sp>
      <p:pic>
        <p:nvPicPr>
          <p:cNvPr id="3" name="Imagen 2">
            <a:extLst>
              <a:ext uri="{FF2B5EF4-FFF2-40B4-BE49-F238E27FC236}">
                <a16:creationId xmlns:a16="http://schemas.microsoft.com/office/drawing/2014/main" id="{75C9AC5D-AA26-435F-9C18-E27A991629D6}"/>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166264" y="1338539"/>
            <a:ext cx="3847661" cy="4180921"/>
          </a:xfrm>
          <a:prstGeom prst="rect">
            <a:avLst/>
          </a:prstGeom>
          <a:blipFill>
            <a:blip r:embed="rId3">
              <a:lum bright="70000" contrast="-70000"/>
            </a:blip>
            <a:tile tx="0" ty="0" sx="100000" sy="100000" flip="none" algn="tl"/>
          </a:blipFill>
        </p:spPr>
      </p:pic>
    </p:spTree>
    <p:extLst>
      <p:ext uri="{BB962C8B-B14F-4D97-AF65-F5344CB8AC3E}">
        <p14:creationId xmlns:p14="http://schemas.microsoft.com/office/powerpoint/2010/main" val="37608198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chemeClr val="accent6">
              <a:lumMod val="20000"/>
              <a:lumOff val="80000"/>
            </a:schemeClr>
          </a:solidFill>
        </p:spPr>
        <p:txBody>
          <a:bodyPr wrap="square">
            <a:spAutoFit/>
          </a:bodyPr>
          <a:lstStyle/>
          <a:p>
            <a:pPr algn="ctr"/>
            <a:r>
              <a:rPr kumimoji="0" lang="es-PE" sz="2800" b="1" i="0" u="none" strike="noStrike" cap="none" normalizeH="0" baseline="0" dirty="0">
                <a:ln>
                  <a:noFill/>
                </a:ln>
                <a:solidFill>
                  <a:schemeClr val="tx1"/>
                </a:solidFill>
                <a:effectLst/>
                <a:latin typeface="Arial" panose="020B0604020202020204" pitchFamily="34" charset="0"/>
              </a:rPr>
              <a:t>Número de Muertes Maternas </a:t>
            </a:r>
            <a:r>
              <a:rPr kumimoji="0" lang="es-PE" sz="2800" b="1" i="0" u="none" strike="noStrike" cap="none" normalizeH="0" baseline="0" dirty="0">
                <a:ln>
                  <a:noFill/>
                </a:ln>
                <a:solidFill>
                  <a:srgbClr val="FF0000"/>
                </a:solidFill>
                <a:effectLst/>
                <a:latin typeface="Arial" panose="020B0604020202020204" pitchFamily="34" charset="0"/>
              </a:rPr>
              <a:t>Directas e Indirectas </a:t>
            </a:r>
            <a:r>
              <a:rPr kumimoji="0" lang="es-PE" sz="2800" b="1" i="0" u="none" strike="noStrike" cap="none" normalizeH="0" baseline="0" dirty="0">
                <a:ln>
                  <a:noFill/>
                </a:ln>
                <a:solidFill>
                  <a:schemeClr val="tx1"/>
                </a:solidFill>
                <a:effectLst/>
                <a:latin typeface="Arial" panose="020B0604020202020204" pitchFamily="34" charset="0"/>
              </a:rPr>
              <a:t>según años de ocurrencias, </a:t>
            </a:r>
            <a:r>
              <a:rPr lang="es-PE" sz="2800" b="1" dirty="0">
                <a:latin typeface="Arial" panose="020B0604020202020204" pitchFamily="34" charset="0"/>
              </a:rPr>
              <a:t>GERESA Loreto.</a:t>
            </a:r>
            <a:r>
              <a:rPr kumimoji="0" lang="es-PE" sz="2800" b="1" i="0" u="none" strike="noStrike" cap="none" normalizeH="0" baseline="0" dirty="0">
                <a:ln>
                  <a:noFill/>
                </a:ln>
                <a:solidFill>
                  <a:schemeClr val="tx1"/>
                </a:solidFill>
                <a:effectLst/>
                <a:latin typeface="Arial" panose="020B0604020202020204" pitchFamily="34" charset="0"/>
              </a:rPr>
              <a:t> 2015-2023(hasta el 13</a:t>
            </a:r>
            <a:r>
              <a:rPr lang="es-PE" sz="2800" b="1" dirty="0">
                <a:latin typeface="Arial" panose="020B0604020202020204" pitchFamily="34" charset="0"/>
              </a:rPr>
              <a:t> de</a:t>
            </a:r>
            <a:r>
              <a:rPr kumimoji="0" lang="es-PE" sz="2800" b="1" i="0" u="none" strike="noStrike" cap="none" normalizeH="0" baseline="0" dirty="0">
                <a:ln>
                  <a:noFill/>
                </a:ln>
                <a:solidFill>
                  <a:schemeClr val="tx1"/>
                </a:solidFill>
                <a:effectLst/>
                <a:latin typeface="Arial" panose="020B0604020202020204" pitchFamily="34" charset="0"/>
              </a:rPr>
              <a:t> octubre)*</a:t>
            </a:r>
            <a:r>
              <a:rPr lang="es-PE" sz="2800" b="1" dirty="0">
                <a:latin typeface="Arial" panose="020B0604020202020204" pitchFamily="34" charset="0"/>
              </a:rPr>
              <a:t>. </a:t>
            </a:r>
            <a:endParaRPr lang="es-ES" sz="2800" dirty="0"/>
          </a:p>
        </p:txBody>
      </p:sp>
      <p:sp>
        <p:nvSpPr>
          <p:cNvPr id="7" name="Text Box 3">
            <a:extLst>
              <a:ext uri="{FF2B5EF4-FFF2-40B4-BE49-F238E27FC236}">
                <a16:creationId xmlns:a16="http://schemas.microsoft.com/office/drawing/2014/main" id="{31C260D2-531F-4859-8A52-C7DCB9BDB3A9}"/>
              </a:ext>
            </a:extLst>
          </p:cNvPr>
          <p:cNvSpPr txBox="1">
            <a:spLocks noChangeArrowheads="1"/>
          </p:cNvSpPr>
          <p:nvPr/>
        </p:nvSpPr>
        <p:spPr bwMode="auto">
          <a:xfrm>
            <a:off x="145774" y="5652603"/>
            <a:ext cx="5812899" cy="18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Loreto- 2015-2023</a:t>
            </a:r>
            <a:endParaRPr kumimoji="0" lang="es-PE" sz="2800" b="1" i="0" u="none" strike="noStrike" cap="none" normalizeH="0" baseline="0" dirty="0">
              <a:ln>
                <a:noFill/>
              </a:ln>
              <a:effectLst/>
              <a:latin typeface="Arial" panose="020B0604020202020204" pitchFamily="34" charset="0"/>
            </a:endParaRPr>
          </a:p>
        </p:txBody>
      </p:sp>
      <p:sp>
        <p:nvSpPr>
          <p:cNvPr id="9" name="CuadroTexto 8">
            <a:extLst>
              <a:ext uri="{FF2B5EF4-FFF2-40B4-BE49-F238E27FC236}">
                <a16:creationId xmlns:a16="http://schemas.microsoft.com/office/drawing/2014/main" id="{908CF742-2068-44F8-B982-10DCC488223F}"/>
              </a:ext>
            </a:extLst>
          </p:cNvPr>
          <p:cNvSpPr txBox="1"/>
          <p:nvPr/>
        </p:nvSpPr>
        <p:spPr>
          <a:xfrm>
            <a:off x="94425" y="5947956"/>
            <a:ext cx="11810006" cy="738664"/>
          </a:xfrm>
          <a:prstGeom prst="rect">
            <a:avLst/>
          </a:prstGeom>
          <a:noFill/>
          <a:ln>
            <a:solidFill>
              <a:schemeClr val="accent1"/>
            </a:solidFill>
          </a:ln>
        </p:spPr>
        <p:txBody>
          <a:bodyPr wrap="square">
            <a:spAutoFit/>
          </a:bodyPr>
          <a:lstStyle/>
          <a:p>
            <a:pPr marL="0" marR="0" lvl="0" indent="0" algn="just" defTabSz="914400" rtl="0" eaLnBrk="0" fontAlgn="base" latinLnBrk="0" hangingPunct="0">
              <a:lnSpc>
                <a:spcPct val="100000"/>
              </a:lnSpc>
              <a:spcBef>
                <a:spcPct val="0"/>
              </a:spcBef>
              <a:spcAft>
                <a:spcPts val="800"/>
              </a:spcAft>
              <a:buClrTx/>
              <a:buSzTx/>
              <a:buFontTx/>
              <a:buNone/>
              <a:tabLst/>
            </a:pPr>
            <a:r>
              <a:rPr kumimoji="0" lang="es-PE" sz="1400" i="0" u="none" strike="noStrike" cap="none" normalizeH="0" baseline="0" dirty="0">
                <a:ln>
                  <a:noFill/>
                </a:ln>
                <a:effectLst/>
                <a:latin typeface="Arial" panose="020B0604020202020204" pitchFamily="34" charset="0"/>
              </a:rPr>
              <a:t>Se han considerado las muertes maternas de clasificación directa e indirecta, ocurridas hasta los 42 días de culminada la gestación. Dentro de las muertes maternas indirectas está considerado una muerte materna ocurrida en Tarapoto que procede de centro poblado San Isidro, distrito de San Pablo, Región Loreto.</a:t>
            </a:r>
          </a:p>
        </p:txBody>
      </p:sp>
      <p:pic>
        <p:nvPicPr>
          <p:cNvPr id="2" name="Imagen 1">
            <a:extLst>
              <a:ext uri="{FF2B5EF4-FFF2-40B4-BE49-F238E27FC236}">
                <a16:creationId xmlns:a16="http://schemas.microsoft.com/office/drawing/2014/main" id="{16DCC973-7252-400B-91B8-C8B9C149C725}"/>
              </a:ext>
            </a:extLst>
          </p:cNvPr>
          <p:cNvPicPr>
            <a:picLocks noChangeAspect="1"/>
          </p:cNvPicPr>
          <p:nvPr/>
        </p:nvPicPr>
        <p:blipFill>
          <a:blip r:embed="rId3"/>
          <a:stretch>
            <a:fillRect/>
          </a:stretch>
        </p:blipFill>
        <p:spPr>
          <a:xfrm>
            <a:off x="117763" y="1114133"/>
            <a:ext cx="11862861" cy="4538470"/>
          </a:xfrm>
          <a:prstGeom prst="rect">
            <a:avLst/>
          </a:prstGeom>
          <a:ln>
            <a:solidFill>
              <a:schemeClr val="tx1"/>
            </a:solidFill>
          </a:ln>
        </p:spPr>
      </p:pic>
    </p:spTree>
    <p:extLst>
      <p:ext uri="{BB962C8B-B14F-4D97-AF65-F5344CB8AC3E}">
        <p14:creationId xmlns:p14="http://schemas.microsoft.com/office/powerpoint/2010/main" val="40647613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A2FA262-0172-4A97-9E9E-49F85448D13D}"/>
              </a:ext>
            </a:extLst>
          </p:cNvPr>
          <p:cNvPicPr>
            <a:picLocks noChangeAspect="1"/>
          </p:cNvPicPr>
          <p:nvPr/>
        </p:nvPicPr>
        <p:blipFill>
          <a:blip r:embed="rId3"/>
          <a:stretch>
            <a:fillRect/>
          </a:stretch>
        </p:blipFill>
        <p:spPr>
          <a:xfrm>
            <a:off x="117764" y="1010431"/>
            <a:ext cx="11986606" cy="4531559"/>
          </a:xfrm>
          <a:prstGeom prst="rect">
            <a:avLst/>
          </a:prstGeom>
          <a:ln>
            <a:solidFill>
              <a:schemeClr val="tx1"/>
            </a:solidFill>
          </a:ln>
        </p:spPr>
      </p:pic>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117764" y="145038"/>
            <a:ext cx="11866418" cy="766039"/>
          </a:xfrm>
          <a:prstGeom prst="rect">
            <a:avLst/>
          </a:prstGeom>
          <a:solidFill>
            <a:srgbClr val="75DBFF"/>
          </a:solidFill>
          <a:ln>
            <a:noFill/>
          </a:ln>
        </p:spPr>
        <p:txBody>
          <a:bodyPr vert="horz" wrap="square" lIns="91440" tIns="45720" rIns="91440" bIns="45720" numCol="1" anchor="t" anchorCtr="0" compatLnSpc="1">
            <a:prstTxWarp prst="textNoShape">
              <a:avLst/>
            </a:prstTxWarp>
          </a:bodyPr>
          <a:lstStyle/>
          <a:p>
            <a:pPr algn="ctr"/>
            <a:r>
              <a:rPr kumimoji="0" lang="es-PE" sz="2000" b="1" i="0" u="none" strike="noStrike" cap="none" normalizeH="0" baseline="0" dirty="0">
                <a:ln>
                  <a:noFill/>
                </a:ln>
                <a:solidFill>
                  <a:schemeClr val="tx1"/>
                </a:solidFill>
                <a:effectLst/>
                <a:latin typeface="Arial" panose="020B0604020202020204" pitchFamily="34" charset="0"/>
              </a:rPr>
              <a:t>Número de Muertes Maternas </a:t>
            </a:r>
            <a:r>
              <a:rPr kumimoji="0" lang="es-PE" sz="2000" b="1" i="0" u="none" strike="noStrike" cap="none" normalizeH="0" baseline="0" dirty="0">
                <a:ln>
                  <a:noFill/>
                </a:ln>
                <a:solidFill>
                  <a:srgbClr val="FF0000"/>
                </a:solidFill>
                <a:effectLst/>
                <a:latin typeface="Arial" panose="020B0604020202020204" pitchFamily="34" charset="0"/>
              </a:rPr>
              <a:t>Directas e Indirectas </a:t>
            </a:r>
            <a:r>
              <a:rPr lang="es-PE" sz="2000" b="1" dirty="0">
                <a:latin typeface="Arial" panose="020B0604020202020204" pitchFamily="34" charset="0"/>
              </a:rPr>
              <a:t>según mes de ocurrencia. GERESA Loreto  </a:t>
            </a:r>
            <a:r>
              <a:rPr kumimoji="0" lang="es-PE" sz="2000" b="1" i="0" u="none" strike="noStrike" cap="none" normalizeH="0" baseline="0" dirty="0">
                <a:ln>
                  <a:noFill/>
                </a:ln>
                <a:solidFill>
                  <a:schemeClr val="tx1"/>
                </a:solidFill>
                <a:effectLst/>
                <a:latin typeface="Arial" panose="020B0604020202020204" pitchFamily="34" charset="0"/>
              </a:rPr>
              <a:t>2022 (Corte el 31 diciembre) y 2023 (hasta el 13 de octubre)</a:t>
            </a:r>
            <a:endParaRPr lang="es-ES" sz="2000" dirty="0"/>
          </a:p>
        </p:txBody>
      </p:sp>
      <p:sp>
        <p:nvSpPr>
          <p:cNvPr id="5" name="Cerrar llave 4">
            <a:extLst>
              <a:ext uri="{FF2B5EF4-FFF2-40B4-BE49-F238E27FC236}">
                <a16:creationId xmlns:a16="http://schemas.microsoft.com/office/drawing/2014/main" id="{E1D8B6E0-7084-448D-9A61-F31833EDC8B7}"/>
              </a:ext>
            </a:extLst>
          </p:cNvPr>
          <p:cNvSpPr/>
          <p:nvPr/>
        </p:nvSpPr>
        <p:spPr>
          <a:xfrm rot="16200000">
            <a:off x="2424748" y="2660462"/>
            <a:ext cx="738663" cy="2898892"/>
          </a:xfrm>
          <a:prstGeom prst="rightBrace">
            <a:avLst>
              <a:gd name="adj1" fmla="val 8333"/>
              <a:gd name="adj2" fmla="val 4842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dirty="0"/>
          </a:p>
        </p:txBody>
      </p:sp>
      <p:sp>
        <p:nvSpPr>
          <p:cNvPr id="8" name="CuadroTexto 7">
            <a:extLst>
              <a:ext uri="{FF2B5EF4-FFF2-40B4-BE49-F238E27FC236}">
                <a16:creationId xmlns:a16="http://schemas.microsoft.com/office/drawing/2014/main" id="{8EE68289-B390-4EE0-B921-720A26620370}"/>
              </a:ext>
            </a:extLst>
          </p:cNvPr>
          <p:cNvSpPr txBox="1"/>
          <p:nvPr/>
        </p:nvSpPr>
        <p:spPr>
          <a:xfrm>
            <a:off x="7272911" y="2789669"/>
            <a:ext cx="3604591" cy="830997"/>
          </a:xfrm>
          <a:prstGeom prst="rect">
            <a:avLst/>
          </a:prstGeom>
          <a:noFill/>
        </p:spPr>
        <p:txBody>
          <a:bodyPr wrap="square" rtlCol="0">
            <a:spAutoFit/>
          </a:bodyPr>
          <a:lstStyle/>
          <a:p>
            <a:r>
              <a:rPr lang="es-ES" sz="1600" b="1" dirty="0"/>
              <a:t>Muertes Maternas – 2023</a:t>
            </a:r>
          </a:p>
          <a:p>
            <a:r>
              <a:rPr lang="es-ES" sz="1600" dirty="0"/>
              <a:t>Hasta la SE41: 16</a:t>
            </a:r>
          </a:p>
          <a:p>
            <a:r>
              <a:rPr lang="es-ES" sz="1600" dirty="0"/>
              <a:t> (11 MM Directas y 05 MM Indirectas)</a:t>
            </a:r>
            <a:endParaRPr lang="es-MX" sz="1600" dirty="0"/>
          </a:p>
        </p:txBody>
      </p:sp>
      <p:sp>
        <p:nvSpPr>
          <p:cNvPr id="10" name="Cerrar llave 9">
            <a:extLst>
              <a:ext uri="{FF2B5EF4-FFF2-40B4-BE49-F238E27FC236}">
                <a16:creationId xmlns:a16="http://schemas.microsoft.com/office/drawing/2014/main" id="{CBBA92FE-D03A-43E6-A97A-867B550C1CFE}"/>
              </a:ext>
            </a:extLst>
          </p:cNvPr>
          <p:cNvSpPr/>
          <p:nvPr/>
        </p:nvSpPr>
        <p:spPr>
          <a:xfrm rot="16200000">
            <a:off x="8209460" y="1233457"/>
            <a:ext cx="738662" cy="5888856"/>
          </a:xfrm>
          <a:prstGeom prst="rightBrace">
            <a:avLst>
              <a:gd name="adj1" fmla="val 8333"/>
              <a:gd name="adj2" fmla="val 4774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1" name="CuadroTexto 10">
            <a:extLst>
              <a:ext uri="{FF2B5EF4-FFF2-40B4-BE49-F238E27FC236}">
                <a16:creationId xmlns:a16="http://schemas.microsoft.com/office/drawing/2014/main" id="{B136E2EC-2CDD-4DE0-8EFC-68984530147F}"/>
              </a:ext>
            </a:extLst>
          </p:cNvPr>
          <p:cNvSpPr txBox="1"/>
          <p:nvPr/>
        </p:nvSpPr>
        <p:spPr>
          <a:xfrm>
            <a:off x="1657795" y="2704861"/>
            <a:ext cx="3410916" cy="830997"/>
          </a:xfrm>
          <a:prstGeom prst="rect">
            <a:avLst/>
          </a:prstGeom>
          <a:noFill/>
        </p:spPr>
        <p:txBody>
          <a:bodyPr wrap="square" rtlCol="0">
            <a:spAutoFit/>
          </a:bodyPr>
          <a:lstStyle/>
          <a:p>
            <a:r>
              <a:rPr lang="es-ES" sz="1600" b="1" dirty="0"/>
              <a:t>Muertes Maternas -2022 </a:t>
            </a:r>
          </a:p>
          <a:p>
            <a:r>
              <a:rPr lang="es-ES" sz="1600" dirty="0"/>
              <a:t>Hasta la SE 41: 18 MM</a:t>
            </a:r>
          </a:p>
          <a:p>
            <a:r>
              <a:rPr lang="es-ES" sz="1600" dirty="0"/>
              <a:t> (11 MM Directas y 07 MM Indirectas)</a:t>
            </a:r>
            <a:endParaRPr lang="es-MX" sz="1600" dirty="0"/>
          </a:p>
        </p:txBody>
      </p:sp>
      <p:sp>
        <p:nvSpPr>
          <p:cNvPr id="12" name="Text Box 3">
            <a:extLst>
              <a:ext uri="{FF2B5EF4-FFF2-40B4-BE49-F238E27FC236}">
                <a16:creationId xmlns:a16="http://schemas.microsoft.com/office/drawing/2014/main" id="{7BF46A16-8608-48CF-B0BA-0EFD055EA9A1}"/>
              </a:ext>
            </a:extLst>
          </p:cNvPr>
          <p:cNvSpPr txBox="1">
            <a:spLocks noChangeArrowheads="1"/>
          </p:cNvSpPr>
          <p:nvPr/>
        </p:nvSpPr>
        <p:spPr bwMode="auto">
          <a:xfrm>
            <a:off x="119271" y="5946923"/>
            <a:ext cx="11864911" cy="77941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1200" b="0" i="0" u="none" strike="noStrike" cap="none" normalizeH="0" baseline="0" dirty="0">
                <a:ln>
                  <a:noFill/>
                </a:ln>
                <a:effectLst/>
                <a:latin typeface="Arial" panose="020B0604020202020204" pitchFamily="34" charset="0"/>
              </a:rPr>
              <a:t>Se han considerado las muertes maternas de clasificación preliminar </a:t>
            </a:r>
            <a:r>
              <a:rPr kumimoji="0" lang="es-PE" sz="1200" b="1" i="0" u="none" strike="noStrike" cap="none" normalizeH="0" baseline="0" dirty="0">
                <a:ln>
                  <a:noFill/>
                </a:ln>
                <a:effectLst/>
                <a:latin typeface="Arial" panose="020B0604020202020204" pitchFamily="34" charset="0"/>
              </a:rPr>
              <a:t>directa e indirecta</a:t>
            </a:r>
            <a:r>
              <a:rPr kumimoji="0" lang="es-PE" sz="1200" b="0" i="0" u="none" strike="noStrike" cap="none" normalizeH="0" baseline="0" dirty="0">
                <a:ln>
                  <a:noFill/>
                </a:ln>
                <a:effectLst/>
                <a:latin typeface="Arial" panose="020B0604020202020204" pitchFamily="34" charset="0"/>
              </a:rPr>
              <a:t>, ocurridas hasta los 42 días de culminada la gestación. Incluye 01 muerte materna indirecta (Tuberculosis)</a:t>
            </a:r>
            <a:r>
              <a:rPr lang="es-PE" sz="1200" dirty="0">
                <a:latin typeface="Arial" panose="020B0604020202020204" pitchFamily="34" charset="0"/>
              </a:rPr>
              <a:t> </a:t>
            </a:r>
            <a:r>
              <a:rPr kumimoji="0" lang="es-PE" sz="1200" b="0" i="0" u="none" strike="noStrike" cap="none" normalizeH="0" baseline="0" dirty="0">
                <a:ln>
                  <a:noFill/>
                </a:ln>
                <a:effectLst/>
                <a:latin typeface="Arial" panose="020B0604020202020204" pitchFamily="34" charset="0"/>
              </a:rPr>
              <a:t>ocurrida en Tarapoto y que procede de la región Loreto (Esta muerte materna fue investigada y la fallecida procede del caserío  San Isidro, distrito de San Pablo, estuvo viviendo en dicho caserío desde mayo 2022, se embarazó y salió enferma del caserío en junio 2023, se fue a Tarapoto a las dos semanas fallece ahí.</a:t>
            </a:r>
          </a:p>
        </p:txBody>
      </p:sp>
      <p:sp>
        <p:nvSpPr>
          <p:cNvPr id="13" name="Text Box 3">
            <a:extLst>
              <a:ext uri="{FF2B5EF4-FFF2-40B4-BE49-F238E27FC236}">
                <a16:creationId xmlns:a16="http://schemas.microsoft.com/office/drawing/2014/main" id="{FBDCDA49-23E4-452E-9308-781517191DAA}"/>
              </a:ext>
            </a:extLst>
          </p:cNvPr>
          <p:cNvSpPr txBox="1">
            <a:spLocks noChangeArrowheads="1"/>
          </p:cNvSpPr>
          <p:nvPr/>
        </p:nvSpPr>
        <p:spPr bwMode="auto">
          <a:xfrm>
            <a:off x="117764" y="5589643"/>
            <a:ext cx="4225636" cy="309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Loreto- 2022-2023</a:t>
            </a:r>
            <a:endParaRPr kumimoji="0" lang="es-PE" sz="2800" b="1"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2475488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12872B6-A697-42C4-A086-A02C28E1DABB}"/>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960046" y="171367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B8482696-5865-40B5-976E-9DDB27C8A006}"/>
              </a:ext>
            </a:extLst>
          </p:cNvPr>
          <p:cNvSpPr>
            <a:spLocks noGrp="1"/>
          </p:cNvSpPr>
          <p:nvPr>
            <p:ph type="ctrTitle"/>
          </p:nvPr>
        </p:nvSpPr>
        <p:spPr>
          <a:xfrm>
            <a:off x="3329045" y="1532980"/>
            <a:ext cx="7064165" cy="2387600"/>
          </a:xfrm>
        </p:spPr>
        <p:txBody>
          <a:bodyPr>
            <a:normAutofit/>
          </a:bodyPr>
          <a:lstStyle/>
          <a:p>
            <a:r>
              <a:rPr lang="es-MX" sz="6600" b="1" dirty="0">
                <a:solidFill>
                  <a:schemeClr val="accent6">
                    <a:lumMod val="50000"/>
                  </a:schemeClr>
                </a:solidFill>
                <a:latin typeface="Algerian" panose="04020705040A02060702" pitchFamily="82" charset="0"/>
              </a:rPr>
              <a:t>MALARIA</a:t>
            </a:r>
          </a:p>
        </p:txBody>
      </p:sp>
    </p:spTree>
    <p:extLst>
      <p:ext uri="{BB962C8B-B14F-4D97-AF65-F5344CB8AC3E}">
        <p14:creationId xmlns:p14="http://schemas.microsoft.com/office/powerpoint/2010/main" val="4190269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FAA707A-CD94-4B26-A538-4F6F5FC9F8E4}"/>
              </a:ext>
            </a:extLst>
          </p:cNvPr>
          <p:cNvPicPr>
            <a:picLocks noChangeAspect="1"/>
          </p:cNvPicPr>
          <p:nvPr/>
        </p:nvPicPr>
        <p:blipFill>
          <a:blip r:embed="rId3"/>
          <a:stretch>
            <a:fillRect/>
          </a:stretch>
        </p:blipFill>
        <p:spPr>
          <a:xfrm>
            <a:off x="117764" y="1426290"/>
            <a:ext cx="11864911" cy="4863978"/>
          </a:xfrm>
          <a:prstGeom prst="rect">
            <a:avLst/>
          </a:prstGeom>
          <a:ln>
            <a:solidFill>
              <a:schemeClr val="tx1"/>
            </a:solidFill>
          </a:ln>
        </p:spPr>
      </p:pic>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117764" y="145038"/>
            <a:ext cx="11866418" cy="1172541"/>
          </a:xfrm>
          <a:prstGeom prst="rect">
            <a:avLst/>
          </a:prstGeom>
          <a:solidFill>
            <a:srgbClr val="B7ECFF"/>
          </a:solidFill>
          <a:ln>
            <a:noFill/>
          </a:ln>
        </p:spPr>
        <p:txBody>
          <a:bodyPr vert="horz" wrap="square" lIns="91440" tIns="45720" rIns="91440" bIns="45720" numCol="1" anchor="t" anchorCtr="0" compatLnSpc="1">
            <a:prstTxWarp prst="textNoShape">
              <a:avLst/>
            </a:prstTxWarp>
          </a:bodyPr>
          <a:lstStyle/>
          <a:p>
            <a:pPr algn="ctr"/>
            <a:r>
              <a:rPr kumimoji="0" lang="es-PE" sz="2400" b="1" i="0" u="none" strike="noStrike" cap="none" normalizeH="0" baseline="0" dirty="0">
                <a:ln>
                  <a:noFill/>
                </a:ln>
                <a:solidFill>
                  <a:schemeClr val="tx1"/>
                </a:solidFill>
                <a:effectLst/>
                <a:latin typeface="Arial" panose="020B0604020202020204" pitchFamily="34" charset="0"/>
              </a:rPr>
              <a:t>Número de Muertes Maternas Total (</a:t>
            </a:r>
            <a:r>
              <a:rPr kumimoji="0" lang="es-PE" sz="2400" b="1" i="0" u="none" strike="noStrike" cap="none" normalizeH="0" baseline="0" dirty="0">
                <a:ln>
                  <a:noFill/>
                </a:ln>
                <a:solidFill>
                  <a:srgbClr val="FF0000"/>
                </a:solidFill>
                <a:effectLst/>
                <a:latin typeface="Arial" panose="020B0604020202020204" pitchFamily="34" charset="0"/>
              </a:rPr>
              <a:t>Directas e Indirectas</a:t>
            </a:r>
            <a:r>
              <a:rPr kumimoji="0" lang="es-PE" sz="2400" b="1" i="0" u="none" strike="noStrike" cap="none" normalizeH="0" baseline="0" dirty="0">
                <a:ln>
                  <a:noFill/>
                </a:ln>
                <a:solidFill>
                  <a:schemeClr val="tx1"/>
                </a:solidFill>
                <a:effectLst/>
                <a:latin typeface="Arial" panose="020B0604020202020204" pitchFamily="34" charset="0"/>
              </a:rPr>
              <a:t>), </a:t>
            </a:r>
            <a:r>
              <a:rPr lang="es-PE" sz="2400" b="1" dirty="0">
                <a:latin typeface="Arial" panose="020B0604020202020204" pitchFamily="34" charset="0"/>
              </a:rPr>
              <a:t>según meses de ocurrencias. GERESA Loreto  </a:t>
            </a:r>
            <a:r>
              <a:rPr kumimoji="0" lang="es-PE" sz="2400" b="1" i="0" u="none" strike="noStrike" cap="none" normalizeH="0" baseline="0" dirty="0">
                <a:ln>
                  <a:noFill/>
                </a:ln>
                <a:solidFill>
                  <a:schemeClr val="tx1"/>
                </a:solidFill>
                <a:effectLst/>
                <a:latin typeface="Arial" panose="020B0604020202020204" pitchFamily="34" charset="0"/>
              </a:rPr>
              <a:t>2022 (Corte el 31 diciembre) y 2023 </a:t>
            </a:r>
          </a:p>
          <a:p>
            <a:pPr algn="ctr"/>
            <a:r>
              <a:rPr kumimoji="0" lang="es-PE" sz="2400" b="1" i="0" u="none" strike="noStrike" cap="none" normalizeH="0" baseline="0" dirty="0">
                <a:ln>
                  <a:noFill/>
                </a:ln>
                <a:solidFill>
                  <a:schemeClr val="tx1"/>
                </a:solidFill>
                <a:effectLst/>
                <a:latin typeface="Arial" panose="020B0604020202020204" pitchFamily="34" charset="0"/>
              </a:rPr>
              <a:t>(Hasta el 13 de </a:t>
            </a:r>
            <a:r>
              <a:rPr lang="es-PE" sz="2400" b="1" dirty="0">
                <a:latin typeface="Arial" panose="020B0604020202020204" pitchFamily="34" charset="0"/>
              </a:rPr>
              <a:t>o</a:t>
            </a:r>
            <a:r>
              <a:rPr kumimoji="0" lang="es-PE" sz="2400" b="1" i="0" u="none" strike="noStrike" cap="none" normalizeH="0" baseline="0" dirty="0">
                <a:ln>
                  <a:noFill/>
                </a:ln>
                <a:solidFill>
                  <a:schemeClr val="tx1"/>
                </a:solidFill>
                <a:effectLst/>
                <a:latin typeface="Arial" panose="020B0604020202020204" pitchFamily="34" charset="0"/>
              </a:rPr>
              <a:t>ctubre)*.</a:t>
            </a:r>
            <a:endParaRPr lang="es-ES" sz="2400" dirty="0"/>
          </a:p>
        </p:txBody>
      </p:sp>
      <p:sp>
        <p:nvSpPr>
          <p:cNvPr id="5" name="Cerrar llave 4">
            <a:extLst>
              <a:ext uri="{FF2B5EF4-FFF2-40B4-BE49-F238E27FC236}">
                <a16:creationId xmlns:a16="http://schemas.microsoft.com/office/drawing/2014/main" id="{E1D8B6E0-7084-448D-9A61-F31833EDC8B7}"/>
              </a:ext>
            </a:extLst>
          </p:cNvPr>
          <p:cNvSpPr/>
          <p:nvPr/>
        </p:nvSpPr>
        <p:spPr>
          <a:xfrm rot="16200000">
            <a:off x="4292932" y="75261"/>
            <a:ext cx="1563978" cy="78409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8" name="CuadroTexto 7">
            <a:extLst>
              <a:ext uri="{FF2B5EF4-FFF2-40B4-BE49-F238E27FC236}">
                <a16:creationId xmlns:a16="http://schemas.microsoft.com/office/drawing/2014/main" id="{8EE68289-B390-4EE0-B921-720A26620370}"/>
              </a:ext>
            </a:extLst>
          </p:cNvPr>
          <p:cNvSpPr txBox="1"/>
          <p:nvPr/>
        </p:nvSpPr>
        <p:spPr>
          <a:xfrm>
            <a:off x="2493213" y="2274053"/>
            <a:ext cx="7226520" cy="1200329"/>
          </a:xfrm>
          <a:prstGeom prst="rect">
            <a:avLst/>
          </a:prstGeom>
          <a:noFill/>
        </p:spPr>
        <p:txBody>
          <a:bodyPr wrap="square" rtlCol="0">
            <a:spAutoFit/>
          </a:bodyPr>
          <a:lstStyle/>
          <a:p>
            <a:r>
              <a:rPr lang="es-ES" sz="2400" b="1" dirty="0"/>
              <a:t>2022: 19 Muertes Maternas (Directas e Indirectas)</a:t>
            </a:r>
          </a:p>
          <a:p>
            <a:r>
              <a:rPr lang="es-ES" sz="2400" b="1" dirty="0"/>
              <a:t>2023: 16 Muertes Maternas (Directas e Indirectas)</a:t>
            </a:r>
          </a:p>
          <a:p>
            <a:endParaRPr lang="es-MX" sz="2400" b="1" dirty="0"/>
          </a:p>
        </p:txBody>
      </p:sp>
      <p:sp>
        <p:nvSpPr>
          <p:cNvPr id="9" name="Text Box 3">
            <a:extLst>
              <a:ext uri="{FF2B5EF4-FFF2-40B4-BE49-F238E27FC236}">
                <a16:creationId xmlns:a16="http://schemas.microsoft.com/office/drawing/2014/main" id="{45842518-C86D-4BD7-9D92-3EC6875BA4C3}"/>
              </a:ext>
            </a:extLst>
          </p:cNvPr>
          <p:cNvSpPr txBox="1">
            <a:spLocks noChangeArrowheads="1"/>
          </p:cNvSpPr>
          <p:nvPr/>
        </p:nvSpPr>
        <p:spPr bwMode="auto">
          <a:xfrm>
            <a:off x="119271" y="6389723"/>
            <a:ext cx="11864911" cy="3689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1000" b="0" i="0" u="none" strike="noStrike" cap="none" normalizeH="0" baseline="0" dirty="0">
                <a:ln>
                  <a:noFill/>
                </a:ln>
                <a:effectLst/>
                <a:latin typeface="Arial" panose="020B0604020202020204" pitchFamily="34" charset="0"/>
              </a:rPr>
              <a:t>Fuente: Dirección de Epidemiología. GERESA Loreto- 2022-2023 *Se han considerado las muertes maternas de clasificación </a:t>
            </a:r>
            <a:r>
              <a:rPr kumimoji="0" lang="es-PE" sz="1000" b="1" i="0" u="none" strike="noStrike" cap="none" normalizeH="0" baseline="0" dirty="0">
                <a:ln>
                  <a:noFill/>
                </a:ln>
                <a:effectLst/>
                <a:latin typeface="Arial" panose="020B0604020202020204" pitchFamily="34" charset="0"/>
              </a:rPr>
              <a:t>directa e indirecta</a:t>
            </a:r>
            <a:r>
              <a:rPr kumimoji="0" lang="es-PE" sz="1000" b="0" i="0" u="none" strike="noStrike" cap="none" normalizeH="0" baseline="0" dirty="0">
                <a:ln>
                  <a:noFill/>
                </a:ln>
                <a:effectLst/>
                <a:latin typeface="Arial" panose="020B0604020202020204" pitchFamily="34" charset="0"/>
              </a:rPr>
              <a:t>, ocurridas hasta los 42 días de culminada la gestación </a:t>
            </a:r>
            <a:endParaRPr kumimoji="0" lang="es-PE" sz="32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334028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0" y="5631907"/>
            <a:ext cx="970059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Epidemiología-GERESA Loreto-.2023  *Se ha considerado los casos de muertes maternas de clasificación directa e indirecta según norma técnica.</a:t>
            </a:r>
          </a:p>
        </p:txBody>
      </p:sp>
      <p:sp>
        <p:nvSpPr>
          <p:cNvPr id="8" name="CuadroTexto 7">
            <a:extLst>
              <a:ext uri="{FF2B5EF4-FFF2-40B4-BE49-F238E27FC236}">
                <a16:creationId xmlns:a16="http://schemas.microsoft.com/office/drawing/2014/main" id="{86E798EB-8B1F-4F9C-9BE4-BD41A81B47A1}"/>
              </a:ext>
            </a:extLst>
          </p:cNvPr>
          <p:cNvSpPr txBox="1"/>
          <p:nvPr/>
        </p:nvSpPr>
        <p:spPr>
          <a:xfrm>
            <a:off x="70338" y="59639"/>
            <a:ext cx="12072730" cy="830997"/>
          </a:xfrm>
          <a:prstGeom prst="rect">
            <a:avLst/>
          </a:prstGeom>
          <a:solidFill>
            <a:srgbClr val="B7ECFF"/>
          </a:solidFill>
          <a:ln>
            <a:solidFill>
              <a:srgbClr val="FF0000"/>
            </a:solidFill>
          </a:ln>
        </p:spPr>
        <p:txBody>
          <a:bodyPr wrap="square">
            <a:spAutoFit/>
          </a:bodyPr>
          <a:lstStyle/>
          <a:p>
            <a:pPr algn="ctr"/>
            <a:r>
              <a:rPr kumimoji="0" lang="es-PE" sz="2400" b="1" i="0" u="none" strike="noStrike" cap="none" normalizeH="0" baseline="0" dirty="0">
                <a:ln>
                  <a:noFill/>
                </a:ln>
                <a:solidFill>
                  <a:schemeClr val="tx1"/>
                </a:solidFill>
                <a:effectLst/>
                <a:latin typeface="Arial" panose="020B0604020202020204" pitchFamily="34" charset="0"/>
              </a:rPr>
              <a:t>Número de Muertes Maternas( </a:t>
            </a:r>
            <a:r>
              <a:rPr kumimoji="0" lang="es-PE" sz="2400" b="1" i="0" u="none" strike="noStrike" cap="none" normalizeH="0" baseline="0" dirty="0">
                <a:ln>
                  <a:noFill/>
                </a:ln>
                <a:solidFill>
                  <a:srgbClr val="FF0000"/>
                </a:solidFill>
                <a:effectLst/>
                <a:latin typeface="Arial" panose="020B0604020202020204" pitchFamily="34" charset="0"/>
              </a:rPr>
              <a:t>Directas, Indirectas e incidentales</a:t>
            </a:r>
            <a:r>
              <a:rPr kumimoji="0" lang="es-PE" sz="2400" b="1" i="0" u="none" strike="noStrike" cap="none" normalizeH="0" baseline="0" dirty="0">
                <a:ln>
                  <a:noFill/>
                </a:ln>
                <a:solidFill>
                  <a:schemeClr val="tx1"/>
                </a:solidFill>
                <a:effectLst/>
                <a:latin typeface="Arial" panose="020B0604020202020204" pitchFamily="34" charset="0"/>
              </a:rPr>
              <a:t>) </a:t>
            </a:r>
            <a:r>
              <a:rPr lang="es-PE" sz="2400" b="1" dirty="0">
                <a:latin typeface="Arial" panose="020B0604020202020204" pitchFamily="34" charset="0"/>
              </a:rPr>
              <a:t>según Provincias y distritos de Ocurrencia. Región Loreto </a:t>
            </a:r>
            <a:r>
              <a:rPr kumimoji="0" lang="es-PE" sz="2400" b="1" i="0" u="none" strike="noStrike" cap="none" normalizeH="0" baseline="0" dirty="0">
                <a:ln>
                  <a:noFill/>
                </a:ln>
                <a:solidFill>
                  <a:schemeClr val="tx1"/>
                </a:solidFill>
                <a:effectLst/>
                <a:latin typeface="Arial" panose="020B0604020202020204" pitchFamily="34" charset="0"/>
              </a:rPr>
              <a:t>2023 (hasta el 13 de octubre)*</a:t>
            </a:r>
            <a:endParaRPr lang="es-ES" sz="2400" dirty="0"/>
          </a:p>
        </p:txBody>
      </p:sp>
      <p:sp>
        <p:nvSpPr>
          <p:cNvPr id="10" name="CuadroTexto 9">
            <a:extLst>
              <a:ext uri="{FF2B5EF4-FFF2-40B4-BE49-F238E27FC236}">
                <a16:creationId xmlns:a16="http://schemas.microsoft.com/office/drawing/2014/main" id="{8A0EC651-9CC0-4212-9A1F-4CBD2395B32D}"/>
              </a:ext>
            </a:extLst>
          </p:cNvPr>
          <p:cNvSpPr txBox="1"/>
          <p:nvPr/>
        </p:nvSpPr>
        <p:spPr>
          <a:xfrm>
            <a:off x="156477" y="5946103"/>
            <a:ext cx="11900452" cy="830997"/>
          </a:xfrm>
          <a:prstGeom prst="rect">
            <a:avLst/>
          </a:prstGeom>
          <a:noFill/>
          <a:ln>
            <a:solidFill>
              <a:schemeClr val="tx1"/>
            </a:solidFill>
          </a:ln>
        </p:spPr>
        <p:txBody>
          <a:bodyPr wrap="square" rtlCol="0">
            <a:spAutoFit/>
          </a:bodyPr>
          <a:lstStyle/>
          <a:p>
            <a:pPr algn="just"/>
            <a:r>
              <a:rPr lang="es-ES" sz="1200" dirty="0">
                <a:latin typeface="Arial" panose="020B0604020202020204" pitchFamily="34" charset="0"/>
                <a:cs typeface="Arial" panose="020B0604020202020204" pitchFamily="34" charset="0"/>
              </a:rPr>
              <a:t>Estas son las 17 muertes maternas que se encuentran notificadas en el aplicativo Notiweb de epidemiología a nivel nacional: De las Muertes Directas (11) e Indirectas (5), 01 muerte materna indirecta ocurrió en Tarapoto de la región San Martín, pero que procede de la región Loreto (es decir pasó el mayor tiempo de gestación en la localidad de San Isidro-Distrito de San pablo de la región de Loreto; A las dos semanas de llegar enferma a la región San Martín falleció). Solo las muertes maternas directas e indirectas están considerados para trabajar las Tasas y Razones de muertes maternas.</a:t>
            </a:r>
            <a:endParaRPr lang="es-MX" sz="1200"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950B7F2D-4103-4EB5-B06E-D52EF88F1C3A}"/>
              </a:ext>
            </a:extLst>
          </p:cNvPr>
          <p:cNvPicPr>
            <a:picLocks noChangeAspect="1"/>
          </p:cNvPicPr>
          <p:nvPr/>
        </p:nvPicPr>
        <p:blipFill>
          <a:blip r:embed="rId3"/>
          <a:stretch>
            <a:fillRect/>
          </a:stretch>
        </p:blipFill>
        <p:spPr>
          <a:xfrm>
            <a:off x="291547" y="995261"/>
            <a:ext cx="11529152" cy="4636646"/>
          </a:xfrm>
          <a:prstGeom prst="rect">
            <a:avLst/>
          </a:prstGeom>
          <a:ln>
            <a:solidFill>
              <a:schemeClr val="tx1"/>
            </a:solidFill>
          </a:ln>
        </p:spPr>
      </p:pic>
    </p:spTree>
    <p:extLst>
      <p:ext uri="{BB962C8B-B14F-4D97-AF65-F5344CB8AC3E}">
        <p14:creationId xmlns:p14="http://schemas.microsoft.com/office/powerpoint/2010/main" val="2119879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686948" y="145038"/>
            <a:ext cx="10818104" cy="1359047"/>
          </a:xfrm>
          <a:prstGeom prst="rect">
            <a:avLst/>
          </a:prstGeom>
          <a:solidFill>
            <a:schemeClr val="accent4">
              <a:lumMod val="20000"/>
              <a:lumOff val="80000"/>
            </a:schemeClr>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s-PE" sz="2400" b="1" dirty="0">
                <a:latin typeface="Arial" panose="020B0604020202020204" pitchFamily="34" charset="0"/>
                <a:cs typeface="Arial" panose="020B0604020202020204" pitchFamily="34" charset="0"/>
              </a:rPr>
              <a:t>Número de</a:t>
            </a: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Muertes Maternas  (</a:t>
            </a:r>
            <a:r>
              <a:rPr kumimoji="0" lang="es-PE" sz="24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Directas, Indirectas, Incidental</a:t>
            </a: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según </a:t>
            </a:r>
            <a:r>
              <a:rPr lang="es-PE" sz="2400" b="1" dirty="0">
                <a:latin typeface="Arial" panose="020B0604020202020204" pitchFamily="34" charset="0"/>
                <a:cs typeface="Arial" panose="020B0604020202020204" pitchFamily="34" charset="0"/>
              </a:rPr>
              <a:t>momento del fallecimiento y clasificación final</a:t>
            </a: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Región Loreto. </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2022 y 2023 (Hasta el 13 de octubre)*</a:t>
            </a:r>
            <a:endParaRPr kumimoji="0" lang="es-PE"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Text Box 3">
            <a:extLst>
              <a:ext uri="{FF2B5EF4-FFF2-40B4-BE49-F238E27FC236}">
                <a16:creationId xmlns:a16="http://schemas.microsoft.com/office/drawing/2014/main" id="{E1C22B4A-ACF1-1560-494D-2DB775C0E8B1}"/>
              </a:ext>
            </a:extLst>
          </p:cNvPr>
          <p:cNvSpPr txBox="1">
            <a:spLocks noChangeArrowheads="1"/>
          </p:cNvSpPr>
          <p:nvPr/>
        </p:nvSpPr>
        <p:spPr bwMode="auto">
          <a:xfrm>
            <a:off x="4038600" y="4750612"/>
            <a:ext cx="3709332" cy="31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 GERESA Loreto. 2022 y 2023</a:t>
            </a:r>
            <a:endParaRPr kumimoji="0" lang="es-PE" sz="2800" b="0"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330CC178-1C34-B9F0-8D70-F877601F918C}"/>
              </a:ext>
            </a:extLst>
          </p:cNvPr>
          <p:cNvPicPr>
            <a:picLocks noChangeAspect="1"/>
          </p:cNvPicPr>
          <p:nvPr/>
        </p:nvPicPr>
        <p:blipFill>
          <a:blip r:embed="rId2"/>
          <a:stretch>
            <a:fillRect/>
          </a:stretch>
        </p:blipFill>
        <p:spPr>
          <a:xfrm>
            <a:off x="221673" y="1885537"/>
            <a:ext cx="5417127" cy="2797298"/>
          </a:xfrm>
          <a:prstGeom prst="rect">
            <a:avLst/>
          </a:prstGeom>
          <a:ln>
            <a:solidFill>
              <a:schemeClr val="tx1"/>
            </a:solidFill>
          </a:ln>
        </p:spPr>
      </p:pic>
      <p:sp>
        <p:nvSpPr>
          <p:cNvPr id="4" name="CuadroTexto 3">
            <a:extLst>
              <a:ext uri="{FF2B5EF4-FFF2-40B4-BE49-F238E27FC236}">
                <a16:creationId xmlns:a16="http://schemas.microsoft.com/office/drawing/2014/main" id="{3A93DD4D-0C4C-4A0E-A1FF-A49C944BC32A}"/>
              </a:ext>
            </a:extLst>
          </p:cNvPr>
          <p:cNvSpPr txBox="1"/>
          <p:nvPr/>
        </p:nvSpPr>
        <p:spPr>
          <a:xfrm>
            <a:off x="10591800" y="1510145"/>
            <a:ext cx="1600200" cy="369332"/>
          </a:xfrm>
          <a:prstGeom prst="rect">
            <a:avLst/>
          </a:prstGeom>
          <a:noFill/>
        </p:spPr>
        <p:txBody>
          <a:bodyPr wrap="square" rtlCol="0">
            <a:spAutoFit/>
          </a:bodyPr>
          <a:lstStyle/>
          <a:p>
            <a:r>
              <a:rPr lang="es-MX" b="1" dirty="0"/>
              <a:t>2023</a:t>
            </a:r>
          </a:p>
        </p:txBody>
      </p:sp>
      <p:sp>
        <p:nvSpPr>
          <p:cNvPr id="9" name="CuadroTexto 8">
            <a:extLst>
              <a:ext uri="{FF2B5EF4-FFF2-40B4-BE49-F238E27FC236}">
                <a16:creationId xmlns:a16="http://schemas.microsoft.com/office/drawing/2014/main" id="{78DD5114-C52D-4DF6-A30B-8CBE86DA6285}"/>
              </a:ext>
            </a:extLst>
          </p:cNvPr>
          <p:cNvSpPr txBox="1"/>
          <p:nvPr/>
        </p:nvSpPr>
        <p:spPr>
          <a:xfrm>
            <a:off x="4038600" y="1510145"/>
            <a:ext cx="1600200" cy="369332"/>
          </a:xfrm>
          <a:prstGeom prst="rect">
            <a:avLst/>
          </a:prstGeom>
          <a:noFill/>
        </p:spPr>
        <p:txBody>
          <a:bodyPr wrap="square" rtlCol="0">
            <a:spAutoFit/>
          </a:bodyPr>
          <a:lstStyle/>
          <a:p>
            <a:r>
              <a:rPr lang="es-MX" b="1" dirty="0"/>
              <a:t>2022</a:t>
            </a:r>
          </a:p>
        </p:txBody>
      </p:sp>
      <p:pic>
        <p:nvPicPr>
          <p:cNvPr id="5" name="Imagen 4">
            <a:extLst>
              <a:ext uri="{FF2B5EF4-FFF2-40B4-BE49-F238E27FC236}">
                <a16:creationId xmlns:a16="http://schemas.microsoft.com/office/drawing/2014/main" id="{442D4D33-A2CC-4B08-AA7E-8C8B2A20CAFF}"/>
              </a:ext>
            </a:extLst>
          </p:cNvPr>
          <p:cNvPicPr>
            <a:picLocks noChangeAspect="1"/>
          </p:cNvPicPr>
          <p:nvPr/>
        </p:nvPicPr>
        <p:blipFill>
          <a:blip r:embed="rId3"/>
          <a:stretch>
            <a:fillRect/>
          </a:stretch>
        </p:blipFill>
        <p:spPr>
          <a:xfrm>
            <a:off x="5769045" y="1879477"/>
            <a:ext cx="6084287" cy="2797298"/>
          </a:xfrm>
          <a:prstGeom prst="rect">
            <a:avLst/>
          </a:prstGeom>
          <a:ln>
            <a:solidFill>
              <a:schemeClr val="tx1"/>
            </a:solidFill>
          </a:ln>
        </p:spPr>
      </p:pic>
    </p:spTree>
    <p:extLst>
      <p:ext uri="{BB962C8B-B14F-4D97-AF65-F5344CB8AC3E}">
        <p14:creationId xmlns:p14="http://schemas.microsoft.com/office/powerpoint/2010/main" val="2450379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686948" y="145038"/>
            <a:ext cx="10818104" cy="853781"/>
          </a:xfrm>
          <a:prstGeom prst="rect">
            <a:avLst/>
          </a:prstGeom>
          <a:solidFill>
            <a:srgbClr val="B7EC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s-PE" sz="2400" b="1" dirty="0">
                <a:latin typeface="Arial" panose="020B0604020202020204" pitchFamily="34" charset="0"/>
                <a:cs typeface="Arial" panose="020B0604020202020204" pitchFamily="34" charset="0"/>
              </a:rPr>
              <a:t>Número y </a:t>
            </a: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Porcentaje Muertes Maternas según causas de fallecimiento. Región Loreto. 2023 (Hasta el 13 de octubre)*</a:t>
            </a:r>
            <a:endParaRPr kumimoji="0" lang="es-PE"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A45EFA7F-0199-41F3-9BCD-8D2BACBD9033}"/>
              </a:ext>
            </a:extLst>
          </p:cNvPr>
          <p:cNvSpPr txBox="1">
            <a:spLocks noChangeArrowheads="1"/>
          </p:cNvSpPr>
          <p:nvPr/>
        </p:nvSpPr>
        <p:spPr bwMode="auto">
          <a:xfrm>
            <a:off x="275952" y="6509762"/>
            <a:ext cx="3707509"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Epidemiología-GERESA Loreto.  2023</a:t>
            </a:r>
            <a:endParaRPr kumimoji="0" lang="es-PE" sz="2800" b="0" i="0" u="none" strike="noStrike" cap="none" normalizeH="0" baseline="0" dirty="0">
              <a:ln>
                <a:noFill/>
              </a:ln>
              <a:effectLst/>
              <a:latin typeface="Arial" panose="020B0604020202020204" pitchFamily="34" charset="0"/>
            </a:endParaRPr>
          </a:p>
        </p:txBody>
      </p:sp>
      <p:pic>
        <p:nvPicPr>
          <p:cNvPr id="3" name="Imagen 2">
            <a:extLst>
              <a:ext uri="{FF2B5EF4-FFF2-40B4-BE49-F238E27FC236}">
                <a16:creationId xmlns:a16="http://schemas.microsoft.com/office/drawing/2014/main" id="{A22050AB-B5EE-4FDA-A8A3-368DD0E7D747}"/>
              </a:ext>
            </a:extLst>
          </p:cNvPr>
          <p:cNvPicPr>
            <a:picLocks noChangeAspect="1"/>
          </p:cNvPicPr>
          <p:nvPr/>
        </p:nvPicPr>
        <p:blipFill>
          <a:blip r:embed="rId3"/>
          <a:stretch>
            <a:fillRect/>
          </a:stretch>
        </p:blipFill>
        <p:spPr>
          <a:xfrm>
            <a:off x="764452" y="1125220"/>
            <a:ext cx="10740599" cy="5384542"/>
          </a:xfrm>
          <a:prstGeom prst="rect">
            <a:avLst/>
          </a:prstGeom>
        </p:spPr>
      </p:pic>
    </p:spTree>
    <p:extLst>
      <p:ext uri="{BB962C8B-B14F-4D97-AF65-F5344CB8AC3E}">
        <p14:creationId xmlns:p14="http://schemas.microsoft.com/office/powerpoint/2010/main" val="3884221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138545" y="145038"/>
            <a:ext cx="11831781" cy="1018744"/>
          </a:xfrm>
          <a:prstGeom prst="rect">
            <a:avLst/>
          </a:prstGeom>
          <a:solidFill>
            <a:srgbClr val="B7EC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s-PE"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Porcentaje Muertes Maternas según etnias</a:t>
            </a:r>
            <a:r>
              <a:rPr lang="es-PE" sz="2800" b="1" dirty="0">
                <a:latin typeface="Arial" panose="020B0604020202020204" pitchFamily="34" charset="0"/>
                <a:cs typeface="Arial" panose="020B0604020202020204" pitchFamily="34" charset="0"/>
              </a:rPr>
              <a:t>.</a:t>
            </a:r>
            <a:r>
              <a:rPr kumimoji="0" lang="es-PE"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Región Loreto.  </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s-PE"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2022 y 2023* (hasta el 13 de octubre)</a:t>
            </a:r>
            <a:endParaRPr kumimoji="0" lang="es-PE" sz="4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A45EFA7F-0199-41F3-9BCD-8D2BACBD9033}"/>
              </a:ext>
            </a:extLst>
          </p:cNvPr>
          <p:cNvSpPr txBox="1">
            <a:spLocks noChangeArrowheads="1"/>
          </p:cNvSpPr>
          <p:nvPr/>
        </p:nvSpPr>
        <p:spPr bwMode="auto">
          <a:xfrm>
            <a:off x="278795" y="6191107"/>
            <a:ext cx="4099241" cy="21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 GERESA Loreto. 2022 Y 2023</a:t>
            </a:r>
            <a:endParaRPr kumimoji="0" lang="es-PE" sz="2800" b="0"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6CA16240-BDA4-F218-E1CF-D24B15828DBC}"/>
              </a:ext>
            </a:extLst>
          </p:cNvPr>
          <p:cNvPicPr>
            <a:picLocks noChangeAspect="1"/>
          </p:cNvPicPr>
          <p:nvPr/>
        </p:nvPicPr>
        <p:blipFill>
          <a:blip r:embed="rId3"/>
          <a:stretch>
            <a:fillRect/>
          </a:stretch>
        </p:blipFill>
        <p:spPr>
          <a:xfrm>
            <a:off x="278795" y="1842655"/>
            <a:ext cx="5512405" cy="4204856"/>
          </a:xfrm>
          <a:prstGeom prst="rect">
            <a:avLst/>
          </a:prstGeom>
          <a:ln w="28575">
            <a:solidFill>
              <a:schemeClr val="tx1"/>
            </a:solidFill>
          </a:ln>
        </p:spPr>
      </p:pic>
      <p:sp>
        <p:nvSpPr>
          <p:cNvPr id="10" name="CuadroTexto 9">
            <a:extLst>
              <a:ext uri="{FF2B5EF4-FFF2-40B4-BE49-F238E27FC236}">
                <a16:creationId xmlns:a16="http://schemas.microsoft.com/office/drawing/2014/main" id="{5C21F9D4-9043-4118-A791-8989BA179BE9}"/>
              </a:ext>
            </a:extLst>
          </p:cNvPr>
          <p:cNvSpPr txBox="1"/>
          <p:nvPr/>
        </p:nvSpPr>
        <p:spPr>
          <a:xfrm>
            <a:off x="4759158" y="1393921"/>
            <a:ext cx="879763" cy="461665"/>
          </a:xfrm>
          <a:prstGeom prst="rect">
            <a:avLst/>
          </a:prstGeom>
          <a:noFill/>
        </p:spPr>
        <p:txBody>
          <a:bodyPr wrap="square" rtlCol="0">
            <a:spAutoFit/>
          </a:bodyPr>
          <a:lstStyle/>
          <a:p>
            <a:r>
              <a:rPr lang="es-MX" sz="2400" b="1" dirty="0"/>
              <a:t>2022</a:t>
            </a:r>
          </a:p>
        </p:txBody>
      </p:sp>
      <p:sp>
        <p:nvSpPr>
          <p:cNvPr id="11" name="CuadroTexto 10">
            <a:extLst>
              <a:ext uri="{FF2B5EF4-FFF2-40B4-BE49-F238E27FC236}">
                <a16:creationId xmlns:a16="http://schemas.microsoft.com/office/drawing/2014/main" id="{3DA3479F-DB57-4DBE-AE7A-17988905D889}"/>
              </a:ext>
            </a:extLst>
          </p:cNvPr>
          <p:cNvSpPr txBox="1"/>
          <p:nvPr/>
        </p:nvSpPr>
        <p:spPr>
          <a:xfrm>
            <a:off x="10938164" y="1461655"/>
            <a:ext cx="1253836" cy="400110"/>
          </a:xfrm>
          <a:prstGeom prst="rect">
            <a:avLst/>
          </a:prstGeom>
          <a:noFill/>
        </p:spPr>
        <p:txBody>
          <a:bodyPr wrap="square" rtlCol="0">
            <a:spAutoFit/>
          </a:bodyPr>
          <a:lstStyle/>
          <a:p>
            <a:r>
              <a:rPr lang="es-MX" sz="2000" b="1" dirty="0"/>
              <a:t>2023</a:t>
            </a:r>
          </a:p>
        </p:txBody>
      </p:sp>
      <p:pic>
        <p:nvPicPr>
          <p:cNvPr id="4" name="Imagen 3">
            <a:extLst>
              <a:ext uri="{FF2B5EF4-FFF2-40B4-BE49-F238E27FC236}">
                <a16:creationId xmlns:a16="http://schemas.microsoft.com/office/drawing/2014/main" id="{CC727BD5-240D-4232-910C-2B24F679A57D}"/>
              </a:ext>
            </a:extLst>
          </p:cNvPr>
          <p:cNvPicPr>
            <a:picLocks noChangeAspect="1"/>
          </p:cNvPicPr>
          <p:nvPr/>
        </p:nvPicPr>
        <p:blipFill>
          <a:blip r:embed="rId4"/>
          <a:stretch>
            <a:fillRect/>
          </a:stretch>
        </p:blipFill>
        <p:spPr>
          <a:xfrm>
            <a:off x="6032760" y="1889453"/>
            <a:ext cx="5937566" cy="4204856"/>
          </a:xfrm>
          <a:prstGeom prst="rect">
            <a:avLst/>
          </a:prstGeom>
          <a:ln>
            <a:solidFill>
              <a:schemeClr val="tx1"/>
            </a:solidFill>
          </a:ln>
        </p:spPr>
      </p:pic>
    </p:spTree>
    <p:extLst>
      <p:ext uri="{BB962C8B-B14F-4D97-AF65-F5344CB8AC3E}">
        <p14:creationId xmlns:p14="http://schemas.microsoft.com/office/powerpoint/2010/main" val="3576022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0CE342E-69FB-493B-88D4-A0F8D4D572D9}"/>
              </a:ext>
            </a:extLst>
          </p:cNvPr>
          <p:cNvPicPr>
            <a:picLocks noChangeAspect="1"/>
          </p:cNvPicPr>
          <p:nvPr/>
        </p:nvPicPr>
        <p:blipFill>
          <a:blip r:embed="rId3"/>
          <a:stretch>
            <a:fillRect/>
          </a:stretch>
        </p:blipFill>
        <p:spPr>
          <a:xfrm>
            <a:off x="5898282" y="2125350"/>
            <a:ext cx="6181063" cy="4012561"/>
          </a:xfrm>
          <a:prstGeom prst="rect">
            <a:avLst/>
          </a:prstGeom>
          <a:ln>
            <a:solidFill>
              <a:schemeClr val="tx1"/>
            </a:solidFill>
          </a:ln>
        </p:spPr>
      </p:pic>
      <p:pic>
        <p:nvPicPr>
          <p:cNvPr id="3" name="Imagen 2">
            <a:extLst>
              <a:ext uri="{FF2B5EF4-FFF2-40B4-BE49-F238E27FC236}">
                <a16:creationId xmlns:a16="http://schemas.microsoft.com/office/drawing/2014/main" id="{FCF7A55F-DA65-4228-9A21-5B23F64F57A1}"/>
              </a:ext>
            </a:extLst>
          </p:cNvPr>
          <p:cNvPicPr>
            <a:picLocks noChangeAspect="1"/>
          </p:cNvPicPr>
          <p:nvPr/>
        </p:nvPicPr>
        <p:blipFill>
          <a:blip r:embed="rId4"/>
          <a:stretch>
            <a:fillRect/>
          </a:stretch>
        </p:blipFill>
        <p:spPr>
          <a:xfrm>
            <a:off x="112655" y="2125350"/>
            <a:ext cx="5682355" cy="4012561"/>
          </a:xfrm>
          <a:prstGeom prst="rect">
            <a:avLst/>
          </a:prstGeom>
          <a:ln w="19050">
            <a:solidFill>
              <a:schemeClr val="tx1"/>
            </a:solidFill>
          </a:ln>
        </p:spPr>
      </p:pic>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75102" y="218503"/>
            <a:ext cx="12041793" cy="966344"/>
          </a:xfrm>
          <a:prstGeom prst="rect">
            <a:avLst/>
          </a:prstGeom>
          <a:solidFill>
            <a:srgbClr val="75DB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Porcentaje de Muertes Maternas Directas, Indirectas e incidentales según </a:t>
            </a:r>
            <a:r>
              <a:rPr lang="es-PE" sz="2400" b="1" dirty="0">
                <a:latin typeface="Arial" panose="020B0604020202020204" pitchFamily="34" charset="0"/>
                <a:cs typeface="Arial" panose="020B0604020202020204" pitchFamily="34" charset="0"/>
              </a:rPr>
              <a:t>lugar de ocurrencia.</a:t>
            </a: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Región Loreto. </a:t>
            </a:r>
            <a:r>
              <a:rPr lang="es-PE" sz="2400" b="1" dirty="0">
                <a:latin typeface="Arial" panose="020B0604020202020204" pitchFamily="34" charset="0"/>
                <a:cs typeface="Arial" panose="020B0604020202020204" pitchFamily="34" charset="0"/>
              </a:rPr>
              <a:t> </a:t>
            </a: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2022 Y 2023 (hasta el 13 de octubre)*</a:t>
            </a:r>
            <a:endParaRPr kumimoji="0" lang="es-PE"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A45EFA7F-0199-41F3-9BCD-8D2BACBD9033}"/>
              </a:ext>
            </a:extLst>
          </p:cNvPr>
          <p:cNvSpPr txBox="1">
            <a:spLocks noChangeArrowheads="1"/>
          </p:cNvSpPr>
          <p:nvPr/>
        </p:nvSpPr>
        <p:spPr bwMode="auto">
          <a:xfrm>
            <a:off x="3652720" y="6322385"/>
            <a:ext cx="3881093" cy="25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2022 y 2023</a:t>
            </a:r>
            <a:endParaRPr kumimoji="0" lang="es-PE" sz="2800" b="0" i="0" u="none" strike="noStrike" cap="none" normalizeH="0" baseline="0" dirty="0">
              <a:ln>
                <a:noFill/>
              </a:ln>
              <a:effectLst/>
              <a:latin typeface="Arial" panose="020B0604020202020204" pitchFamily="34" charset="0"/>
            </a:endParaRPr>
          </a:p>
        </p:txBody>
      </p:sp>
      <p:sp>
        <p:nvSpPr>
          <p:cNvPr id="8" name="CuadroTexto 7">
            <a:extLst>
              <a:ext uri="{FF2B5EF4-FFF2-40B4-BE49-F238E27FC236}">
                <a16:creationId xmlns:a16="http://schemas.microsoft.com/office/drawing/2014/main" id="{1EF6E670-B590-4D26-88AB-428C63B2F9A1}"/>
              </a:ext>
            </a:extLst>
          </p:cNvPr>
          <p:cNvSpPr txBox="1"/>
          <p:nvPr/>
        </p:nvSpPr>
        <p:spPr>
          <a:xfrm>
            <a:off x="227142" y="1617517"/>
            <a:ext cx="3671455" cy="369332"/>
          </a:xfrm>
          <a:prstGeom prst="rect">
            <a:avLst/>
          </a:prstGeom>
          <a:noFill/>
        </p:spPr>
        <p:txBody>
          <a:bodyPr wrap="square" rtlCol="0">
            <a:spAutoFit/>
          </a:bodyPr>
          <a:lstStyle/>
          <a:p>
            <a:r>
              <a:rPr lang="es-ES" b="1" dirty="0"/>
              <a:t>2022: 23 MUERTES MATERNAS</a:t>
            </a:r>
            <a:endParaRPr lang="es-MX" b="1" dirty="0"/>
          </a:p>
        </p:txBody>
      </p:sp>
      <p:sp>
        <p:nvSpPr>
          <p:cNvPr id="11" name="CuadroTexto 10">
            <a:extLst>
              <a:ext uri="{FF2B5EF4-FFF2-40B4-BE49-F238E27FC236}">
                <a16:creationId xmlns:a16="http://schemas.microsoft.com/office/drawing/2014/main" id="{7C4E0C04-B59D-472D-B686-CD3D195B1EC7}"/>
              </a:ext>
            </a:extLst>
          </p:cNvPr>
          <p:cNvSpPr txBox="1"/>
          <p:nvPr/>
        </p:nvSpPr>
        <p:spPr>
          <a:xfrm>
            <a:off x="6095999" y="1692562"/>
            <a:ext cx="4114800" cy="369332"/>
          </a:xfrm>
          <a:prstGeom prst="rect">
            <a:avLst/>
          </a:prstGeom>
          <a:noFill/>
        </p:spPr>
        <p:txBody>
          <a:bodyPr wrap="square" rtlCol="0">
            <a:spAutoFit/>
          </a:bodyPr>
          <a:lstStyle/>
          <a:p>
            <a:r>
              <a:rPr lang="es-ES" b="1" dirty="0"/>
              <a:t>2023: 16 MUERTES MATERNAS</a:t>
            </a:r>
            <a:endParaRPr lang="es-MX" b="1" dirty="0"/>
          </a:p>
        </p:txBody>
      </p:sp>
      <p:cxnSp>
        <p:nvCxnSpPr>
          <p:cNvPr id="13" name="Conector recto 12">
            <a:extLst>
              <a:ext uri="{FF2B5EF4-FFF2-40B4-BE49-F238E27FC236}">
                <a16:creationId xmlns:a16="http://schemas.microsoft.com/office/drawing/2014/main" id="{F88B7293-BFB1-4194-B511-2551DF0E7D79}"/>
              </a:ext>
            </a:extLst>
          </p:cNvPr>
          <p:cNvCxnSpPr>
            <a:cxnSpLocks/>
          </p:cNvCxnSpPr>
          <p:nvPr/>
        </p:nvCxnSpPr>
        <p:spPr>
          <a:xfrm flipV="1">
            <a:off x="1122217" y="2361385"/>
            <a:ext cx="4114800" cy="2570018"/>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44DE5C0C-24A7-4ABC-9E71-6B96894595A6}"/>
              </a:ext>
            </a:extLst>
          </p:cNvPr>
          <p:cNvSpPr txBox="1"/>
          <p:nvPr/>
        </p:nvSpPr>
        <p:spPr>
          <a:xfrm rot="17721674">
            <a:off x="3542738" y="3772007"/>
            <a:ext cx="2487905" cy="307777"/>
          </a:xfrm>
          <a:prstGeom prst="rect">
            <a:avLst/>
          </a:prstGeom>
          <a:noFill/>
        </p:spPr>
        <p:txBody>
          <a:bodyPr wrap="square" rtlCol="0">
            <a:spAutoFit/>
          </a:bodyPr>
          <a:lstStyle/>
          <a:p>
            <a:r>
              <a:rPr lang="es-ES" sz="1400" b="1" dirty="0"/>
              <a:t>57% muerte extrainstitucional</a:t>
            </a:r>
            <a:endParaRPr lang="es-MX" sz="1400" b="1" dirty="0"/>
          </a:p>
        </p:txBody>
      </p:sp>
      <p:sp>
        <p:nvSpPr>
          <p:cNvPr id="18" name="CuadroTexto 17">
            <a:extLst>
              <a:ext uri="{FF2B5EF4-FFF2-40B4-BE49-F238E27FC236}">
                <a16:creationId xmlns:a16="http://schemas.microsoft.com/office/drawing/2014/main" id="{61E47E7B-30B2-4538-A2B5-14E17AA25738}"/>
              </a:ext>
            </a:extLst>
          </p:cNvPr>
          <p:cNvSpPr txBox="1"/>
          <p:nvPr/>
        </p:nvSpPr>
        <p:spPr>
          <a:xfrm rot="18479542">
            <a:off x="148211" y="3246294"/>
            <a:ext cx="2244890" cy="307777"/>
          </a:xfrm>
          <a:prstGeom prst="rect">
            <a:avLst/>
          </a:prstGeom>
          <a:noFill/>
        </p:spPr>
        <p:txBody>
          <a:bodyPr wrap="square" rtlCol="0">
            <a:spAutoFit/>
          </a:bodyPr>
          <a:lstStyle/>
          <a:p>
            <a:r>
              <a:rPr lang="es-ES" sz="1400" b="1" dirty="0"/>
              <a:t>43% muerte Institucional</a:t>
            </a:r>
            <a:endParaRPr lang="es-MX" sz="1400" b="1" dirty="0"/>
          </a:p>
        </p:txBody>
      </p:sp>
      <p:sp>
        <p:nvSpPr>
          <p:cNvPr id="9" name="CuadroTexto 8">
            <a:extLst>
              <a:ext uri="{FF2B5EF4-FFF2-40B4-BE49-F238E27FC236}">
                <a16:creationId xmlns:a16="http://schemas.microsoft.com/office/drawing/2014/main" id="{52B5638C-594E-42EF-9B9D-1D65E86F60CC}"/>
              </a:ext>
            </a:extLst>
          </p:cNvPr>
          <p:cNvSpPr txBox="1"/>
          <p:nvPr/>
        </p:nvSpPr>
        <p:spPr>
          <a:xfrm rot="3547866">
            <a:off x="9890350" y="3259723"/>
            <a:ext cx="2358866" cy="338554"/>
          </a:xfrm>
          <a:prstGeom prst="rect">
            <a:avLst/>
          </a:prstGeom>
          <a:solidFill>
            <a:schemeClr val="accent4">
              <a:lumMod val="20000"/>
              <a:lumOff val="80000"/>
            </a:schemeClr>
          </a:solidFill>
        </p:spPr>
        <p:txBody>
          <a:bodyPr wrap="square" rtlCol="0">
            <a:spAutoFit/>
          </a:bodyPr>
          <a:lstStyle/>
          <a:p>
            <a:r>
              <a:rPr lang="es-MX" sz="1600" b="1" dirty="0"/>
              <a:t>53.0% Intrainstitucional</a:t>
            </a:r>
          </a:p>
        </p:txBody>
      </p:sp>
      <p:cxnSp>
        <p:nvCxnSpPr>
          <p:cNvPr id="10" name="Conector recto 9">
            <a:extLst>
              <a:ext uri="{FF2B5EF4-FFF2-40B4-BE49-F238E27FC236}">
                <a16:creationId xmlns:a16="http://schemas.microsoft.com/office/drawing/2014/main" id="{9E2B6475-38FE-4197-932C-BE6792BCEBC7}"/>
              </a:ext>
            </a:extLst>
          </p:cNvPr>
          <p:cNvCxnSpPr>
            <a:cxnSpLocks/>
          </p:cNvCxnSpPr>
          <p:nvPr/>
        </p:nvCxnSpPr>
        <p:spPr>
          <a:xfrm flipH="1">
            <a:off x="8782756" y="2125350"/>
            <a:ext cx="326954" cy="3338472"/>
          </a:xfrm>
          <a:prstGeom prst="line">
            <a:avLst/>
          </a:prstGeom>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15B65AA3-97D5-4DAC-A354-498D0036B170}"/>
              </a:ext>
            </a:extLst>
          </p:cNvPr>
          <p:cNvSpPr txBox="1"/>
          <p:nvPr/>
        </p:nvSpPr>
        <p:spPr>
          <a:xfrm rot="18245054">
            <a:off x="5520682" y="3042835"/>
            <a:ext cx="2746057" cy="369332"/>
          </a:xfrm>
          <a:prstGeom prst="rect">
            <a:avLst/>
          </a:prstGeom>
          <a:noFill/>
        </p:spPr>
        <p:txBody>
          <a:bodyPr wrap="square">
            <a:spAutoFit/>
          </a:bodyPr>
          <a:lstStyle/>
          <a:p>
            <a:r>
              <a:rPr lang="es-MX" sz="1800" b="1" dirty="0"/>
              <a:t>47.0% Extrainstitucional</a:t>
            </a:r>
          </a:p>
        </p:txBody>
      </p:sp>
    </p:spTree>
    <p:extLst>
      <p:ext uri="{BB962C8B-B14F-4D97-AF65-F5344CB8AC3E}">
        <p14:creationId xmlns:p14="http://schemas.microsoft.com/office/powerpoint/2010/main" val="1815681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a:extLst>
              <a:ext uri="{FF2B5EF4-FFF2-40B4-BE49-F238E27FC236}">
                <a16:creationId xmlns:a16="http://schemas.microsoft.com/office/drawing/2014/main" id="{47FF5B32-6AE8-48C8-B9DF-B43C0A41DE86}"/>
              </a:ext>
            </a:extLst>
          </p:cNvPr>
          <p:cNvSpPr txBox="1">
            <a:spLocks noChangeArrowheads="1"/>
          </p:cNvSpPr>
          <p:nvPr/>
        </p:nvSpPr>
        <p:spPr bwMode="auto">
          <a:xfrm>
            <a:off x="75103" y="114386"/>
            <a:ext cx="12041793" cy="1324270"/>
          </a:xfrm>
          <a:prstGeom prst="rect">
            <a:avLst/>
          </a:prstGeom>
          <a:solidFill>
            <a:srgbClr val="B7ECFF"/>
          </a:solidFill>
          <a:ln>
            <a:noFill/>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ts val="800"/>
              </a:spcAft>
              <a:buClrTx/>
              <a:buSzTx/>
              <a:buFontTx/>
              <a:buNone/>
              <a:tabLst/>
            </a:pPr>
            <a:r>
              <a:rPr lang="es-PE" sz="2400" b="1" dirty="0">
                <a:latin typeface="Arial" panose="020B0604020202020204" pitchFamily="34" charset="0"/>
                <a:cs typeface="Arial" panose="020B0604020202020204" pitchFamily="34" charset="0"/>
              </a:rPr>
              <a:t>Número de Muertes Maternas según etapas de vida/Grupo de edades por tipo de  Muertes Maternas (</a:t>
            </a:r>
            <a:r>
              <a:rPr lang="es-PE" sz="2400" b="1" dirty="0">
                <a:solidFill>
                  <a:srgbClr val="FF0000"/>
                </a:solidFill>
                <a:latin typeface="Arial" panose="020B0604020202020204" pitchFamily="34" charset="0"/>
                <a:cs typeface="Arial" panose="020B0604020202020204" pitchFamily="34" charset="0"/>
              </a:rPr>
              <a:t>Directa, Indirecta e Incidental</a:t>
            </a:r>
            <a:r>
              <a:rPr lang="es-PE" sz="2400" b="1" dirty="0">
                <a:latin typeface="Arial" panose="020B0604020202020204" pitchFamily="34" charset="0"/>
                <a:cs typeface="Arial" panose="020B0604020202020204" pitchFamily="34" charset="0"/>
              </a:rPr>
              <a:t>).</a:t>
            </a: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Región Loreto. 2023 </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es-PE"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(hasta el 13 de octubre)*</a:t>
            </a:r>
            <a:endParaRPr kumimoji="0" lang="es-PE" sz="40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A45EFA7F-0199-41F3-9BCD-8D2BACBD9033}"/>
              </a:ext>
            </a:extLst>
          </p:cNvPr>
          <p:cNvSpPr txBox="1">
            <a:spLocks noChangeArrowheads="1"/>
          </p:cNvSpPr>
          <p:nvPr/>
        </p:nvSpPr>
        <p:spPr bwMode="auto">
          <a:xfrm>
            <a:off x="112655" y="6348931"/>
            <a:ext cx="3881093" cy="25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Loreto.2023</a:t>
            </a:r>
            <a:endParaRPr kumimoji="0" lang="es-PE" sz="2800" b="0" i="0" u="none" strike="noStrike" cap="none" normalizeH="0" baseline="0" dirty="0">
              <a:ln>
                <a:noFill/>
              </a:ln>
              <a:effectLst/>
              <a:latin typeface="Arial" panose="020B0604020202020204" pitchFamily="34" charset="0"/>
            </a:endParaRPr>
          </a:p>
        </p:txBody>
      </p:sp>
      <p:sp>
        <p:nvSpPr>
          <p:cNvPr id="5" name="CuadroTexto 4">
            <a:extLst>
              <a:ext uri="{FF2B5EF4-FFF2-40B4-BE49-F238E27FC236}">
                <a16:creationId xmlns:a16="http://schemas.microsoft.com/office/drawing/2014/main" id="{8D221BE3-04CC-4D01-84FA-012E4EBAE472}"/>
              </a:ext>
            </a:extLst>
          </p:cNvPr>
          <p:cNvSpPr txBox="1"/>
          <p:nvPr/>
        </p:nvSpPr>
        <p:spPr>
          <a:xfrm>
            <a:off x="256518" y="1729735"/>
            <a:ext cx="2740914" cy="370248"/>
          </a:xfrm>
          <a:prstGeom prst="rect">
            <a:avLst/>
          </a:prstGeom>
          <a:solidFill>
            <a:schemeClr val="accent5">
              <a:lumMod val="40000"/>
              <a:lumOff val="60000"/>
            </a:schemeClr>
          </a:solidFill>
        </p:spPr>
        <p:txBody>
          <a:bodyPr wrap="square" rtlCol="0">
            <a:spAutoFit/>
          </a:bodyPr>
          <a:lstStyle/>
          <a:p>
            <a:r>
              <a:rPr lang="es-ES" b="1" dirty="0">
                <a:latin typeface="Arial" panose="020B0604020202020204" pitchFamily="34" charset="0"/>
                <a:cs typeface="Arial" panose="020B0604020202020204" pitchFamily="34" charset="0"/>
              </a:rPr>
              <a:t>POR ETAPAS DE VIDA</a:t>
            </a:r>
            <a:endParaRPr lang="es-MX" b="1" dirty="0">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1B63D2CD-DCF2-4A21-9EAD-5B7C84C2C593}"/>
              </a:ext>
            </a:extLst>
          </p:cNvPr>
          <p:cNvSpPr txBox="1"/>
          <p:nvPr/>
        </p:nvSpPr>
        <p:spPr>
          <a:xfrm>
            <a:off x="6095999" y="1730651"/>
            <a:ext cx="3325155" cy="369332"/>
          </a:xfrm>
          <a:prstGeom prst="rect">
            <a:avLst/>
          </a:prstGeom>
          <a:solidFill>
            <a:schemeClr val="accent5">
              <a:lumMod val="40000"/>
              <a:lumOff val="60000"/>
            </a:schemeClr>
          </a:solidFill>
        </p:spPr>
        <p:txBody>
          <a:bodyPr wrap="square" rtlCol="0">
            <a:spAutoFit/>
          </a:bodyPr>
          <a:lstStyle/>
          <a:p>
            <a:r>
              <a:rPr lang="es-ES" b="1" dirty="0">
                <a:latin typeface="Arial" panose="020B0604020202020204" pitchFamily="34" charset="0"/>
                <a:cs typeface="Arial" panose="020B0604020202020204" pitchFamily="34" charset="0"/>
              </a:rPr>
              <a:t>POR GRUPO DE EDADES</a:t>
            </a:r>
            <a:endParaRPr lang="es-MX" b="1" dirty="0">
              <a:latin typeface="Arial" panose="020B0604020202020204" pitchFamily="34" charset="0"/>
              <a:cs typeface="Arial" panose="020B0604020202020204" pitchFamily="34" charset="0"/>
            </a:endParaRPr>
          </a:p>
        </p:txBody>
      </p:sp>
      <p:pic>
        <p:nvPicPr>
          <p:cNvPr id="2" name="Imagen 1">
            <a:extLst>
              <a:ext uri="{FF2B5EF4-FFF2-40B4-BE49-F238E27FC236}">
                <a16:creationId xmlns:a16="http://schemas.microsoft.com/office/drawing/2014/main" id="{18ED52EF-A97C-45C3-B287-0F0DA7E95DFE}"/>
              </a:ext>
            </a:extLst>
          </p:cNvPr>
          <p:cNvPicPr>
            <a:picLocks noChangeAspect="1"/>
          </p:cNvPicPr>
          <p:nvPr/>
        </p:nvPicPr>
        <p:blipFill>
          <a:blip r:embed="rId3"/>
          <a:stretch>
            <a:fillRect/>
          </a:stretch>
        </p:blipFill>
        <p:spPr>
          <a:xfrm>
            <a:off x="75103" y="2193144"/>
            <a:ext cx="5777056" cy="3444240"/>
          </a:xfrm>
          <a:prstGeom prst="rect">
            <a:avLst/>
          </a:prstGeom>
          <a:ln>
            <a:solidFill>
              <a:schemeClr val="tx1"/>
            </a:solidFill>
          </a:ln>
        </p:spPr>
      </p:pic>
      <p:pic>
        <p:nvPicPr>
          <p:cNvPr id="8" name="Imagen 7">
            <a:extLst>
              <a:ext uri="{FF2B5EF4-FFF2-40B4-BE49-F238E27FC236}">
                <a16:creationId xmlns:a16="http://schemas.microsoft.com/office/drawing/2014/main" id="{9F28737E-EEDC-4E76-8DCE-51F1EEE7A3F6}"/>
              </a:ext>
            </a:extLst>
          </p:cNvPr>
          <p:cNvPicPr>
            <a:picLocks noChangeAspect="1"/>
          </p:cNvPicPr>
          <p:nvPr/>
        </p:nvPicPr>
        <p:blipFill>
          <a:blip r:embed="rId4"/>
          <a:stretch>
            <a:fillRect/>
          </a:stretch>
        </p:blipFill>
        <p:spPr>
          <a:xfrm>
            <a:off x="5968483" y="2193145"/>
            <a:ext cx="6148413" cy="3444240"/>
          </a:xfrm>
          <a:prstGeom prst="rect">
            <a:avLst/>
          </a:prstGeom>
          <a:ln>
            <a:solidFill>
              <a:schemeClr val="tx1"/>
            </a:solidFill>
          </a:ln>
        </p:spPr>
      </p:pic>
    </p:spTree>
    <p:extLst>
      <p:ext uri="{BB962C8B-B14F-4D97-AF65-F5344CB8AC3E}">
        <p14:creationId xmlns:p14="http://schemas.microsoft.com/office/powerpoint/2010/main" val="29372780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1C482BF-9821-41B1-A472-06B127409F5F}"/>
              </a:ext>
            </a:extLst>
          </p:cNvPr>
          <p:cNvSpPr/>
          <p:nvPr/>
        </p:nvSpPr>
        <p:spPr>
          <a:xfrm>
            <a:off x="1172926" y="2967335"/>
            <a:ext cx="9846157"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rgbClr val="FF0000"/>
                </a:solidFill>
                <a:effectLst/>
              </a:rPr>
              <a:t>MUERTES FETALES Y NEONATALES</a:t>
            </a:r>
          </a:p>
        </p:txBody>
      </p:sp>
    </p:spTree>
    <p:extLst>
      <p:ext uri="{BB962C8B-B14F-4D97-AF65-F5344CB8AC3E}">
        <p14:creationId xmlns:p14="http://schemas.microsoft.com/office/powerpoint/2010/main" val="5874917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33610" y="6477616"/>
            <a:ext cx="5526961" cy="25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Loreto- 2023    *hasta el  13  </a:t>
            </a:r>
            <a:r>
              <a:rPr lang="es-PE" sz="900" dirty="0">
                <a:latin typeface="Arial" panose="020B0604020202020204" pitchFamily="34" charset="0"/>
              </a:rPr>
              <a:t>octubre</a:t>
            </a:r>
            <a:r>
              <a:rPr kumimoji="0" lang="es-PE" sz="900" b="0" i="0" u="none" strike="noStrike" cap="none" normalizeH="0" baseline="0" dirty="0">
                <a:ln>
                  <a:noFill/>
                </a:ln>
                <a:effectLst/>
                <a:latin typeface="Arial" panose="020B0604020202020204" pitchFamily="34" charset="0"/>
              </a:rPr>
              <a:t> 2023</a:t>
            </a:r>
            <a:endParaRPr kumimoji="0" lang="es-PE" sz="2800" b="0" i="0" u="none" strike="noStrike" cap="none" normalizeH="0" baseline="0" dirty="0">
              <a:ln>
                <a:noFill/>
              </a:ln>
              <a:effectLst/>
              <a:latin typeface="Arial" panose="020B0604020202020204" pitchFamily="34" charset="0"/>
            </a:endParaRPr>
          </a:p>
        </p:txBody>
      </p:sp>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chemeClr val="accent2">
              <a:lumMod val="20000"/>
              <a:lumOff val="80000"/>
            </a:schemeClr>
          </a:solidFill>
        </p:spPr>
        <p:txBody>
          <a:bodyPr wrap="square">
            <a:spAutoFit/>
          </a:bodyPr>
          <a:lstStyle/>
          <a:p>
            <a:pPr algn="ctr"/>
            <a:r>
              <a:rPr kumimoji="0" lang="es-PE" sz="2800" b="1" i="0" u="none" strike="noStrike" cap="none" normalizeH="0" baseline="0" dirty="0">
                <a:ln>
                  <a:noFill/>
                </a:ln>
                <a:solidFill>
                  <a:schemeClr val="tx1"/>
                </a:solidFill>
                <a:effectLst/>
                <a:latin typeface="Arial" panose="020B0604020202020204" pitchFamily="34" charset="0"/>
              </a:rPr>
              <a:t>Número de Muertes Fetales y Neonatales según años de notificación </a:t>
            </a:r>
            <a:r>
              <a:rPr lang="es-PE" sz="2800" b="1" dirty="0">
                <a:latin typeface="Arial" panose="020B0604020202020204" pitchFamily="34" charset="0"/>
              </a:rPr>
              <a:t>. GERESA Loreto  </a:t>
            </a:r>
            <a:r>
              <a:rPr kumimoji="0" lang="es-PE" sz="2800" b="1" i="0" u="none" strike="noStrike" cap="none" normalizeH="0" baseline="0" dirty="0">
                <a:ln>
                  <a:noFill/>
                </a:ln>
                <a:solidFill>
                  <a:schemeClr val="tx1"/>
                </a:solidFill>
                <a:effectLst/>
                <a:latin typeface="Arial" panose="020B0604020202020204" pitchFamily="34" charset="0"/>
              </a:rPr>
              <a:t>2016 y 2023*</a:t>
            </a:r>
            <a:endParaRPr lang="es-ES" sz="2800" dirty="0"/>
          </a:p>
        </p:txBody>
      </p:sp>
      <p:pic>
        <p:nvPicPr>
          <p:cNvPr id="2" name="Imagen 1">
            <a:extLst>
              <a:ext uri="{FF2B5EF4-FFF2-40B4-BE49-F238E27FC236}">
                <a16:creationId xmlns:a16="http://schemas.microsoft.com/office/drawing/2014/main" id="{1DED937B-7652-4F66-82E3-EC66E06040F8}"/>
              </a:ext>
            </a:extLst>
          </p:cNvPr>
          <p:cNvPicPr>
            <a:picLocks noChangeAspect="1"/>
          </p:cNvPicPr>
          <p:nvPr/>
        </p:nvPicPr>
        <p:blipFill>
          <a:blip r:embed="rId3"/>
          <a:stretch>
            <a:fillRect/>
          </a:stretch>
        </p:blipFill>
        <p:spPr>
          <a:xfrm>
            <a:off x="145774" y="1201543"/>
            <a:ext cx="11926956" cy="5088276"/>
          </a:xfrm>
          <a:prstGeom prst="rect">
            <a:avLst/>
          </a:prstGeom>
          <a:ln>
            <a:solidFill>
              <a:schemeClr val="tx1"/>
            </a:solidFill>
          </a:ln>
        </p:spPr>
      </p:pic>
    </p:spTree>
    <p:extLst>
      <p:ext uri="{BB962C8B-B14F-4D97-AF65-F5344CB8AC3E}">
        <p14:creationId xmlns:p14="http://schemas.microsoft.com/office/powerpoint/2010/main" val="259036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45774" y="5826192"/>
            <a:ext cx="5526961" cy="25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Loreto- 2022-2023    *hasta el  13 de octubre 2023</a:t>
            </a:r>
          </a:p>
          <a:p>
            <a:pPr marL="0" marR="0" lvl="0" indent="0" algn="l" defTabSz="914400" rtl="0" eaLnBrk="0" fontAlgn="base" latinLnBrk="0" hangingPunct="0">
              <a:lnSpc>
                <a:spcPct val="100000"/>
              </a:lnSpc>
              <a:spcBef>
                <a:spcPct val="0"/>
              </a:spcBef>
              <a:spcAft>
                <a:spcPts val="800"/>
              </a:spcAft>
              <a:buClrTx/>
              <a:buSzTx/>
              <a:buFontTx/>
              <a:buNone/>
              <a:tabLst/>
            </a:pPr>
            <a:endParaRPr kumimoji="0" lang="es-PE" sz="2800" b="0" i="0" u="none" strike="noStrike" cap="none" normalizeH="0" baseline="0" dirty="0">
              <a:ln>
                <a:noFill/>
              </a:ln>
              <a:effectLst/>
              <a:latin typeface="Arial" panose="020B0604020202020204" pitchFamily="34" charset="0"/>
            </a:endParaRPr>
          </a:p>
        </p:txBody>
      </p:sp>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954107"/>
          </a:xfrm>
          <a:prstGeom prst="rect">
            <a:avLst/>
          </a:prstGeom>
          <a:solidFill>
            <a:schemeClr val="accent2">
              <a:lumMod val="20000"/>
              <a:lumOff val="80000"/>
            </a:schemeClr>
          </a:solidFill>
        </p:spPr>
        <p:txBody>
          <a:bodyPr wrap="square">
            <a:spAutoFit/>
          </a:bodyPr>
          <a:lstStyle/>
          <a:p>
            <a:pPr algn="ctr"/>
            <a:r>
              <a:rPr kumimoji="0" lang="es-PE" sz="2800" b="1" i="0" u="none" strike="noStrike" cap="none" normalizeH="0" baseline="0" dirty="0">
                <a:ln>
                  <a:noFill/>
                </a:ln>
                <a:solidFill>
                  <a:schemeClr val="tx1"/>
                </a:solidFill>
                <a:effectLst/>
                <a:latin typeface="Arial" panose="020B0604020202020204" pitchFamily="34" charset="0"/>
              </a:rPr>
              <a:t>Número de Muertes Fetales y Neonatales según Provincias de Ocurrencias y  Notificación </a:t>
            </a:r>
            <a:r>
              <a:rPr lang="es-PE" sz="2800" b="1" dirty="0">
                <a:latin typeface="Arial" panose="020B0604020202020204" pitchFamily="34" charset="0"/>
              </a:rPr>
              <a:t>. GERESA Loreto  </a:t>
            </a:r>
            <a:r>
              <a:rPr kumimoji="0" lang="es-PE" sz="2800" b="1" i="0" u="none" strike="noStrike" cap="none" normalizeH="0" baseline="0" dirty="0">
                <a:ln>
                  <a:noFill/>
                </a:ln>
                <a:solidFill>
                  <a:schemeClr val="tx1"/>
                </a:solidFill>
                <a:effectLst/>
                <a:latin typeface="Arial" panose="020B0604020202020204" pitchFamily="34" charset="0"/>
              </a:rPr>
              <a:t>2022 y 2023*</a:t>
            </a:r>
            <a:endParaRPr lang="es-ES" sz="2800" dirty="0"/>
          </a:p>
        </p:txBody>
      </p:sp>
      <p:pic>
        <p:nvPicPr>
          <p:cNvPr id="3" name="Imagen 2">
            <a:extLst>
              <a:ext uri="{FF2B5EF4-FFF2-40B4-BE49-F238E27FC236}">
                <a16:creationId xmlns:a16="http://schemas.microsoft.com/office/drawing/2014/main" id="{8946BC98-7A64-48B1-BC78-0F840D6EB3FC}"/>
              </a:ext>
            </a:extLst>
          </p:cNvPr>
          <p:cNvPicPr>
            <a:picLocks noChangeAspect="1"/>
          </p:cNvPicPr>
          <p:nvPr/>
        </p:nvPicPr>
        <p:blipFill>
          <a:blip r:embed="rId3"/>
          <a:stretch>
            <a:fillRect/>
          </a:stretch>
        </p:blipFill>
        <p:spPr>
          <a:xfrm>
            <a:off x="261068" y="1199915"/>
            <a:ext cx="11669864" cy="4122297"/>
          </a:xfrm>
          <a:prstGeom prst="rect">
            <a:avLst/>
          </a:prstGeom>
          <a:ln>
            <a:solidFill>
              <a:schemeClr val="tx1"/>
            </a:solidFill>
          </a:ln>
        </p:spPr>
      </p:pic>
    </p:spTree>
    <p:extLst>
      <p:ext uri="{BB962C8B-B14F-4D97-AF65-F5344CB8AC3E}">
        <p14:creationId xmlns:p14="http://schemas.microsoft.com/office/powerpoint/2010/main" val="29077457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CuadroTexto"/>
          <p:cNvSpPr txBox="1"/>
          <p:nvPr/>
        </p:nvSpPr>
        <p:spPr>
          <a:xfrm>
            <a:off x="109905" y="5333665"/>
            <a:ext cx="12010291" cy="1400383"/>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700" dirty="0">
                <a:effectLst/>
              </a:rPr>
              <a:t>Hasta la SE 40-2023, se reportó 15,348 casos de malaria: 12 833 (</a:t>
            </a:r>
            <a:r>
              <a:rPr lang="es-PE" sz="1700" dirty="0">
                <a:solidFill>
                  <a:srgbClr val="FF0000"/>
                </a:solidFill>
                <a:effectLst/>
              </a:rPr>
              <a:t>83.61%</a:t>
            </a:r>
            <a:r>
              <a:rPr lang="es-PE" sz="1700" dirty="0">
                <a:effectLst/>
              </a:rPr>
              <a:t>) Vivax, 2,484 (</a:t>
            </a:r>
            <a:r>
              <a:rPr lang="es-PE" sz="1700" dirty="0">
                <a:solidFill>
                  <a:srgbClr val="FF0000"/>
                </a:solidFill>
                <a:effectLst/>
              </a:rPr>
              <a:t>16.18%</a:t>
            </a:r>
            <a:r>
              <a:rPr lang="es-PE" sz="1700" dirty="0">
                <a:effectLst/>
              </a:rPr>
              <a:t>) falcíparum y </a:t>
            </a:r>
            <a:r>
              <a:rPr lang="es-PE" sz="1700" dirty="0" err="1">
                <a:effectLst/>
              </a:rPr>
              <a:t>Malariae</a:t>
            </a:r>
            <a:r>
              <a:rPr lang="es-PE" sz="1700" dirty="0">
                <a:effectLst/>
              </a:rPr>
              <a:t> 31 (</a:t>
            </a:r>
            <a:r>
              <a:rPr lang="es-PE" sz="1700" dirty="0">
                <a:solidFill>
                  <a:srgbClr val="FF0000"/>
                </a:solidFill>
                <a:effectLst/>
              </a:rPr>
              <a:t>0.20%</a:t>
            </a:r>
            <a:r>
              <a:rPr lang="es-PE" sz="1700" dirty="0">
                <a:effectLst/>
              </a:rPr>
              <a:t>). En el mismo periodo del 2022 se reportaron 18 004 casos de malaria, 2 656 casos más que en el presente año. Hasta la presente semana no se notificaron defunciones y en el año 2022 hubo 5 defunciones de Malaria, procedentes de los distritos de Andoas, Mazan, Nauta, </a:t>
            </a:r>
            <a:r>
              <a:rPr lang="es-PE" sz="1700" dirty="0" err="1">
                <a:effectLst/>
              </a:rPr>
              <a:t>Punchana</a:t>
            </a:r>
            <a:r>
              <a:rPr lang="es-PE" sz="1700" dirty="0">
                <a:effectLst/>
              </a:rPr>
              <a:t> y Rosa Panduro. </a:t>
            </a:r>
            <a:r>
              <a:rPr lang="es-ES" sz="1700" dirty="0">
                <a:effectLst/>
              </a:rPr>
              <a:t>Los casos de malaria durante el presente año se mantienen</a:t>
            </a:r>
            <a:r>
              <a:rPr lang="es-PE" sz="1700" dirty="0">
                <a:effectLst/>
              </a:rPr>
              <a:t> en zona de SEGURIDAD y actualmente se ubica en zona de ÉXITO con tendencia a seguir disminuyendo.</a:t>
            </a:r>
          </a:p>
        </p:txBody>
      </p:sp>
      <p:sp>
        <p:nvSpPr>
          <p:cNvPr id="4" name="CuadroTexto 3">
            <a:extLst>
              <a:ext uri="{FF2B5EF4-FFF2-40B4-BE49-F238E27FC236}">
                <a16:creationId xmlns:a16="http://schemas.microsoft.com/office/drawing/2014/main" id="{CBF6757B-3FAD-4632-A4FF-8EBD0148C4A5}"/>
              </a:ext>
            </a:extLst>
          </p:cNvPr>
          <p:cNvSpPr txBox="1"/>
          <p:nvPr/>
        </p:nvSpPr>
        <p:spPr>
          <a:xfrm>
            <a:off x="109905" y="5063463"/>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6" name="Imagen 5">
            <a:extLst>
              <a:ext uri="{FF2B5EF4-FFF2-40B4-BE49-F238E27FC236}">
                <a16:creationId xmlns:a16="http://schemas.microsoft.com/office/drawing/2014/main" id="{B1E3F3C9-1120-4B9E-B97F-F718B40A80D5}"/>
              </a:ext>
            </a:extLst>
          </p:cNvPr>
          <p:cNvPicPr>
            <a:picLocks noChangeAspect="1"/>
          </p:cNvPicPr>
          <p:nvPr/>
        </p:nvPicPr>
        <p:blipFill rotWithShape="1">
          <a:blip r:embed="rId2"/>
          <a:srcRect b="5079"/>
          <a:stretch/>
        </p:blipFill>
        <p:spPr>
          <a:xfrm>
            <a:off x="981074" y="174447"/>
            <a:ext cx="10163175" cy="4889016"/>
          </a:xfrm>
          <a:prstGeom prst="rect">
            <a:avLst/>
          </a:prstGeom>
        </p:spPr>
      </p:pic>
    </p:spTree>
    <p:extLst>
      <p:ext uri="{BB962C8B-B14F-4D97-AF65-F5344CB8AC3E}">
        <p14:creationId xmlns:p14="http://schemas.microsoft.com/office/powerpoint/2010/main" val="8140092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32522" y="111259"/>
            <a:ext cx="11926956" cy="954107"/>
          </a:xfrm>
          <a:prstGeom prst="rect">
            <a:avLst/>
          </a:prstGeom>
          <a:solidFill>
            <a:schemeClr val="accent5">
              <a:lumMod val="40000"/>
              <a:lumOff val="60000"/>
            </a:schemeClr>
          </a:solidFill>
        </p:spPr>
        <p:txBody>
          <a:bodyPr wrap="square">
            <a:spAutoFit/>
          </a:bodyPr>
          <a:lstStyle/>
          <a:p>
            <a:pPr algn="ctr"/>
            <a:r>
              <a:rPr kumimoji="0" lang="es-PE" sz="2800" b="1" i="0" u="none" strike="noStrike" cap="none" normalizeH="0" baseline="0" dirty="0">
                <a:ln>
                  <a:noFill/>
                </a:ln>
                <a:solidFill>
                  <a:schemeClr val="tx1"/>
                </a:solidFill>
                <a:effectLst/>
                <a:latin typeface="Arial" panose="020B0604020202020204" pitchFamily="34" charset="0"/>
              </a:rPr>
              <a:t>Características epidemiológicas de las </a:t>
            </a:r>
            <a:r>
              <a:rPr kumimoji="0" lang="es-PE" sz="2800" b="1" i="0" u="none" strike="noStrike" cap="none" normalizeH="0" baseline="0" dirty="0">
                <a:ln>
                  <a:noFill/>
                </a:ln>
                <a:solidFill>
                  <a:srgbClr val="FF0000"/>
                </a:solidFill>
                <a:effectLst/>
                <a:latin typeface="Arial" panose="020B0604020202020204" pitchFamily="34" charset="0"/>
              </a:rPr>
              <a:t>muertes Neonatales </a:t>
            </a:r>
            <a:r>
              <a:rPr lang="es-PE" sz="2800" b="1" dirty="0">
                <a:latin typeface="Arial" panose="020B0604020202020204" pitchFamily="34" charset="0"/>
              </a:rPr>
              <a:t>GERESA Loreto. 2022- </a:t>
            </a:r>
            <a:r>
              <a:rPr kumimoji="0" lang="es-PE" sz="2800" b="1" i="0" u="none" strike="noStrike" cap="none" normalizeH="0" baseline="0" dirty="0">
                <a:ln>
                  <a:noFill/>
                </a:ln>
                <a:solidFill>
                  <a:schemeClr val="tx1"/>
                </a:solidFill>
                <a:effectLst/>
                <a:latin typeface="Arial" panose="020B0604020202020204" pitchFamily="34" charset="0"/>
              </a:rPr>
              <a:t>2023*</a:t>
            </a:r>
            <a:endParaRPr lang="es-ES" sz="2800" dirty="0"/>
          </a:p>
        </p:txBody>
      </p:sp>
      <p:sp>
        <p:nvSpPr>
          <p:cNvPr id="7" name="Text Box 3">
            <a:extLst>
              <a:ext uri="{FF2B5EF4-FFF2-40B4-BE49-F238E27FC236}">
                <a16:creationId xmlns:a16="http://schemas.microsoft.com/office/drawing/2014/main" id="{1E2D677F-44B5-44C9-A482-3E7FDC3F5B2F}"/>
              </a:ext>
            </a:extLst>
          </p:cNvPr>
          <p:cNvSpPr txBox="1">
            <a:spLocks noChangeArrowheads="1"/>
          </p:cNvSpPr>
          <p:nvPr/>
        </p:nvSpPr>
        <p:spPr bwMode="auto">
          <a:xfrm>
            <a:off x="132522" y="6584692"/>
            <a:ext cx="4805238" cy="229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Loreto- 2023 *hasta el  13 de octubre  2023</a:t>
            </a:r>
            <a:endParaRPr kumimoji="0" lang="es-PE" sz="2800" b="0"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4713C7DD-FFE1-446A-9100-89E3DF703D59}"/>
              </a:ext>
            </a:extLst>
          </p:cNvPr>
          <p:cNvPicPr>
            <a:picLocks noChangeAspect="1"/>
          </p:cNvPicPr>
          <p:nvPr/>
        </p:nvPicPr>
        <p:blipFill>
          <a:blip r:embed="rId3"/>
          <a:stretch>
            <a:fillRect/>
          </a:stretch>
        </p:blipFill>
        <p:spPr>
          <a:xfrm>
            <a:off x="2152650" y="1166967"/>
            <a:ext cx="7886700" cy="5403167"/>
          </a:xfrm>
          <a:prstGeom prst="rect">
            <a:avLst/>
          </a:prstGeom>
        </p:spPr>
      </p:pic>
    </p:spTree>
    <p:extLst>
      <p:ext uri="{BB962C8B-B14F-4D97-AF65-F5344CB8AC3E}">
        <p14:creationId xmlns:p14="http://schemas.microsoft.com/office/powerpoint/2010/main" val="27718071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3806" y="0"/>
            <a:ext cx="11938194" cy="925033"/>
          </a:xfrm>
        </p:spPr>
        <p:txBody>
          <a:bodyPr>
            <a:noAutofit/>
          </a:bodyPr>
          <a:lstStyle/>
          <a:p>
            <a:pPr algn="ctr"/>
            <a:r>
              <a:rPr lang="es-PE" sz="2400" b="1" dirty="0">
                <a:effectLst/>
                <a:latin typeface="Century Gothic" panose="020B0502020202020204" pitchFamily="34" charset="0"/>
                <a:ea typeface="Batang" panose="02030600000101010101" pitchFamily="18" charset="-127"/>
              </a:rPr>
              <a:t>Análisis de la mortalidad fetal-neonatal por peso y momento de muerte. Matriz BABIES 2023*</a:t>
            </a:r>
            <a:endParaRPr lang="es-PE" sz="2400" dirty="0">
              <a:effectLst/>
              <a:latin typeface="Times New Roman" panose="02020603050405020304" pitchFamily="18" charset="0"/>
              <a:ea typeface="Batang" panose="02030600000101010101" pitchFamily="18" charset="-127"/>
            </a:endParaRPr>
          </a:p>
        </p:txBody>
      </p:sp>
      <p:sp>
        <p:nvSpPr>
          <p:cNvPr id="8" name="CuadroTexto 7">
            <a:extLst>
              <a:ext uri="{FF2B5EF4-FFF2-40B4-BE49-F238E27FC236}">
                <a16:creationId xmlns:a16="http://schemas.microsoft.com/office/drawing/2014/main" id="{D0B1ECB1-CECD-7F25-EB3C-8BBF5FD4F765}"/>
              </a:ext>
            </a:extLst>
          </p:cNvPr>
          <p:cNvSpPr txBox="1"/>
          <p:nvPr/>
        </p:nvSpPr>
        <p:spPr>
          <a:xfrm>
            <a:off x="446456" y="842544"/>
            <a:ext cx="11200714" cy="830997"/>
          </a:xfrm>
          <a:prstGeom prst="rect">
            <a:avLst/>
          </a:prstGeom>
          <a:noFill/>
        </p:spPr>
        <p:txBody>
          <a:bodyPr wrap="square">
            <a:spAutoFit/>
          </a:bodyPr>
          <a:lstStyle/>
          <a:p>
            <a:pPr algn="just"/>
            <a:r>
              <a:rPr lang="es-PE" sz="1600" b="1" dirty="0">
                <a:solidFill>
                  <a:schemeClr val="accent5">
                    <a:lumMod val="50000"/>
                  </a:schemeClr>
                </a:solidFill>
                <a:latin typeface="Arial Black" panose="020B0A04020102020204" pitchFamily="34" charset="0"/>
                <a:ea typeface="Batang" panose="02030600000101010101" pitchFamily="18" charset="-127"/>
              </a:rPr>
              <a:t>(Celda Azul): </a:t>
            </a:r>
            <a:r>
              <a:rPr lang="es-PE" sz="1600" dirty="0">
                <a:latin typeface="Century Gothic" panose="020B0502020202020204" pitchFamily="34" charset="0"/>
                <a:ea typeface="Batang" panose="02030600000101010101" pitchFamily="18" charset="-127"/>
              </a:rPr>
              <a:t>L</a:t>
            </a:r>
            <a:r>
              <a:rPr lang="es-PE" sz="1600" dirty="0">
                <a:effectLst/>
                <a:latin typeface="Century Gothic" panose="020B0502020202020204" pitchFamily="34" charset="0"/>
                <a:ea typeface="Batang" panose="02030600000101010101" pitchFamily="18" charset="-127"/>
              </a:rPr>
              <a:t>a mortalidad fetal-neonatal corresponde a muertes con peso al nacer menores de 1500 gr; corresponde el 41.7% y </a:t>
            </a:r>
            <a:r>
              <a:rPr lang="es-PE" sz="1600" b="1" dirty="0">
                <a:effectLst/>
                <a:latin typeface="Century Gothic" panose="020B0502020202020204" pitchFamily="34" charset="0"/>
                <a:ea typeface="Batang" panose="02030600000101010101" pitchFamily="18" charset="-127"/>
              </a:rPr>
              <a:t>están relacionados a la salud de la madre antes y durante los dos primeros trimestres del embarazo (nutrición, infecciones, alta paridad, embarazos a temprana edad, prematuridad, etc.). </a:t>
            </a:r>
            <a:r>
              <a:rPr lang="es-PE" sz="1600" dirty="0">
                <a:effectLst/>
                <a:latin typeface="Century Gothic" panose="020B0502020202020204" pitchFamily="34" charset="0"/>
                <a:ea typeface="Batang" panose="02030600000101010101" pitchFamily="18" charset="-127"/>
              </a:rPr>
              <a:t> </a:t>
            </a:r>
            <a:endParaRPr lang="es-PE" sz="1600" dirty="0">
              <a:effectLst/>
              <a:latin typeface="Times New Roman" panose="02020603050405020304" pitchFamily="18" charset="0"/>
              <a:ea typeface="Batang" panose="02030600000101010101" pitchFamily="18" charset="-127"/>
            </a:endParaRPr>
          </a:p>
        </p:txBody>
      </p:sp>
      <p:sp>
        <p:nvSpPr>
          <p:cNvPr id="12" name="CuadroTexto 11">
            <a:extLst>
              <a:ext uri="{FF2B5EF4-FFF2-40B4-BE49-F238E27FC236}">
                <a16:creationId xmlns:a16="http://schemas.microsoft.com/office/drawing/2014/main" id="{3965B8FB-D130-51F6-241E-879C667BDA0E}"/>
              </a:ext>
            </a:extLst>
          </p:cNvPr>
          <p:cNvSpPr txBox="1"/>
          <p:nvPr/>
        </p:nvSpPr>
        <p:spPr>
          <a:xfrm>
            <a:off x="8039595" y="4761342"/>
            <a:ext cx="3898599" cy="2031325"/>
          </a:xfrm>
          <a:prstGeom prst="rect">
            <a:avLst/>
          </a:prstGeom>
          <a:noFill/>
        </p:spPr>
        <p:txBody>
          <a:bodyPr wrap="square">
            <a:spAutoFit/>
          </a:bodyPr>
          <a:lstStyle/>
          <a:p>
            <a:pPr algn="just"/>
            <a:r>
              <a:rPr lang="es-PE" sz="1400" b="1" dirty="0">
                <a:solidFill>
                  <a:srgbClr val="00B050"/>
                </a:solidFill>
                <a:effectLst/>
                <a:latin typeface="Arial Black" panose="020B0A04020102020204" pitchFamily="34" charset="0"/>
                <a:ea typeface="Batang" panose="02030600000101010101" pitchFamily="18" charset="-127"/>
              </a:rPr>
              <a:t>(Celda verde</a:t>
            </a:r>
            <a:r>
              <a:rPr lang="es-PE" sz="1400" dirty="0">
                <a:effectLst/>
                <a:latin typeface="Century Gothic" panose="020B0502020202020204" pitchFamily="34" charset="0"/>
                <a:ea typeface="Batang" panose="02030600000101010101" pitchFamily="18" charset="-127"/>
              </a:rPr>
              <a:t>). El 31.5%, corresponden a </a:t>
            </a:r>
            <a:r>
              <a:rPr lang="es-PE" sz="1400" b="1" dirty="0">
                <a:effectLst/>
                <a:latin typeface="Century Gothic" panose="020B0502020202020204" pitchFamily="34" charset="0"/>
                <a:ea typeface="Batang" panose="02030600000101010101" pitchFamily="18" charset="-127"/>
              </a:rPr>
              <a:t>las muertes Neonatales, están relacionadas con eventos que ocurren en el neonato en especial en el primer día de nacido</a:t>
            </a:r>
            <a:r>
              <a:rPr lang="es-PE" sz="1400" dirty="0">
                <a:effectLst/>
                <a:latin typeface="Century Gothic" panose="020B0502020202020204" pitchFamily="34" charset="0"/>
                <a:ea typeface="Batang" panose="02030600000101010101" pitchFamily="18" charset="-127"/>
              </a:rPr>
              <a:t>. La hipoxia neonatal, el trauma perinatal, la bronco-aspiración de meconio, la hipotermia y las malformaciones congénitas son ejemplos de ellos. </a:t>
            </a:r>
            <a:endParaRPr lang="es-PE" sz="1600" dirty="0">
              <a:effectLst/>
              <a:latin typeface="Times New Roman" panose="02020603050405020304" pitchFamily="18" charset="0"/>
              <a:ea typeface="Batang" panose="02030600000101010101" pitchFamily="18" charset="-127"/>
            </a:endParaRPr>
          </a:p>
        </p:txBody>
      </p:sp>
      <p:sp>
        <p:nvSpPr>
          <p:cNvPr id="14" name="CuadroTexto 13">
            <a:extLst>
              <a:ext uri="{FF2B5EF4-FFF2-40B4-BE49-F238E27FC236}">
                <a16:creationId xmlns:a16="http://schemas.microsoft.com/office/drawing/2014/main" id="{C5D67C20-C017-8C08-EE75-7C6ADF2DF690}"/>
              </a:ext>
            </a:extLst>
          </p:cNvPr>
          <p:cNvSpPr txBox="1"/>
          <p:nvPr/>
        </p:nvSpPr>
        <p:spPr>
          <a:xfrm>
            <a:off x="253806" y="4851619"/>
            <a:ext cx="3732026" cy="1569660"/>
          </a:xfrm>
          <a:prstGeom prst="rect">
            <a:avLst/>
          </a:prstGeom>
          <a:noFill/>
        </p:spPr>
        <p:txBody>
          <a:bodyPr wrap="square">
            <a:spAutoFit/>
          </a:bodyPr>
          <a:lstStyle/>
          <a:p>
            <a:pPr algn="just"/>
            <a:r>
              <a:rPr lang="es-PE" sz="1600" dirty="0">
                <a:effectLst/>
                <a:latin typeface="Century Gothic" panose="020B0502020202020204" pitchFamily="34" charset="0"/>
                <a:ea typeface="Batang" panose="02030600000101010101" pitchFamily="18" charset="-127"/>
              </a:rPr>
              <a:t>(</a:t>
            </a:r>
            <a:r>
              <a:rPr lang="es-PE" sz="1600" b="1" dirty="0">
                <a:solidFill>
                  <a:schemeClr val="accent2">
                    <a:lumMod val="75000"/>
                  </a:schemeClr>
                </a:solidFill>
                <a:effectLst/>
                <a:latin typeface="Arial Black" panose="020B0A04020102020204" pitchFamily="34" charset="0"/>
                <a:ea typeface="Batang" panose="02030600000101010101" pitchFamily="18" charset="-127"/>
              </a:rPr>
              <a:t>Celda Naranja</a:t>
            </a:r>
            <a:r>
              <a:rPr lang="es-PE" sz="1600" dirty="0">
                <a:effectLst/>
                <a:latin typeface="Century Gothic" panose="020B0502020202020204" pitchFamily="34" charset="0"/>
                <a:ea typeface="Batang" panose="02030600000101010101" pitchFamily="18" charset="-127"/>
              </a:rPr>
              <a:t>). El 25.0%, se asocia con los eventos ocurridos en fetos con peso mayor de 1500 gr, anteparto y asociada </a:t>
            </a:r>
            <a:r>
              <a:rPr lang="es-PE" sz="1600" b="1" dirty="0">
                <a:effectLst/>
                <a:latin typeface="Century Gothic" panose="020B0502020202020204" pitchFamily="34" charset="0"/>
                <a:ea typeface="Batang" panose="02030600000101010101" pitchFamily="18" charset="-127"/>
              </a:rPr>
              <a:t>con morbilidad materna durante el embarazo.</a:t>
            </a:r>
            <a:endParaRPr lang="es-PE" b="1" dirty="0">
              <a:effectLst/>
              <a:latin typeface="Times New Roman" panose="02020603050405020304" pitchFamily="18" charset="0"/>
              <a:ea typeface="Batang" panose="02030600000101010101" pitchFamily="18" charset="-127"/>
            </a:endParaRPr>
          </a:p>
        </p:txBody>
      </p:sp>
      <p:sp>
        <p:nvSpPr>
          <p:cNvPr id="16" name="CuadroTexto 15">
            <a:extLst>
              <a:ext uri="{FF2B5EF4-FFF2-40B4-BE49-F238E27FC236}">
                <a16:creationId xmlns:a16="http://schemas.microsoft.com/office/drawing/2014/main" id="{6BFEAAB5-A3D4-5B3D-B4D8-6A8F2BB7E13C}"/>
              </a:ext>
            </a:extLst>
          </p:cNvPr>
          <p:cNvSpPr txBox="1"/>
          <p:nvPr/>
        </p:nvSpPr>
        <p:spPr>
          <a:xfrm>
            <a:off x="4070501" y="4871913"/>
            <a:ext cx="3732027" cy="1569660"/>
          </a:xfrm>
          <a:prstGeom prst="rect">
            <a:avLst/>
          </a:prstGeom>
          <a:noFill/>
        </p:spPr>
        <p:txBody>
          <a:bodyPr wrap="square">
            <a:spAutoFit/>
          </a:bodyPr>
          <a:lstStyle/>
          <a:p>
            <a:pPr algn="just"/>
            <a:r>
              <a:rPr lang="es-PE" sz="1600" b="1" dirty="0">
                <a:solidFill>
                  <a:srgbClr val="FF0000"/>
                </a:solidFill>
                <a:latin typeface="Arial Black" panose="020B0A04020102020204" pitchFamily="34" charset="0"/>
                <a:ea typeface="Batang" panose="02030600000101010101" pitchFamily="18" charset="-127"/>
              </a:rPr>
              <a:t>(</a:t>
            </a:r>
            <a:r>
              <a:rPr lang="es-PE" sz="1600" b="1" dirty="0">
                <a:solidFill>
                  <a:srgbClr val="FF0000"/>
                </a:solidFill>
                <a:effectLst/>
                <a:latin typeface="Arial Black" panose="020B0A04020102020204" pitchFamily="34" charset="0"/>
                <a:ea typeface="Batang" panose="02030600000101010101" pitchFamily="18" charset="-127"/>
              </a:rPr>
              <a:t>celda roja)</a:t>
            </a:r>
            <a:r>
              <a:rPr lang="es-PE" sz="1600" b="1" dirty="0">
                <a:solidFill>
                  <a:srgbClr val="FF0000"/>
                </a:solidFill>
                <a:latin typeface="Century Gothic" panose="020B0502020202020204" pitchFamily="34" charset="0"/>
                <a:ea typeface="Batang" panose="02030600000101010101" pitchFamily="18" charset="-127"/>
              </a:rPr>
              <a:t>.</a:t>
            </a:r>
            <a:r>
              <a:rPr lang="es-PE" sz="1600" dirty="0">
                <a:effectLst/>
                <a:latin typeface="Century Gothic" panose="020B0502020202020204" pitchFamily="34" charset="0"/>
                <a:ea typeface="Batang" panose="02030600000101010101" pitchFamily="18" charset="-127"/>
              </a:rPr>
              <a:t> El 1.9%, fueron fetos con peso mayor de 1500 g durante el trabajo de parto, se relacionan con </a:t>
            </a:r>
            <a:r>
              <a:rPr lang="es-PE" sz="1600" b="1" dirty="0">
                <a:effectLst/>
                <a:latin typeface="Century Gothic" panose="020B0502020202020204" pitchFamily="34" charset="0"/>
                <a:ea typeface="Batang" panose="02030600000101010101" pitchFamily="18" charset="-127"/>
              </a:rPr>
              <a:t>eventos maternos y fetales antes del nacimiento que comprometen la vida del feto. </a:t>
            </a:r>
            <a:endParaRPr lang="es-PE" b="1" dirty="0">
              <a:effectLst/>
              <a:latin typeface="Times New Roman" panose="02020603050405020304" pitchFamily="18" charset="0"/>
              <a:ea typeface="Batang" panose="02030600000101010101" pitchFamily="18" charset="-127"/>
            </a:endParaRPr>
          </a:p>
        </p:txBody>
      </p:sp>
      <p:sp>
        <p:nvSpPr>
          <p:cNvPr id="10" name="Text Box 3">
            <a:extLst>
              <a:ext uri="{FF2B5EF4-FFF2-40B4-BE49-F238E27FC236}">
                <a16:creationId xmlns:a16="http://schemas.microsoft.com/office/drawing/2014/main" id="{268F73B6-86DB-4151-979C-B6A22243E435}"/>
              </a:ext>
            </a:extLst>
          </p:cNvPr>
          <p:cNvSpPr txBox="1">
            <a:spLocks noChangeArrowheads="1"/>
          </p:cNvSpPr>
          <p:nvPr/>
        </p:nvSpPr>
        <p:spPr bwMode="auto">
          <a:xfrm>
            <a:off x="253806" y="6572420"/>
            <a:ext cx="5186874" cy="22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900" b="0" i="0" u="none" strike="noStrike" cap="none" normalizeH="0" baseline="0" dirty="0">
                <a:ln>
                  <a:noFill/>
                </a:ln>
                <a:effectLst/>
                <a:latin typeface="Arial" panose="020B0604020202020204" pitchFamily="34" charset="0"/>
              </a:rPr>
              <a:t>Fuente: Dirección de Epidemiología GERESA Loreto- 2023 *hasta el  10 de octubre del 2023</a:t>
            </a:r>
            <a:endParaRPr kumimoji="0" lang="es-PE" sz="2800" b="0" i="0" u="none" strike="noStrike" cap="none" normalizeH="0" baseline="0" dirty="0">
              <a:ln>
                <a:noFill/>
              </a:ln>
              <a:effectLst/>
              <a:latin typeface="Arial" panose="020B0604020202020204" pitchFamily="34" charset="0"/>
            </a:endParaRPr>
          </a:p>
        </p:txBody>
      </p:sp>
      <p:pic>
        <p:nvPicPr>
          <p:cNvPr id="3" name="Imagen 2">
            <a:extLst>
              <a:ext uri="{FF2B5EF4-FFF2-40B4-BE49-F238E27FC236}">
                <a16:creationId xmlns:a16="http://schemas.microsoft.com/office/drawing/2014/main" id="{BDF10B43-A993-49CE-8918-C3820F0E10D4}"/>
              </a:ext>
            </a:extLst>
          </p:cNvPr>
          <p:cNvPicPr>
            <a:picLocks noChangeAspect="1"/>
          </p:cNvPicPr>
          <p:nvPr/>
        </p:nvPicPr>
        <p:blipFill>
          <a:blip r:embed="rId3"/>
          <a:stretch>
            <a:fillRect/>
          </a:stretch>
        </p:blipFill>
        <p:spPr>
          <a:xfrm>
            <a:off x="347819" y="1833536"/>
            <a:ext cx="11200714" cy="2927805"/>
          </a:xfrm>
          <a:prstGeom prst="rect">
            <a:avLst/>
          </a:prstGeom>
          <a:ln>
            <a:solidFill>
              <a:schemeClr val="tx1"/>
            </a:solidFill>
          </a:ln>
        </p:spPr>
      </p:pic>
    </p:spTree>
    <p:extLst>
      <p:ext uri="{BB962C8B-B14F-4D97-AF65-F5344CB8AC3E}">
        <p14:creationId xmlns:p14="http://schemas.microsoft.com/office/powerpoint/2010/main" val="18488405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830997"/>
          </a:xfrm>
          <a:prstGeom prst="rect">
            <a:avLst/>
          </a:prstGeom>
          <a:solidFill>
            <a:schemeClr val="accent5">
              <a:lumMod val="40000"/>
              <a:lumOff val="60000"/>
            </a:schemeClr>
          </a:solidFill>
        </p:spPr>
        <p:txBody>
          <a:bodyPr wrap="square">
            <a:spAutoFit/>
          </a:bodyPr>
          <a:lstStyle>
            <a:defPPr>
              <a:defRPr lang="es-ES"/>
            </a:defPPr>
            <a:lvl1pPr algn="ctr">
              <a:defRPr kumimoji="0" sz="3200" b="1" i="0" u="none" strike="noStrike" cap="none" normalizeH="0" baseline="0">
                <a:ln>
                  <a:noFill/>
                </a:ln>
                <a:effectLst/>
                <a:latin typeface="Arial" panose="020B0604020202020204" pitchFamily="34" charset="0"/>
              </a:defRPr>
            </a:lvl1pPr>
          </a:lstStyle>
          <a:p>
            <a:r>
              <a:rPr lang="es-PE" sz="2400" dirty="0"/>
              <a:t>CAUSAS BÁSICAS DE </a:t>
            </a:r>
            <a:r>
              <a:rPr lang="es-PE" sz="2400" dirty="0">
                <a:solidFill>
                  <a:srgbClr val="FF0000"/>
                </a:solidFill>
              </a:rPr>
              <a:t>MUERTES FETALES </a:t>
            </a:r>
            <a:r>
              <a:rPr lang="es-PE" sz="2400" dirty="0"/>
              <a:t>SEGÚN ESTABLECIMIENTOS DE SALUD NOTIFICANTES. GERESA Loreto.  2023*</a:t>
            </a:r>
            <a:endParaRPr lang="es-ES" sz="2400" dirty="0"/>
          </a:p>
        </p:txBody>
      </p:sp>
      <p:sp>
        <p:nvSpPr>
          <p:cNvPr id="7" name="Text Box 3">
            <a:extLst>
              <a:ext uri="{FF2B5EF4-FFF2-40B4-BE49-F238E27FC236}">
                <a16:creationId xmlns:a16="http://schemas.microsoft.com/office/drawing/2014/main" id="{BD1FFC1E-32B0-4E30-BCFB-A4C14B96F90E}"/>
              </a:ext>
            </a:extLst>
          </p:cNvPr>
          <p:cNvSpPr txBox="1">
            <a:spLocks noChangeArrowheads="1"/>
          </p:cNvSpPr>
          <p:nvPr/>
        </p:nvSpPr>
        <p:spPr bwMode="auto">
          <a:xfrm>
            <a:off x="145774" y="6566912"/>
            <a:ext cx="3021497" cy="23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a:t>
            </a:r>
          </a:p>
        </p:txBody>
      </p:sp>
      <p:sp>
        <p:nvSpPr>
          <p:cNvPr id="9" name="CuadroTexto 8">
            <a:extLst>
              <a:ext uri="{FF2B5EF4-FFF2-40B4-BE49-F238E27FC236}">
                <a16:creationId xmlns:a16="http://schemas.microsoft.com/office/drawing/2014/main" id="{DB1CFFF1-8489-44E9-8901-632CFDEAB284}"/>
              </a:ext>
            </a:extLst>
          </p:cNvPr>
          <p:cNvSpPr txBox="1"/>
          <p:nvPr/>
        </p:nvSpPr>
        <p:spPr>
          <a:xfrm>
            <a:off x="9955531" y="6552140"/>
            <a:ext cx="1918418"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1000" b="0" i="0" u="none" strike="noStrike" cap="none" normalizeH="0" baseline="0" dirty="0">
                <a:ln>
                  <a:noFill/>
                </a:ln>
                <a:effectLst/>
                <a:latin typeface="Arial" panose="020B0604020202020204" pitchFamily="34" charset="0"/>
              </a:rPr>
              <a:t>*hasta el  06 de octubre 2023</a:t>
            </a:r>
            <a:endParaRPr kumimoji="0" lang="es-PE" sz="3600" b="0"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06CE6319-1CF1-4C69-82D1-FD3BFCA19D33}"/>
              </a:ext>
            </a:extLst>
          </p:cNvPr>
          <p:cNvPicPr>
            <a:picLocks noChangeAspect="1"/>
          </p:cNvPicPr>
          <p:nvPr/>
        </p:nvPicPr>
        <p:blipFill>
          <a:blip r:embed="rId3"/>
          <a:stretch>
            <a:fillRect/>
          </a:stretch>
        </p:blipFill>
        <p:spPr>
          <a:xfrm>
            <a:off x="318052" y="1027654"/>
            <a:ext cx="11754678" cy="5372697"/>
          </a:xfrm>
          <a:prstGeom prst="rect">
            <a:avLst/>
          </a:prstGeom>
          <a:ln>
            <a:solidFill>
              <a:schemeClr val="tx1"/>
            </a:solidFill>
          </a:ln>
        </p:spPr>
      </p:pic>
    </p:spTree>
    <p:extLst>
      <p:ext uri="{BB962C8B-B14F-4D97-AF65-F5344CB8AC3E}">
        <p14:creationId xmlns:p14="http://schemas.microsoft.com/office/powerpoint/2010/main" val="2039452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E798EB-8B1F-4F9C-9BE4-BD41A81B47A1}"/>
              </a:ext>
            </a:extLst>
          </p:cNvPr>
          <p:cNvSpPr txBox="1"/>
          <p:nvPr/>
        </p:nvSpPr>
        <p:spPr>
          <a:xfrm>
            <a:off x="145774" y="59639"/>
            <a:ext cx="11926956" cy="830997"/>
          </a:xfrm>
          <a:prstGeom prst="rect">
            <a:avLst/>
          </a:prstGeom>
          <a:solidFill>
            <a:schemeClr val="accent1">
              <a:lumMod val="20000"/>
              <a:lumOff val="80000"/>
            </a:schemeClr>
          </a:solidFill>
        </p:spPr>
        <p:txBody>
          <a:bodyPr wrap="square">
            <a:spAutoFit/>
          </a:bodyPr>
          <a:lstStyle>
            <a:defPPr>
              <a:defRPr lang="es-ES"/>
            </a:defPPr>
            <a:lvl1pPr algn="ctr">
              <a:defRPr kumimoji="0" sz="3200" b="1" i="0" u="none" strike="noStrike" cap="none" normalizeH="0" baseline="0">
                <a:ln>
                  <a:noFill/>
                </a:ln>
                <a:effectLst/>
                <a:latin typeface="Arial" panose="020B0604020202020204" pitchFamily="34" charset="0"/>
              </a:defRPr>
            </a:lvl1pPr>
          </a:lstStyle>
          <a:p>
            <a:r>
              <a:rPr lang="es-PE" sz="2400" dirty="0"/>
              <a:t>CAUSAS BÁSICAS DE </a:t>
            </a:r>
            <a:r>
              <a:rPr lang="es-PE" sz="2400" dirty="0">
                <a:solidFill>
                  <a:srgbClr val="FF0000"/>
                </a:solidFill>
              </a:rPr>
              <a:t>MUERTES NEONATALES </a:t>
            </a:r>
            <a:r>
              <a:rPr lang="es-PE" sz="2400" dirty="0"/>
              <a:t>SEGÚN ESTABLECIMIENTOS DE SALUD NOTIFICANTES. GERESA Loreto.  2023*</a:t>
            </a:r>
            <a:endParaRPr lang="es-ES" sz="2400" dirty="0"/>
          </a:p>
        </p:txBody>
      </p:sp>
      <p:sp>
        <p:nvSpPr>
          <p:cNvPr id="7" name="Text Box 3">
            <a:extLst>
              <a:ext uri="{FF2B5EF4-FFF2-40B4-BE49-F238E27FC236}">
                <a16:creationId xmlns:a16="http://schemas.microsoft.com/office/drawing/2014/main" id="{BD1FFC1E-32B0-4E30-BCFB-A4C14B96F90E}"/>
              </a:ext>
            </a:extLst>
          </p:cNvPr>
          <p:cNvSpPr txBox="1">
            <a:spLocks noChangeArrowheads="1"/>
          </p:cNvSpPr>
          <p:nvPr/>
        </p:nvSpPr>
        <p:spPr bwMode="auto">
          <a:xfrm>
            <a:off x="145774" y="6552500"/>
            <a:ext cx="4494806" cy="21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13 de  octubre</a:t>
            </a:r>
            <a:r>
              <a:rPr lang="es-PE" sz="800" dirty="0">
                <a:latin typeface="Arial" panose="020B0604020202020204" pitchFamily="34" charset="0"/>
              </a:rPr>
              <a:t> 2023</a:t>
            </a:r>
            <a:endParaRPr kumimoji="0" lang="es-PE" sz="2800" b="0" i="0" u="none" strike="noStrike" cap="none" normalizeH="0" baseline="0" dirty="0">
              <a:ln>
                <a:noFill/>
              </a:ln>
              <a:effectLst/>
              <a:latin typeface="Arial" panose="020B0604020202020204" pitchFamily="34" charset="0"/>
            </a:endParaRPr>
          </a:p>
        </p:txBody>
      </p:sp>
      <p:pic>
        <p:nvPicPr>
          <p:cNvPr id="2" name="Imagen 1">
            <a:extLst>
              <a:ext uri="{FF2B5EF4-FFF2-40B4-BE49-F238E27FC236}">
                <a16:creationId xmlns:a16="http://schemas.microsoft.com/office/drawing/2014/main" id="{660F4522-427D-4D2F-892A-A2FB3255C22D}"/>
              </a:ext>
            </a:extLst>
          </p:cNvPr>
          <p:cNvPicPr>
            <a:picLocks noChangeAspect="1"/>
          </p:cNvPicPr>
          <p:nvPr/>
        </p:nvPicPr>
        <p:blipFill>
          <a:blip r:embed="rId3"/>
          <a:stretch>
            <a:fillRect/>
          </a:stretch>
        </p:blipFill>
        <p:spPr>
          <a:xfrm>
            <a:off x="145774" y="1038578"/>
            <a:ext cx="11926956" cy="5504736"/>
          </a:xfrm>
          <a:prstGeom prst="rect">
            <a:avLst/>
          </a:prstGeom>
          <a:ln>
            <a:solidFill>
              <a:schemeClr val="tx1"/>
            </a:solidFill>
          </a:ln>
        </p:spPr>
      </p:pic>
    </p:spTree>
    <p:extLst>
      <p:ext uri="{BB962C8B-B14F-4D97-AF65-F5344CB8AC3E}">
        <p14:creationId xmlns:p14="http://schemas.microsoft.com/office/powerpoint/2010/main" val="1912514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20A6C55-2F7F-48C5-AEEB-CAA37B0C1F43}"/>
              </a:ext>
            </a:extLst>
          </p:cNvPr>
          <p:cNvSpPr/>
          <p:nvPr/>
        </p:nvSpPr>
        <p:spPr>
          <a:xfrm>
            <a:off x="1083962" y="2967335"/>
            <a:ext cx="10024091" cy="923330"/>
          </a:xfrm>
          <a:prstGeom prst="rect">
            <a:avLst/>
          </a:prstGeom>
          <a:noFill/>
        </p:spPr>
        <p:txBody>
          <a:bodyPr wrap="none" lIns="91440" tIns="45720" rIns="91440" bIns="45720">
            <a:spAutoFit/>
          </a:bodyPr>
          <a:lstStyle/>
          <a:p>
            <a:pPr algn="ctr"/>
            <a:r>
              <a:rPr lang="es-ES" sz="5400" b="1" cap="none" spc="0" dirty="0">
                <a:ln w="22225">
                  <a:solidFill>
                    <a:schemeClr val="accent2"/>
                  </a:solidFill>
                  <a:prstDash val="solid"/>
                </a:ln>
                <a:solidFill>
                  <a:srgbClr val="FF0000"/>
                </a:solidFill>
                <a:effectLst/>
              </a:rPr>
              <a:t>MORBILIDAD MATERNA EXTREMA</a:t>
            </a:r>
          </a:p>
        </p:txBody>
      </p:sp>
    </p:spTree>
    <p:extLst>
      <p:ext uri="{BB962C8B-B14F-4D97-AF65-F5344CB8AC3E}">
        <p14:creationId xmlns:p14="http://schemas.microsoft.com/office/powerpoint/2010/main" val="2682760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6ADB1B4E-0241-49C1-95FA-C7867D7DA1A5}"/>
              </a:ext>
            </a:extLst>
          </p:cNvPr>
          <p:cNvSpPr txBox="1">
            <a:spLocks noChangeArrowheads="1"/>
          </p:cNvSpPr>
          <p:nvPr/>
        </p:nvSpPr>
        <p:spPr bwMode="auto">
          <a:xfrm>
            <a:off x="145774" y="6560820"/>
            <a:ext cx="4631966" cy="22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a:t>
            </a:r>
            <a:r>
              <a:rPr lang="es-PE" sz="800" dirty="0">
                <a:latin typeface="Arial" panose="020B0604020202020204" pitchFamily="34" charset="0"/>
              </a:rPr>
              <a:t> 13 de octubre 2023</a:t>
            </a:r>
            <a:endParaRPr kumimoji="0" lang="es-PE" sz="2800" b="0" i="0" u="none" strike="noStrike" cap="none" normalizeH="0" baseline="0" dirty="0">
              <a:ln>
                <a:noFill/>
              </a:ln>
              <a:effectLst/>
              <a:latin typeface="Arial" panose="020B0604020202020204" pitchFamily="34" charset="0"/>
            </a:endParaRPr>
          </a:p>
        </p:txBody>
      </p:sp>
      <p:sp>
        <p:nvSpPr>
          <p:cNvPr id="5" name="CuadroTexto 4">
            <a:extLst>
              <a:ext uri="{FF2B5EF4-FFF2-40B4-BE49-F238E27FC236}">
                <a16:creationId xmlns:a16="http://schemas.microsoft.com/office/drawing/2014/main" id="{FB952426-D247-4B54-9CF9-C1D5E16EF49C}"/>
              </a:ext>
            </a:extLst>
          </p:cNvPr>
          <p:cNvSpPr txBox="1"/>
          <p:nvPr/>
        </p:nvSpPr>
        <p:spPr>
          <a:xfrm>
            <a:off x="377190" y="106422"/>
            <a:ext cx="11372850" cy="707886"/>
          </a:xfrm>
          <a:prstGeom prst="rect">
            <a:avLst/>
          </a:prstGeom>
          <a:solidFill>
            <a:schemeClr val="accent1">
              <a:lumMod val="20000"/>
              <a:lumOff val="80000"/>
            </a:schemeClr>
          </a:solidFill>
        </p:spPr>
        <p:txBody>
          <a:bodyPr wrap="square" rtlCol="0">
            <a:spAutoFit/>
          </a:bodyPr>
          <a:lstStyle/>
          <a:p>
            <a:pPr algn="ctr"/>
            <a:r>
              <a:rPr lang="es-MX" sz="2000" b="1" dirty="0">
                <a:latin typeface="Arial" panose="020B0604020202020204" pitchFamily="34" charset="0"/>
                <a:cs typeface="Arial" panose="020B0604020202020204" pitchFamily="34" charset="0"/>
              </a:rPr>
              <a:t>NÚMERO DE CASOS DE MORBILIDAD MATERNA EXTREMA NOTIFICADOS POR SEMANAS EPIDEMIOLÓGICAS. III.1 HOSPITAL REGIONAL DE LORETO. GERESA LORETO.2023*</a:t>
            </a:r>
          </a:p>
        </p:txBody>
      </p:sp>
      <p:pic>
        <p:nvPicPr>
          <p:cNvPr id="3" name="Imagen 2">
            <a:extLst>
              <a:ext uri="{FF2B5EF4-FFF2-40B4-BE49-F238E27FC236}">
                <a16:creationId xmlns:a16="http://schemas.microsoft.com/office/drawing/2014/main" id="{2B846196-756C-478A-968F-0269A2080C98}"/>
              </a:ext>
            </a:extLst>
          </p:cNvPr>
          <p:cNvPicPr>
            <a:picLocks noChangeAspect="1"/>
          </p:cNvPicPr>
          <p:nvPr/>
        </p:nvPicPr>
        <p:blipFill>
          <a:blip r:embed="rId3"/>
          <a:stretch>
            <a:fillRect/>
          </a:stretch>
        </p:blipFill>
        <p:spPr>
          <a:xfrm>
            <a:off x="377190" y="972274"/>
            <a:ext cx="11372850" cy="5440680"/>
          </a:xfrm>
          <a:prstGeom prst="rect">
            <a:avLst/>
          </a:prstGeom>
          <a:ln w="12700">
            <a:solidFill>
              <a:schemeClr val="tx1"/>
            </a:solidFill>
          </a:ln>
        </p:spPr>
      </p:pic>
    </p:spTree>
    <p:extLst>
      <p:ext uri="{BB962C8B-B14F-4D97-AF65-F5344CB8AC3E}">
        <p14:creationId xmlns:p14="http://schemas.microsoft.com/office/powerpoint/2010/main" val="3826908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6ADB1B4E-0241-49C1-95FA-C7867D7DA1A5}"/>
              </a:ext>
            </a:extLst>
          </p:cNvPr>
          <p:cNvSpPr txBox="1">
            <a:spLocks noChangeArrowheads="1"/>
          </p:cNvSpPr>
          <p:nvPr/>
        </p:nvSpPr>
        <p:spPr bwMode="auto">
          <a:xfrm>
            <a:off x="145774" y="6535182"/>
            <a:ext cx="4357646" cy="25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13 de octubre </a:t>
            </a:r>
            <a:r>
              <a:rPr lang="es-PE" sz="800" dirty="0">
                <a:latin typeface="Arial" panose="020B0604020202020204" pitchFamily="34" charset="0"/>
              </a:rPr>
              <a:t>2023</a:t>
            </a:r>
            <a:endParaRPr kumimoji="0" lang="es-PE" sz="2800" b="0" i="0" u="none" strike="noStrike" cap="none" normalizeH="0" baseline="0" dirty="0">
              <a:ln>
                <a:noFill/>
              </a:ln>
              <a:effectLst/>
              <a:latin typeface="Arial" panose="020B0604020202020204" pitchFamily="34" charset="0"/>
            </a:endParaRPr>
          </a:p>
        </p:txBody>
      </p:sp>
      <p:sp>
        <p:nvSpPr>
          <p:cNvPr id="5" name="CuadroTexto 4">
            <a:extLst>
              <a:ext uri="{FF2B5EF4-FFF2-40B4-BE49-F238E27FC236}">
                <a16:creationId xmlns:a16="http://schemas.microsoft.com/office/drawing/2014/main" id="{FB952426-D247-4B54-9CF9-C1D5E16EF49C}"/>
              </a:ext>
            </a:extLst>
          </p:cNvPr>
          <p:cNvSpPr txBox="1"/>
          <p:nvPr/>
        </p:nvSpPr>
        <p:spPr>
          <a:xfrm>
            <a:off x="377190" y="106422"/>
            <a:ext cx="11372850" cy="707886"/>
          </a:xfrm>
          <a:prstGeom prst="rect">
            <a:avLst/>
          </a:prstGeom>
          <a:solidFill>
            <a:schemeClr val="accent1">
              <a:lumMod val="20000"/>
              <a:lumOff val="80000"/>
            </a:schemeClr>
          </a:solidFill>
        </p:spPr>
        <p:txBody>
          <a:bodyPr wrap="square" rtlCol="0">
            <a:spAutoFit/>
          </a:bodyPr>
          <a:lstStyle/>
          <a:p>
            <a:pPr algn="ctr"/>
            <a:r>
              <a:rPr lang="es-MX" sz="2000" b="1" dirty="0">
                <a:latin typeface="Arial" panose="020B0604020202020204" pitchFamily="34" charset="0"/>
                <a:cs typeface="Arial" panose="020B0604020202020204" pitchFamily="34" charset="0"/>
              </a:rPr>
              <a:t>NÚMERO DE CASOS DE MORBILIDAD MATERNA EXTREMA NOTIFICADOS POR MESES. III.1 HOSPITAL REGIONAL DE LORETO. GERESA LORETO.2023*</a:t>
            </a:r>
          </a:p>
        </p:txBody>
      </p:sp>
      <p:pic>
        <p:nvPicPr>
          <p:cNvPr id="3" name="Imagen 2">
            <a:extLst>
              <a:ext uri="{FF2B5EF4-FFF2-40B4-BE49-F238E27FC236}">
                <a16:creationId xmlns:a16="http://schemas.microsoft.com/office/drawing/2014/main" id="{5C154494-009A-441C-8FB5-9C4016280C08}"/>
              </a:ext>
            </a:extLst>
          </p:cNvPr>
          <p:cNvPicPr>
            <a:picLocks noChangeAspect="1"/>
          </p:cNvPicPr>
          <p:nvPr/>
        </p:nvPicPr>
        <p:blipFill>
          <a:blip r:embed="rId3"/>
          <a:stretch>
            <a:fillRect/>
          </a:stretch>
        </p:blipFill>
        <p:spPr>
          <a:xfrm>
            <a:off x="297180" y="1062990"/>
            <a:ext cx="11452860" cy="5314950"/>
          </a:xfrm>
          <a:prstGeom prst="rect">
            <a:avLst/>
          </a:prstGeom>
          <a:ln w="12700">
            <a:solidFill>
              <a:schemeClr val="tx1"/>
            </a:solidFill>
          </a:ln>
        </p:spPr>
      </p:pic>
    </p:spTree>
    <p:extLst>
      <p:ext uri="{BB962C8B-B14F-4D97-AF65-F5344CB8AC3E}">
        <p14:creationId xmlns:p14="http://schemas.microsoft.com/office/powerpoint/2010/main" val="3835800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6ADB1B4E-0241-49C1-95FA-C7867D7DA1A5}"/>
              </a:ext>
            </a:extLst>
          </p:cNvPr>
          <p:cNvSpPr txBox="1">
            <a:spLocks noChangeArrowheads="1"/>
          </p:cNvSpPr>
          <p:nvPr/>
        </p:nvSpPr>
        <p:spPr bwMode="auto">
          <a:xfrm>
            <a:off x="182880" y="6614706"/>
            <a:ext cx="5120640" cy="20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a:t>
            </a:r>
            <a:r>
              <a:rPr lang="es-PE" sz="800" dirty="0">
                <a:latin typeface="Arial" panose="020B0604020202020204" pitchFamily="34" charset="0"/>
              </a:rPr>
              <a:t>  13 de octubre 2023</a:t>
            </a:r>
            <a:endParaRPr kumimoji="0" lang="es-PE" sz="2800" b="0" i="0" u="none" strike="noStrike" cap="none" normalizeH="0" baseline="0" dirty="0">
              <a:ln>
                <a:noFill/>
              </a:ln>
              <a:effectLst/>
              <a:latin typeface="Arial" panose="020B0604020202020204" pitchFamily="34" charset="0"/>
            </a:endParaRPr>
          </a:p>
        </p:txBody>
      </p:sp>
      <p:sp>
        <p:nvSpPr>
          <p:cNvPr id="5" name="CuadroTexto 4">
            <a:extLst>
              <a:ext uri="{FF2B5EF4-FFF2-40B4-BE49-F238E27FC236}">
                <a16:creationId xmlns:a16="http://schemas.microsoft.com/office/drawing/2014/main" id="{FB952426-D247-4B54-9CF9-C1D5E16EF49C}"/>
              </a:ext>
            </a:extLst>
          </p:cNvPr>
          <p:cNvSpPr txBox="1"/>
          <p:nvPr/>
        </p:nvSpPr>
        <p:spPr>
          <a:xfrm>
            <a:off x="377190" y="140712"/>
            <a:ext cx="11372850" cy="1015663"/>
          </a:xfrm>
          <a:prstGeom prst="rect">
            <a:avLst/>
          </a:prstGeom>
          <a:solidFill>
            <a:schemeClr val="accent1">
              <a:lumMod val="20000"/>
              <a:lumOff val="80000"/>
            </a:schemeClr>
          </a:solidFill>
        </p:spPr>
        <p:txBody>
          <a:bodyPr wrap="square" rtlCol="0">
            <a:spAutoFit/>
          </a:bodyPr>
          <a:lstStyle/>
          <a:p>
            <a:pPr algn="ctr"/>
            <a:r>
              <a:rPr lang="es-MX" sz="2000" b="1" dirty="0">
                <a:latin typeface="Arial" panose="020B0604020202020204" pitchFamily="34" charset="0"/>
                <a:cs typeface="Arial" panose="020B0604020202020204" pitchFamily="34" charset="0"/>
              </a:rPr>
              <a:t>NÚMERO DE CASOS DE MORBILIDAD MATERNA EXTREMA NOTIFICADOS SEGÚN PROVINCIAS Y DISTRITOS DE PROCEDENCIA Y POR SEMANAS EPIDEMIOLÓGICAS.  </a:t>
            </a:r>
          </a:p>
          <a:p>
            <a:pPr algn="ctr"/>
            <a:r>
              <a:rPr lang="es-MX" sz="2000" b="1" dirty="0">
                <a:latin typeface="Arial" panose="020B0604020202020204" pitchFamily="34" charset="0"/>
                <a:cs typeface="Arial" panose="020B0604020202020204" pitchFamily="34" charset="0"/>
              </a:rPr>
              <a:t>III.1 HOSPITAL REGIONAL DE LORETO. GERESA LORETO.2023*</a:t>
            </a:r>
          </a:p>
        </p:txBody>
      </p:sp>
      <p:pic>
        <p:nvPicPr>
          <p:cNvPr id="7" name="Imagen 6">
            <a:extLst>
              <a:ext uri="{FF2B5EF4-FFF2-40B4-BE49-F238E27FC236}">
                <a16:creationId xmlns:a16="http://schemas.microsoft.com/office/drawing/2014/main" id="{54BD94F5-1AC1-4CCE-9B6E-CD24AF335C2C}"/>
              </a:ext>
            </a:extLst>
          </p:cNvPr>
          <p:cNvPicPr>
            <a:picLocks noChangeAspect="1"/>
          </p:cNvPicPr>
          <p:nvPr/>
        </p:nvPicPr>
        <p:blipFill>
          <a:blip r:embed="rId3"/>
          <a:stretch>
            <a:fillRect/>
          </a:stretch>
        </p:blipFill>
        <p:spPr>
          <a:xfrm>
            <a:off x="240030" y="1288700"/>
            <a:ext cx="11723370" cy="5326006"/>
          </a:xfrm>
          <a:prstGeom prst="rect">
            <a:avLst/>
          </a:prstGeom>
          <a:ln w="19050">
            <a:solidFill>
              <a:schemeClr val="tx1"/>
            </a:solidFill>
          </a:ln>
        </p:spPr>
      </p:pic>
    </p:spTree>
    <p:extLst>
      <p:ext uri="{BB962C8B-B14F-4D97-AF65-F5344CB8AC3E}">
        <p14:creationId xmlns:p14="http://schemas.microsoft.com/office/powerpoint/2010/main" val="772554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6ADB1B4E-0241-49C1-95FA-C7867D7DA1A5}"/>
              </a:ext>
            </a:extLst>
          </p:cNvPr>
          <p:cNvSpPr txBox="1">
            <a:spLocks noChangeArrowheads="1"/>
          </p:cNvSpPr>
          <p:nvPr/>
        </p:nvSpPr>
        <p:spPr bwMode="auto">
          <a:xfrm>
            <a:off x="105519" y="5415291"/>
            <a:ext cx="4649361" cy="288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13 de octubre 2023</a:t>
            </a:r>
            <a:endParaRPr kumimoji="0" lang="es-PE" sz="2800" b="0" i="0" u="none" strike="noStrike" cap="none" normalizeH="0" baseline="0" dirty="0">
              <a:ln>
                <a:noFill/>
              </a:ln>
              <a:effectLst/>
              <a:latin typeface="Arial" panose="020B0604020202020204" pitchFamily="34" charset="0"/>
            </a:endParaRPr>
          </a:p>
        </p:txBody>
      </p:sp>
      <p:sp>
        <p:nvSpPr>
          <p:cNvPr id="10" name="Text Box 3">
            <a:extLst>
              <a:ext uri="{FF2B5EF4-FFF2-40B4-BE49-F238E27FC236}">
                <a16:creationId xmlns:a16="http://schemas.microsoft.com/office/drawing/2014/main" id="{4461E1DF-EA0A-4198-87D5-581AC21164A6}"/>
              </a:ext>
            </a:extLst>
          </p:cNvPr>
          <p:cNvSpPr txBox="1">
            <a:spLocks noChangeArrowheads="1"/>
          </p:cNvSpPr>
          <p:nvPr/>
        </p:nvSpPr>
        <p:spPr bwMode="auto">
          <a:xfrm>
            <a:off x="6225542" y="5314950"/>
            <a:ext cx="4495588" cy="158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13 de octubre 2023</a:t>
            </a:r>
            <a:endParaRPr kumimoji="0" lang="es-PE" sz="2800" b="0" i="0" u="none" strike="noStrike" cap="none" normalizeH="0" baseline="0" dirty="0">
              <a:ln>
                <a:noFill/>
              </a:ln>
              <a:effectLst/>
              <a:latin typeface="Arial" panose="020B0604020202020204" pitchFamily="34" charset="0"/>
            </a:endParaRPr>
          </a:p>
        </p:txBody>
      </p:sp>
      <p:sp>
        <p:nvSpPr>
          <p:cNvPr id="11" name="CuadroTexto 10">
            <a:extLst>
              <a:ext uri="{FF2B5EF4-FFF2-40B4-BE49-F238E27FC236}">
                <a16:creationId xmlns:a16="http://schemas.microsoft.com/office/drawing/2014/main" id="{31C55404-8A0C-42D8-9348-8E97C7C183AA}"/>
              </a:ext>
            </a:extLst>
          </p:cNvPr>
          <p:cNvSpPr txBox="1"/>
          <p:nvPr/>
        </p:nvSpPr>
        <p:spPr>
          <a:xfrm>
            <a:off x="341577" y="133105"/>
            <a:ext cx="5520691" cy="923330"/>
          </a:xfrm>
          <a:prstGeom prst="rect">
            <a:avLst/>
          </a:prstGeom>
          <a:solidFill>
            <a:schemeClr val="accent1">
              <a:lumMod val="20000"/>
              <a:lumOff val="80000"/>
            </a:schemeClr>
          </a:solidFill>
        </p:spPr>
        <p:txBody>
          <a:bodyPr wrap="square" rtlCol="0">
            <a:spAutoFit/>
          </a:bodyPr>
          <a:lstStyle/>
          <a:p>
            <a:pPr algn="ctr"/>
            <a:r>
              <a:rPr lang="es-MX" b="1" dirty="0">
                <a:latin typeface="Arial" panose="020B0604020202020204" pitchFamily="34" charset="0"/>
                <a:cs typeface="Arial" panose="020B0604020202020204" pitchFamily="34" charset="0"/>
              </a:rPr>
              <a:t>Porcentaje de Morbilidad Materna Extrema </a:t>
            </a:r>
            <a:r>
              <a:rPr lang="es-MX" b="1" dirty="0">
                <a:solidFill>
                  <a:srgbClr val="FF0000"/>
                </a:solidFill>
                <a:latin typeface="Arial" panose="020B0604020202020204" pitchFamily="34" charset="0"/>
                <a:cs typeface="Arial" panose="020B0604020202020204" pitchFamily="34" charset="0"/>
              </a:rPr>
              <a:t>según  Grupo de Edades. </a:t>
            </a:r>
            <a:r>
              <a:rPr lang="es-MX" b="1" dirty="0">
                <a:latin typeface="Arial" panose="020B0604020202020204" pitchFamily="34" charset="0"/>
                <a:cs typeface="Arial" panose="020B0604020202020204" pitchFamily="34" charset="0"/>
              </a:rPr>
              <a:t>Hospital Regional de Loreto 2023* </a:t>
            </a:r>
          </a:p>
        </p:txBody>
      </p:sp>
      <p:sp>
        <p:nvSpPr>
          <p:cNvPr id="12" name="CuadroTexto 11">
            <a:extLst>
              <a:ext uri="{FF2B5EF4-FFF2-40B4-BE49-F238E27FC236}">
                <a16:creationId xmlns:a16="http://schemas.microsoft.com/office/drawing/2014/main" id="{73E94AED-3C44-4522-828F-A8BCB98D79CA}"/>
              </a:ext>
            </a:extLst>
          </p:cNvPr>
          <p:cNvSpPr txBox="1"/>
          <p:nvPr/>
        </p:nvSpPr>
        <p:spPr>
          <a:xfrm>
            <a:off x="6096000" y="133105"/>
            <a:ext cx="5520690" cy="923330"/>
          </a:xfrm>
          <a:prstGeom prst="rect">
            <a:avLst/>
          </a:prstGeom>
          <a:solidFill>
            <a:schemeClr val="accent1">
              <a:lumMod val="20000"/>
              <a:lumOff val="80000"/>
            </a:schemeClr>
          </a:solidFill>
        </p:spPr>
        <p:txBody>
          <a:bodyPr wrap="square" rtlCol="0">
            <a:spAutoFit/>
          </a:bodyPr>
          <a:lstStyle/>
          <a:p>
            <a:pPr algn="ctr"/>
            <a:r>
              <a:rPr lang="es-MX" b="1" dirty="0">
                <a:latin typeface="Arial" panose="020B0604020202020204" pitchFamily="34" charset="0"/>
                <a:cs typeface="Arial" panose="020B0604020202020204" pitchFamily="34" charset="0"/>
              </a:rPr>
              <a:t>Porcentaje de Morbilidad Materna Extrema según </a:t>
            </a:r>
            <a:r>
              <a:rPr lang="es-MX" b="1" dirty="0">
                <a:solidFill>
                  <a:srgbClr val="FF0000"/>
                </a:solidFill>
                <a:latin typeface="Arial" panose="020B0604020202020204" pitchFamily="34" charset="0"/>
                <a:cs typeface="Arial" panose="020B0604020202020204" pitchFamily="34" charset="0"/>
              </a:rPr>
              <a:t>Nivel Educativo</a:t>
            </a:r>
            <a:r>
              <a:rPr lang="es-MX" b="1" dirty="0">
                <a:latin typeface="Arial" panose="020B0604020202020204" pitchFamily="34" charset="0"/>
                <a:cs typeface="Arial" panose="020B0604020202020204" pitchFamily="34" charset="0"/>
              </a:rPr>
              <a:t>. Hospital Regional de Loreto-2023* </a:t>
            </a:r>
          </a:p>
        </p:txBody>
      </p:sp>
      <p:pic>
        <p:nvPicPr>
          <p:cNvPr id="4" name="Imagen 3">
            <a:extLst>
              <a:ext uri="{FF2B5EF4-FFF2-40B4-BE49-F238E27FC236}">
                <a16:creationId xmlns:a16="http://schemas.microsoft.com/office/drawing/2014/main" id="{F8926800-3C3E-42D1-AE3C-5D8BF4727BA4}"/>
              </a:ext>
            </a:extLst>
          </p:cNvPr>
          <p:cNvPicPr>
            <a:picLocks noChangeAspect="1"/>
          </p:cNvPicPr>
          <p:nvPr/>
        </p:nvPicPr>
        <p:blipFill>
          <a:blip r:embed="rId2"/>
          <a:stretch>
            <a:fillRect/>
          </a:stretch>
        </p:blipFill>
        <p:spPr>
          <a:xfrm>
            <a:off x="105519" y="1268732"/>
            <a:ext cx="5860940" cy="4046218"/>
          </a:xfrm>
          <a:prstGeom prst="rect">
            <a:avLst/>
          </a:prstGeom>
          <a:ln w="19050">
            <a:solidFill>
              <a:schemeClr val="tx1"/>
            </a:solidFill>
          </a:ln>
        </p:spPr>
      </p:pic>
      <p:pic>
        <p:nvPicPr>
          <p:cNvPr id="3" name="Imagen 2">
            <a:extLst>
              <a:ext uri="{FF2B5EF4-FFF2-40B4-BE49-F238E27FC236}">
                <a16:creationId xmlns:a16="http://schemas.microsoft.com/office/drawing/2014/main" id="{7EFCA420-4708-4347-B35A-F013F7FC376A}"/>
              </a:ext>
            </a:extLst>
          </p:cNvPr>
          <p:cNvPicPr>
            <a:picLocks noChangeAspect="1"/>
          </p:cNvPicPr>
          <p:nvPr/>
        </p:nvPicPr>
        <p:blipFill>
          <a:blip r:embed="rId3"/>
          <a:stretch>
            <a:fillRect/>
          </a:stretch>
        </p:blipFill>
        <p:spPr>
          <a:xfrm>
            <a:off x="6096000" y="1268732"/>
            <a:ext cx="5860940" cy="3966208"/>
          </a:xfrm>
          <a:prstGeom prst="rect">
            <a:avLst/>
          </a:prstGeom>
          <a:ln>
            <a:solidFill>
              <a:schemeClr val="tx1"/>
            </a:solidFill>
          </a:ln>
        </p:spPr>
      </p:pic>
    </p:spTree>
    <p:extLst>
      <p:ext uri="{BB962C8B-B14F-4D97-AF65-F5344CB8AC3E}">
        <p14:creationId xmlns:p14="http://schemas.microsoft.com/office/powerpoint/2010/main" val="2511893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2DE31E2-8A90-4C9D-A985-4EC318AB6799}"/>
              </a:ext>
            </a:extLst>
          </p:cNvPr>
          <p:cNvPicPr>
            <a:picLocks noChangeAspect="1"/>
          </p:cNvPicPr>
          <p:nvPr/>
        </p:nvPicPr>
        <p:blipFill>
          <a:blip r:embed="rId3"/>
          <a:stretch>
            <a:fillRect/>
          </a:stretch>
        </p:blipFill>
        <p:spPr>
          <a:xfrm>
            <a:off x="377190" y="1268730"/>
            <a:ext cx="11532869" cy="5212080"/>
          </a:xfrm>
          <a:prstGeom prst="rect">
            <a:avLst/>
          </a:prstGeom>
          <a:ln w="19050">
            <a:solidFill>
              <a:schemeClr val="tx1"/>
            </a:solidFill>
          </a:ln>
        </p:spPr>
      </p:pic>
      <p:sp>
        <p:nvSpPr>
          <p:cNvPr id="6" name="CuadroTexto 5">
            <a:extLst>
              <a:ext uri="{FF2B5EF4-FFF2-40B4-BE49-F238E27FC236}">
                <a16:creationId xmlns:a16="http://schemas.microsoft.com/office/drawing/2014/main" id="{8C30AFF4-8A66-4080-ACCB-175E8A3CD0E8}"/>
              </a:ext>
            </a:extLst>
          </p:cNvPr>
          <p:cNvSpPr txBox="1"/>
          <p:nvPr/>
        </p:nvSpPr>
        <p:spPr>
          <a:xfrm>
            <a:off x="377190" y="106422"/>
            <a:ext cx="11372850" cy="1015663"/>
          </a:xfrm>
          <a:prstGeom prst="rect">
            <a:avLst/>
          </a:prstGeom>
          <a:solidFill>
            <a:schemeClr val="accent1">
              <a:lumMod val="20000"/>
              <a:lumOff val="80000"/>
            </a:schemeClr>
          </a:solidFill>
        </p:spPr>
        <p:txBody>
          <a:bodyPr wrap="square" rtlCol="0">
            <a:spAutoFit/>
          </a:bodyPr>
          <a:lstStyle/>
          <a:p>
            <a:pPr algn="ctr"/>
            <a:r>
              <a:rPr lang="es-MX" sz="2000" b="1" dirty="0">
                <a:latin typeface="Arial" panose="020B0604020202020204" pitchFamily="34" charset="0"/>
                <a:cs typeface="Arial" panose="020B0604020202020204" pitchFamily="34" charset="0"/>
              </a:rPr>
              <a:t>NÚMERO DE CASOS DE MORBILIDAD MATERNA EXTREMA NOTIFICADOS SEGÚN </a:t>
            </a:r>
            <a:r>
              <a:rPr lang="es-MX" sz="2000" b="1" dirty="0">
                <a:solidFill>
                  <a:srgbClr val="FF0000"/>
                </a:solidFill>
                <a:latin typeface="Arial" panose="020B0604020202020204" pitchFamily="34" charset="0"/>
                <a:cs typeface="Arial" panose="020B0604020202020204" pitchFamily="34" charset="0"/>
              </a:rPr>
              <a:t>CAUSAS BÁSICAS DE INGRESO </a:t>
            </a:r>
            <a:r>
              <a:rPr lang="es-MX" sz="2000" b="1" dirty="0">
                <a:latin typeface="Arial" panose="020B0604020202020204" pitchFamily="34" charset="0"/>
                <a:cs typeface="Arial" panose="020B0604020202020204" pitchFamily="34" charset="0"/>
              </a:rPr>
              <a:t>AL HOSPITAL. III.1 HOSPITAL REGIONAL DE LORETO. GERESA LORETO.2023*</a:t>
            </a:r>
          </a:p>
        </p:txBody>
      </p:sp>
      <p:sp>
        <p:nvSpPr>
          <p:cNvPr id="7" name="CuadroTexto 6">
            <a:extLst>
              <a:ext uri="{FF2B5EF4-FFF2-40B4-BE49-F238E27FC236}">
                <a16:creationId xmlns:a16="http://schemas.microsoft.com/office/drawing/2014/main" id="{58E3BCEF-EBF3-43E2-B0D1-FBDDE347E778}"/>
              </a:ext>
            </a:extLst>
          </p:cNvPr>
          <p:cNvSpPr txBox="1"/>
          <p:nvPr/>
        </p:nvSpPr>
        <p:spPr>
          <a:xfrm>
            <a:off x="9532620" y="2602468"/>
            <a:ext cx="1463040" cy="369332"/>
          </a:xfrm>
          <a:prstGeom prst="rect">
            <a:avLst/>
          </a:prstGeom>
          <a:solidFill>
            <a:schemeClr val="accent4">
              <a:lumMod val="20000"/>
              <a:lumOff val="80000"/>
            </a:schemeClr>
          </a:solidFill>
        </p:spPr>
        <p:txBody>
          <a:bodyPr wrap="square" rtlCol="0">
            <a:spAutoFit/>
          </a:bodyPr>
          <a:lstStyle/>
          <a:p>
            <a:r>
              <a:rPr lang="es-MX" b="1" dirty="0">
                <a:latin typeface="Arial" panose="020B0604020202020204" pitchFamily="34" charset="0"/>
                <a:cs typeface="Arial" panose="020B0604020202020204" pitchFamily="34" charset="0"/>
              </a:rPr>
              <a:t>TOTAL: 27</a:t>
            </a:r>
          </a:p>
        </p:txBody>
      </p:sp>
      <p:sp>
        <p:nvSpPr>
          <p:cNvPr id="8" name="Text Box 3">
            <a:extLst>
              <a:ext uri="{FF2B5EF4-FFF2-40B4-BE49-F238E27FC236}">
                <a16:creationId xmlns:a16="http://schemas.microsoft.com/office/drawing/2014/main" id="{B7555DEB-A9BD-4F5B-87B4-677A6C88E5D5}"/>
              </a:ext>
            </a:extLst>
          </p:cNvPr>
          <p:cNvSpPr txBox="1">
            <a:spLocks noChangeArrowheads="1"/>
          </p:cNvSpPr>
          <p:nvPr/>
        </p:nvSpPr>
        <p:spPr bwMode="auto">
          <a:xfrm>
            <a:off x="529589" y="6571067"/>
            <a:ext cx="4505707" cy="17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13 de octubre</a:t>
            </a:r>
            <a:r>
              <a:rPr lang="es-PE" sz="800" dirty="0">
                <a:latin typeface="Arial" panose="020B0604020202020204" pitchFamily="34" charset="0"/>
              </a:rPr>
              <a:t> 2023</a:t>
            </a:r>
            <a:endParaRPr kumimoji="0" lang="es-PE" sz="2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76641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0"/>
            <a:ext cx="12192000" cy="52251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por distritos, Región Loreto S.E. 01-40-2023 </a:t>
            </a:r>
          </a:p>
        </p:txBody>
      </p:sp>
      <p:sp>
        <p:nvSpPr>
          <p:cNvPr id="9" name="1 CuadroTexto"/>
          <p:cNvSpPr txBox="1"/>
          <p:nvPr/>
        </p:nvSpPr>
        <p:spPr>
          <a:xfrm>
            <a:off x="7061703" y="1708245"/>
            <a:ext cx="4862845" cy="2308324"/>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800" dirty="0">
                <a:effectLst/>
              </a:rPr>
              <a:t>Hasta la SE 40-2023, 46 distritos reportan casos de malaria, 11 distritos concentran el </a:t>
            </a:r>
            <a:r>
              <a:rPr lang="es-PE" sz="1800" dirty="0">
                <a:solidFill>
                  <a:srgbClr val="FF0000"/>
                </a:solidFill>
                <a:effectLst/>
              </a:rPr>
              <a:t>82.2%</a:t>
            </a:r>
            <a:r>
              <a:rPr lang="es-PE" sz="1800" dirty="0">
                <a:effectLst/>
              </a:rPr>
              <a:t> de los casos. Entre los 5 principales distritos que concentran mas del 50% de los casos se encuentran; Pastaza (16.66%), Andoas (14.49%), </a:t>
            </a:r>
            <a:r>
              <a:rPr lang="es-PE" sz="1800" dirty="0" err="1">
                <a:effectLst/>
              </a:rPr>
              <a:t>Urarinas</a:t>
            </a:r>
            <a:r>
              <a:rPr lang="es-PE" sz="1800" dirty="0">
                <a:effectLst/>
              </a:rPr>
              <a:t> (9.15%), Trompeteros (8.63%) y el Yavarí (8.09%) de las Provincias de: </a:t>
            </a:r>
            <a:r>
              <a:rPr lang="es-PE" sz="1800" dirty="0" err="1">
                <a:effectLst/>
              </a:rPr>
              <a:t>Datem</a:t>
            </a:r>
            <a:r>
              <a:rPr lang="es-PE" sz="1800" dirty="0">
                <a:effectLst/>
              </a:rPr>
              <a:t> del Marañón, Loreto y Ramón Castilla. </a:t>
            </a:r>
            <a:endParaRPr lang="es-PE" sz="1800" dirty="0">
              <a:solidFill>
                <a:srgbClr val="FF0000"/>
              </a:solidFill>
              <a:effectLst/>
            </a:endParaRPr>
          </a:p>
        </p:txBody>
      </p:sp>
      <p:pic>
        <p:nvPicPr>
          <p:cNvPr id="4" name="Imagen 3">
            <a:extLst>
              <a:ext uri="{FF2B5EF4-FFF2-40B4-BE49-F238E27FC236}">
                <a16:creationId xmlns:a16="http://schemas.microsoft.com/office/drawing/2014/main" id="{CF5BDC01-9747-4C25-8874-B6684C98ECDE}"/>
              </a:ext>
            </a:extLst>
          </p:cNvPr>
          <p:cNvPicPr>
            <a:picLocks noChangeAspect="1"/>
          </p:cNvPicPr>
          <p:nvPr/>
        </p:nvPicPr>
        <p:blipFill>
          <a:blip r:embed="rId2"/>
          <a:stretch>
            <a:fillRect/>
          </a:stretch>
        </p:blipFill>
        <p:spPr>
          <a:xfrm>
            <a:off x="176918" y="615634"/>
            <a:ext cx="6649396" cy="6167198"/>
          </a:xfrm>
          <a:prstGeom prst="rect">
            <a:avLst/>
          </a:prstGeom>
        </p:spPr>
      </p:pic>
    </p:spTree>
    <p:extLst>
      <p:ext uri="{BB962C8B-B14F-4D97-AF65-F5344CB8AC3E}">
        <p14:creationId xmlns:p14="http://schemas.microsoft.com/office/powerpoint/2010/main" val="1073008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B980028-2E52-4A86-AB28-BD9CF34B6BA9}"/>
              </a:ext>
            </a:extLst>
          </p:cNvPr>
          <p:cNvPicPr>
            <a:picLocks noChangeAspect="1"/>
          </p:cNvPicPr>
          <p:nvPr/>
        </p:nvPicPr>
        <p:blipFill>
          <a:blip r:embed="rId3"/>
          <a:stretch>
            <a:fillRect/>
          </a:stretch>
        </p:blipFill>
        <p:spPr>
          <a:xfrm>
            <a:off x="146519" y="1234440"/>
            <a:ext cx="11834191" cy="5295871"/>
          </a:xfrm>
          <a:prstGeom prst="rect">
            <a:avLst/>
          </a:prstGeom>
          <a:ln>
            <a:solidFill>
              <a:schemeClr val="tx1"/>
            </a:solidFill>
          </a:ln>
        </p:spPr>
      </p:pic>
      <p:sp>
        <p:nvSpPr>
          <p:cNvPr id="6" name="CuadroTexto 5">
            <a:extLst>
              <a:ext uri="{FF2B5EF4-FFF2-40B4-BE49-F238E27FC236}">
                <a16:creationId xmlns:a16="http://schemas.microsoft.com/office/drawing/2014/main" id="{8C30AFF4-8A66-4080-ACCB-175E8A3CD0E8}"/>
              </a:ext>
            </a:extLst>
          </p:cNvPr>
          <p:cNvSpPr txBox="1"/>
          <p:nvPr/>
        </p:nvSpPr>
        <p:spPr>
          <a:xfrm>
            <a:off x="146519" y="106422"/>
            <a:ext cx="11834191" cy="1015663"/>
          </a:xfrm>
          <a:prstGeom prst="rect">
            <a:avLst/>
          </a:prstGeom>
          <a:solidFill>
            <a:schemeClr val="accent1">
              <a:lumMod val="20000"/>
              <a:lumOff val="80000"/>
            </a:schemeClr>
          </a:solidFill>
        </p:spPr>
        <p:txBody>
          <a:bodyPr wrap="square" rtlCol="0">
            <a:spAutoFit/>
          </a:bodyPr>
          <a:lstStyle/>
          <a:p>
            <a:pPr algn="ctr"/>
            <a:r>
              <a:rPr lang="es-MX" sz="2000" b="1" dirty="0">
                <a:latin typeface="Arial" panose="020B0604020202020204" pitchFamily="34" charset="0"/>
                <a:cs typeface="Arial" panose="020B0604020202020204" pitchFamily="34" charset="0"/>
              </a:rPr>
              <a:t>NÚMERO DE CASOS DE MORBILIDAD MATERNA EXTREMA NOTIFICADOS SEGÚN </a:t>
            </a:r>
            <a:r>
              <a:rPr lang="es-MX" sz="2000" b="1" dirty="0">
                <a:solidFill>
                  <a:srgbClr val="FF0000"/>
                </a:solidFill>
                <a:latin typeface="Arial" panose="020B0604020202020204" pitchFamily="34" charset="0"/>
                <a:cs typeface="Arial" panose="020B0604020202020204" pitchFamily="34" charset="0"/>
              </a:rPr>
              <a:t>CAUSAS BÁSICAS DE EGRESO  </a:t>
            </a:r>
            <a:r>
              <a:rPr lang="es-MX" sz="2000" b="1" dirty="0">
                <a:latin typeface="Arial" panose="020B0604020202020204" pitchFamily="34" charset="0"/>
                <a:cs typeface="Arial" panose="020B0604020202020204" pitchFamily="34" charset="0"/>
              </a:rPr>
              <a:t>DEL HOSPITAL. III.1 HOSPITAL REGIONAL DE LORETO. </a:t>
            </a:r>
          </a:p>
          <a:p>
            <a:pPr algn="ctr"/>
            <a:r>
              <a:rPr lang="es-MX" sz="2000" b="1" dirty="0">
                <a:latin typeface="Arial" panose="020B0604020202020204" pitchFamily="34" charset="0"/>
                <a:cs typeface="Arial" panose="020B0604020202020204" pitchFamily="34" charset="0"/>
              </a:rPr>
              <a:t>GERESA LORETO.2023*</a:t>
            </a:r>
          </a:p>
        </p:txBody>
      </p:sp>
      <p:sp>
        <p:nvSpPr>
          <p:cNvPr id="7" name="CuadroTexto 6">
            <a:extLst>
              <a:ext uri="{FF2B5EF4-FFF2-40B4-BE49-F238E27FC236}">
                <a16:creationId xmlns:a16="http://schemas.microsoft.com/office/drawing/2014/main" id="{58E3BCEF-EBF3-43E2-B0D1-FBDDE347E778}"/>
              </a:ext>
            </a:extLst>
          </p:cNvPr>
          <p:cNvSpPr txBox="1"/>
          <p:nvPr/>
        </p:nvSpPr>
        <p:spPr>
          <a:xfrm>
            <a:off x="9372600" y="4099798"/>
            <a:ext cx="1463040" cy="369332"/>
          </a:xfrm>
          <a:prstGeom prst="rect">
            <a:avLst/>
          </a:prstGeom>
          <a:solidFill>
            <a:schemeClr val="accent4">
              <a:lumMod val="20000"/>
              <a:lumOff val="80000"/>
            </a:schemeClr>
          </a:solidFill>
        </p:spPr>
        <p:txBody>
          <a:bodyPr wrap="square" rtlCol="0">
            <a:spAutoFit/>
          </a:bodyPr>
          <a:lstStyle/>
          <a:p>
            <a:r>
              <a:rPr lang="es-MX" b="1" dirty="0">
                <a:latin typeface="Arial" panose="020B0604020202020204" pitchFamily="34" charset="0"/>
                <a:cs typeface="Arial" panose="020B0604020202020204" pitchFamily="34" charset="0"/>
              </a:rPr>
              <a:t>TOTAL: 27</a:t>
            </a:r>
          </a:p>
        </p:txBody>
      </p:sp>
      <p:sp>
        <p:nvSpPr>
          <p:cNvPr id="8" name="Text Box 3">
            <a:extLst>
              <a:ext uri="{FF2B5EF4-FFF2-40B4-BE49-F238E27FC236}">
                <a16:creationId xmlns:a16="http://schemas.microsoft.com/office/drawing/2014/main" id="{0EA46735-B8D0-4B0B-9490-E561A958B4E4}"/>
              </a:ext>
            </a:extLst>
          </p:cNvPr>
          <p:cNvSpPr txBox="1">
            <a:spLocks noChangeArrowheads="1"/>
          </p:cNvSpPr>
          <p:nvPr/>
        </p:nvSpPr>
        <p:spPr bwMode="auto">
          <a:xfrm>
            <a:off x="146519" y="6530311"/>
            <a:ext cx="4833254" cy="221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13 de octubre  2023</a:t>
            </a:r>
            <a:endParaRPr kumimoji="0" lang="es-PE" sz="2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3377346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F3A9EA-F4ED-4B68-B26B-1530FB31E2A2}"/>
              </a:ext>
            </a:extLst>
          </p:cNvPr>
          <p:cNvPicPr>
            <a:picLocks noChangeAspect="1"/>
          </p:cNvPicPr>
          <p:nvPr/>
        </p:nvPicPr>
        <p:blipFill rotWithShape="1">
          <a:blip r:embed="rId2"/>
          <a:srcRect l="11295" r="10475"/>
          <a:stretch/>
        </p:blipFill>
        <p:spPr>
          <a:xfrm>
            <a:off x="6385631" y="1315090"/>
            <a:ext cx="5520690" cy="3949906"/>
          </a:xfrm>
          <a:prstGeom prst="rect">
            <a:avLst/>
          </a:prstGeom>
          <a:ln>
            <a:solidFill>
              <a:schemeClr val="tx1"/>
            </a:solidFill>
          </a:ln>
        </p:spPr>
      </p:pic>
      <p:pic>
        <p:nvPicPr>
          <p:cNvPr id="2" name="Imagen 1">
            <a:extLst>
              <a:ext uri="{FF2B5EF4-FFF2-40B4-BE49-F238E27FC236}">
                <a16:creationId xmlns:a16="http://schemas.microsoft.com/office/drawing/2014/main" id="{F0B84427-2A41-41FB-83C8-92C6A77A4B14}"/>
              </a:ext>
            </a:extLst>
          </p:cNvPr>
          <p:cNvPicPr>
            <a:picLocks noChangeAspect="1"/>
          </p:cNvPicPr>
          <p:nvPr/>
        </p:nvPicPr>
        <p:blipFill>
          <a:blip r:embed="rId3"/>
          <a:stretch>
            <a:fillRect/>
          </a:stretch>
        </p:blipFill>
        <p:spPr>
          <a:xfrm>
            <a:off x="285679" y="1342366"/>
            <a:ext cx="5712447" cy="3949906"/>
          </a:xfrm>
          <a:prstGeom prst="rect">
            <a:avLst/>
          </a:prstGeom>
          <a:ln w="19050">
            <a:solidFill>
              <a:schemeClr val="tx1"/>
            </a:solidFill>
          </a:ln>
        </p:spPr>
      </p:pic>
      <p:sp>
        <p:nvSpPr>
          <p:cNvPr id="6" name="Text Box 3">
            <a:extLst>
              <a:ext uri="{FF2B5EF4-FFF2-40B4-BE49-F238E27FC236}">
                <a16:creationId xmlns:a16="http://schemas.microsoft.com/office/drawing/2014/main" id="{6ADB1B4E-0241-49C1-95FA-C7867D7DA1A5}"/>
              </a:ext>
            </a:extLst>
          </p:cNvPr>
          <p:cNvSpPr txBox="1">
            <a:spLocks noChangeArrowheads="1"/>
          </p:cNvSpPr>
          <p:nvPr/>
        </p:nvSpPr>
        <p:spPr bwMode="auto">
          <a:xfrm>
            <a:off x="145773" y="5314950"/>
            <a:ext cx="4947088" cy="20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a:t>
            </a:r>
            <a:r>
              <a:rPr lang="es-PE" sz="800" dirty="0">
                <a:latin typeface="Arial" panose="020B0604020202020204" pitchFamily="34" charset="0"/>
              </a:rPr>
              <a:t>06 de octubre</a:t>
            </a:r>
            <a:r>
              <a:rPr kumimoji="0" lang="es-PE" sz="800" b="0" i="0" u="none" strike="noStrike" cap="none" normalizeH="0" baseline="0" dirty="0">
                <a:ln>
                  <a:noFill/>
                </a:ln>
                <a:effectLst/>
                <a:latin typeface="Arial" panose="020B0604020202020204" pitchFamily="34" charset="0"/>
              </a:rPr>
              <a:t> 2023</a:t>
            </a:r>
            <a:endParaRPr kumimoji="0" lang="es-PE" sz="2800" b="0" i="0" u="none" strike="noStrike" cap="none" normalizeH="0" baseline="0" dirty="0">
              <a:ln>
                <a:noFill/>
              </a:ln>
              <a:effectLst/>
              <a:latin typeface="Arial" panose="020B0604020202020204" pitchFamily="34" charset="0"/>
            </a:endParaRPr>
          </a:p>
        </p:txBody>
      </p:sp>
      <p:sp>
        <p:nvSpPr>
          <p:cNvPr id="12" name="CuadroTexto 11">
            <a:extLst>
              <a:ext uri="{FF2B5EF4-FFF2-40B4-BE49-F238E27FC236}">
                <a16:creationId xmlns:a16="http://schemas.microsoft.com/office/drawing/2014/main" id="{73E94AED-3C44-4522-828F-A8BCB98D79CA}"/>
              </a:ext>
            </a:extLst>
          </p:cNvPr>
          <p:cNvSpPr txBox="1"/>
          <p:nvPr/>
        </p:nvSpPr>
        <p:spPr>
          <a:xfrm>
            <a:off x="407672" y="54472"/>
            <a:ext cx="5520690" cy="923330"/>
          </a:xfrm>
          <a:prstGeom prst="rect">
            <a:avLst/>
          </a:prstGeom>
          <a:solidFill>
            <a:schemeClr val="accent1">
              <a:lumMod val="20000"/>
              <a:lumOff val="80000"/>
            </a:schemeClr>
          </a:solidFill>
        </p:spPr>
        <p:txBody>
          <a:bodyPr wrap="square" rtlCol="0">
            <a:spAutoFit/>
          </a:bodyPr>
          <a:lstStyle/>
          <a:p>
            <a:pPr algn="ctr"/>
            <a:r>
              <a:rPr lang="es-MX" b="1" dirty="0">
                <a:latin typeface="Arial" panose="020B0604020202020204" pitchFamily="34" charset="0"/>
                <a:cs typeface="Arial" panose="020B0604020202020204" pitchFamily="34" charset="0"/>
              </a:rPr>
              <a:t>Porcentaje de Morbilidad Materna Extrema según </a:t>
            </a:r>
            <a:r>
              <a:rPr lang="es-MX" b="1" dirty="0">
                <a:solidFill>
                  <a:srgbClr val="FF0000"/>
                </a:solidFill>
                <a:latin typeface="Arial" panose="020B0604020202020204" pitchFamily="34" charset="0"/>
                <a:cs typeface="Arial" panose="020B0604020202020204" pitchFamily="34" charset="0"/>
              </a:rPr>
              <a:t>Condición de Ingreso al Hospital</a:t>
            </a:r>
            <a:r>
              <a:rPr lang="es-MX" b="1" dirty="0">
                <a:latin typeface="Arial" panose="020B0604020202020204" pitchFamily="34" charset="0"/>
                <a:cs typeface="Arial" panose="020B0604020202020204" pitchFamily="34" charset="0"/>
              </a:rPr>
              <a:t>. </a:t>
            </a:r>
          </a:p>
          <a:p>
            <a:pPr algn="ctr"/>
            <a:r>
              <a:rPr lang="es-MX" b="1" dirty="0">
                <a:latin typeface="Arial" panose="020B0604020202020204" pitchFamily="34" charset="0"/>
                <a:cs typeface="Arial" panose="020B0604020202020204" pitchFamily="34" charset="0"/>
              </a:rPr>
              <a:t>Hospital Regional de Loreto-2023* </a:t>
            </a:r>
          </a:p>
        </p:txBody>
      </p:sp>
      <p:sp>
        <p:nvSpPr>
          <p:cNvPr id="9" name="CuadroTexto 8">
            <a:extLst>
              <a:ext uri="{FF2B5EF4-FFF2-40B4-BE49-F238E27FC236}">
                <a16:creationId xmlns:a16="http://schemas.microsoft.com/office/drawing/2014/main" id="{B336A721-DCE2-4DC4-9976-4D85BD9AEB06}"/>
              </a:ext>
            </a:extLst>
          </p:cNvPr>
          <p:cNvSpPr txBox="1"/>
          <p:nvPr/>
        </p:nvSpPr>
        <p:spPr>
          <a:xfrm>
            <a:off x="6385631" y="55604"/>
            <a:ext cx="5520690" cy="923330"/>
          </a:xfrm>
          <a:prstGeom prst="rect">
            <a:avLst/>
          </a:prstGeom>
          <a:solidFill>
            <a:schemeClr val="accent1">
              <a:lumMod val="20000"/>
              <a:lumOff val="80000"/>
            </a:schemeClr>
          </a:solidFill>
        </p:spPr>
        <p:txBody>
          <a:bodyPr wrap="square" rtlCol="0">
            <a:spAutoFit/>
          </a:bodyPr>
          <a:lstStyle/>
          <a:p>
            <a:pPr algn="ctr"/>
            <a:r>
              <a:rPr lang="es-MX" b="1" dirty="0">
                <a:latin typeface="Arial" panose="020B0604020202020204" pitchFamily="34" charset="0"/>
                <a:cs typeface="Arial" panose="020B0604020202020204" pitchFamily="34" charset="0"/>
              </a:rPr>
              <a:t>Porcentaje de Morbilidad Materna Extrema según </a:t>
            </a:r>
            <a:r>
              <a:rPr lang="es-MX" b="1" dirty="0">
                <a:solidFill>
                  <a:srgbClr val="FF0000"/>
                </a:solidFill>
                <a:latin typeface="Arial" panose="020B0604020202020204" pitchFamily="34" charset="0"/>
                <a:cs typeface="Arial" panose="020B0604020202020204" pitchFamily="34" charset="0"/>
              </a:rPr>
              <a:t>Fin de la Gestación</a:t>
            </a:r>
            <a:r>
              <a:rPr lang="es-MX" b="1" dirty="0">
                <a:latin typeface="Arial" panose="020B0604020202020204" pitchFamily="34" charset="0"/>
                <a:cs typeface="Arial" panose="020B0604020202020204" pitchFamily="34" charset="0"/>
              </a:rPr>
              <a:t>. </a:t>
            </a:r>
          </a:p>
          <a:p>
            <a:pPr algn="ctr"/>
            <a:r>
              <a:rPr lang="es-MX" b="1" dirty="0">
                <a:latin typeface="Arial" panose="020B0604020202020204" pitchFamily="34" charset="0"/>
                <a:cs typeface="Arial" panose="020B0604020202020204" pitchFamily="34" charset="0"/>
              </a:rPr>
              <a:t>Hospital Regional de Loreto-2023* </a:t>
            </a:r>
          </a:p>
        </p:txBody>
      </p:sp>
      <p:sp>
        <p:nvSpPr>
          <p:cNvPr id="3" name="Flecha: a la derecha 2">
            <a:extLst>
              <a:ext uri="{FF2B5EF4-FFF2-40B4-BE49-F238E27FC236}">
                <a16:creationId xmlns:a16="http://schemas.microsoft.com/office/drawing/2014/main" id="{1078F73B-DF8E-4B4B-B1AE-3C83260D5B39}"/>
              </a:ext>
            </a:extLst>
          </p:cNvPr>
          <p:cNvSpPr/>
          <p:nvPr/>
        </p:nvSpPr>
        <p:spPr>
          <a:xfrm>
            <a:off x="5372100" y="2720340"/>
            <a:ext cx="1383030" cy="7086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ext Box 3">
            <a:extLst>
              <a:ext uri="{FF2B5EF4-FFF2-40B4-BE49-F238E27FC236}">
                <a16:creationId xmlns:a16="http://schemas.microsoft.com/office/drawing/2014/main" id="{878B3ADE-46EF-4F21-B780-52928C2884FB}"/>
              </a:ext>
            </a:extLst>
          </p:cNvPr>
          <p:cNvSpPr txBox="1">
            <a:spLocks noChangeArrowheads="1"/>
          </p:cNvSpPr>
          <p:nvPr/>
        </p:nvSpPr>
        <p:spPr bwMode="auto">
          <a:xfrm>
            <a:off x="6385631" y="5314948"/>
            <a:ext cx="5067229" cy="20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6 de octubre 2023</a:t>
            </a:r>
            <a:endParaRPr kumimoji="0" lang="es-PE" sz="2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11228890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2E31AAF-A042-4361-95A9-9F0D64F4D987}"/>
              </a:ext>
            </a:extLst>
          </p:cNvPr>
          <p:cNvSpPr txBox="1"/>
          <p:nvPr/>
        </p:nvSpPr>
        <p:spPr>
          <a:xfrm>
            <a:off x="377190" y="106422"/>
            <a:ext cx="11372850" cy="1015663"/>
          </a:xfrm>
          <a:prstGeom prst="rect">
            <a:avLst/>
          </a:prstGeom>
          <a:solidFill>
            <a:schemeClr val="accent1">
              <a:lumMod val="20000"/>
              <a:lumOff val="80000"/>
            </a:schemeClr>
          </a:solidFill>
        </p:spPr>
        <p:txBody>
          <a:bodyPr wrap="square" rtlCol="0">
            <a:spAutoFit/>
          </a:bodyPr>
          <a:lstStyle/>
          <a:p>
            <a:pPr algn="ctr"/>
            <a:r>
              <a:rPr lang="es-MX" sz="2000" b="1" dirty="0">
                <a:latin typeface="Arial" panose="020B0604020202020204" pitchFamily="34" charset="0"/>
                <a:cs typeface="Arial" panose="020B0604020202020204" pitchFamily="34" charset="0"/>
              </a:rPr>
              <a:t>NÚMERO DE CASOS DE MORBILIDAD MATERNA EXTREMA NOTIFICADOS SEGÚN </a:t>
            </a:r>
            <a:r>
              <a:rPr lang="es-MX" sz="2000" b="1" dirty="0">
                <a:solidFill>
                  <a:srgbClr val="FF0000"/>
                </a:solidFill>
                <a:latin typeface="Arial" panose="020B0604020202020204" pitchFamily="34" charset="0"/>
                <a:cs typeface="Arial" panose="020B0604020202020204" pitchFamily="34" charset="0"/>
              </a:rPr>
              <a:t>CONDICIÓN DE EGRESO DEL </a:t>
            </a:r>
            <a:r>
              <a:rPr lang="es-MX" sz="2000" b="1" dirty="0">
                <a:latin typeface="Arial" panose="020B0604020202020204" pitchFamily="34" charset="0"/>
                <a:cs typeface="Arial" panose="020B0604020202020204" pitchFamily="34" charset="0"/>
              </a:rPr>
              <a:t> III.1 HOSPITAL REGIONAL DE LORETO. </a:t>
            </a:r>
          </a:p>
          <a:p>
            <a:pPr algn="ctr"/>
            <a:r>
              <a:rPr lang="es-MX" sz="2000" b="1" dirty="0">
                <a:latin typeface="Arial" panose="020B0604020202020204" pitchFamily="34" charset="0"/>
                <a:cs typeface="Arial" panose="020B0604020202020204" pitchFamily="34" charset="0"/>
              </a:rPr>
              <a:t>GERESA LORETO.2023*</a:t>
            </a:r>
          </a:p>
        </p:txBody>
      </p:sp>
      <p:sp>
        <p:nvSpPr>
          <p:cNvPr id="7" name="Text Box 3">
            <a:extLst>
              <a:ext uri="{FF2B5EF4-FFF2-40B4-BE49-F238E27FC236}">
                <a16:creationId xmlns:a16="http://schemas.microsoft.com/office/drawing/2014/main" id="{1A94CC1D-9C37-400E-BB65-392EC3EB700A}"/>
              </a:ext>
            </a:extLst>
          </p:cNvPr>
          <p:cNvSpPr txBox="1">
            <a:spLocks noChangeArrowheads="1"/>
          </p:cNvSpPr>
          <p:nvPr/>
        </p:nvSpPr>
        <p:spPr bwMode="auto">
          <a:xfrm>
            <a:off x="1129665" y="6391655"/>
            <a:ext cx="4976443" cy="31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s-PE" sz="800" b="0" i="0" u="none" strike="noStrike" cap="none" normalizeH="0" baseline="0" dirty="0">
                <a:ln>
                  <a:noFill/>
                </a:ln>
                <a:effectLst/>
                <a:latin typeface="Arial" panose="020B0604020202020204" pitchFamily="34" charset="0"/>
              </a:rPr>
              <a:t>Fuente: Dirección de Epidemiología GERESA Loreto- 2023    *hasta el </a:t>
            </a:r>
            <a:r>
              <a:rPr lang="es-PE" sz="800" dirty="0">
                <a:latin typeface="Arial" panose="020B0604020202020204" pitchFamily="34" charset="0"/>
              </a:rPr>
              <a:t> 13 de octubre 2023 </a:t>
            </a:r>
            <a:endParaRPr kumimoji="0" lang="es-PE" sz="2800" b="0" i="0" u="none" strike="noStrike" cap="none" normalizeH="0" baseline="0" dirty="0">
              <a:ln>
                <a:noFill/>
              </a:ln>
              <a:effectLst/>
              <a:latin typeface="Arial" panose="020B0604020202020204" pitchFamily="34" charset="0"/>
            </a:endParaRPr>
          </a:p>
        </p:txBody>
      </p:sp>
      <p:pic>
        <p:nvPicPr>
          <p:cNvPr id="4" name="Imagen 3">
            <a:extLst>
              <a:ext uri="{FF2B5EF4-FFF2-40B4-BE49-F238E27FC236}">
                <a16:creationId xmlns:a16="http://schemas.microsoft.com/office/drawing/2014/main" id="{48BD0A24-D81B-4F4E-BCE7-4D45EA6A34EF}"/>
              </a:ext>
            </a:extLst>
          </p:cNvPr>
          <p:cNvPicPr>
            <a:picLocks noChangeAspect="1"/>
          </p:cNvPicPr>
          <p:nvPr/>
        </p:nvPicPr>
        <p:blipFill>
          <a:blip r:embed="rId3"/>
          <a:stretch>
            <a:fillRect/>
          </a:stretch>
        </p:blipFill>
        <p:spPr>
          <a:xfrm>
            <a:off x="1885245" y="1354667"/>
            <a:ext cx="7958666" cy="5036988"/>
          </a:xfrm>
          <a:prstGeom prst="rect">
            <a:avLst/>
          </a:prstGeom>
          <a:ln>
            <a:solidFill>
              <a:schemeClr val="tx1"/>
            </a:solidFill>
          </a:ln>
        </p:spPr>
      </p:pic>
    </p:spTree>
    <p:extLst>
      <p:ext uri="{BB962C8B-B14F-4D97-AF65-F5344CB8AC3E}">
        <p14:creationId xmlns:p14="http://schemas.microsoft.com/office/powerpoint/2010/main" val="42507939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01B348E-E272-4B7C-812B-0B8FACE4B953}"/>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01433" y="1598667"/>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2754923" y="1301528"/>
            <a:ext cx="9144000" cy="2387600"/>
          </a:xfrm>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IRAS</a:t>
            </a:r>
          </a:p>
        </p:txBody>
      </p:sp>
    </p:spTree>
    <p:extLst>
      <p:ext uri="{BB962C8B-B14F-4D97-AF65-F5344CB8AC3E}">
        <p14:creationId xmlns:p14="http://schemas.microsoft.com/office/powerpoint/2010/main" val="31590241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99EFE0E-06CC-4628-AFFA-49FCDBF46095}"/>
              </a:ext>
            </a:extLst>
          </p:cNvPr>
          <p:cNvSpPr txBox="1"/>
          <p:nvPr/>
        </p:nvSpPr>
        <p:spPr>
          <a:xfrm>
            <a:off x="89645" y="5615269"/>
            <a:ext cx="11974286" cy="1200329"/>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800" dirty="0">
                <a:effectLst/>
              </a:rPr>
              <a:t>Hasta  la SE. 40 -2023, se han reportado </a:t>
            </a:r>
            <a:r>
              <a:rPr lang="es-ES" sz="1800" dirty="0">
                <a:effectLst/>
              </a:rPr>
              <a:t>100 716 </a:t>
            </a:r>
            <a:r>
              <a:rPr lang="es-MX" sz="1800" dirty="0">
                <a:effectLst/>
              </a:rPr>
              <a:t>episodios de IRA no neumonías en  niños &lt; 5 años: 4,767 </a:t>
            </a:r>
            <a:r>
              <a:rPr lang="es-MX" sz="1800" dirty="0">
                <a:solidFill>
                  <a:srgbClr val="FF0000"/>
                </a:solidFill>
                <a:effectLst/>
              </a:rPr>
              <a:t>(4.73%) </a:t>
            </a:r>
            <a:r>
              <a:rPr lang="es-MX" sz="1800" dirty="0">
                <a:effectLst/>
              </a:rPr>
              <a:t>en niños menores de 2 meses; 27, 803 </a:t>
            </a:r>
            <a:r>
              <a:rPr lang="es-MX" sz="1800" dirty="0">
                <a:solidFill>
                  <a:srgbClr val="FF0000"/>
                </a:solidFill>
                <a:effectLst/>
              </a:rPr>
              <a:t>(27.60%) </a:t>
            </a:r>
            <a:r>
              <a:rPr lang="es-MX" sz="1800" dirty="0">
                <a:effectLst/>
              </a:rPr>
              <a:t>en niños de 2 a 11 meses y  68,146 </a:t>
            </a:r>
            <a:r>
              <a:rPr lang="es-MX" sz="1800" dirty="0">
                <a:solidFill>
                  <a:srgbClr val="FF0000"/>
                </a:solidFill>
                <a:effectLst/>
              </a:rPr>
              <a:t>(67.67%) </a:t>
            </a:r>
            <a:r>
              <a:rPr lang="es-MX" sz="1800" dirty="0">
                <a:effectLst/>
              </a:rPr>
              <a:t>en niños de 1 a 4 años.  De los caso en las ultimas 4 semanas se observa en el mapa a 5 distritos en alto riesgo Y 10 en mediano riesgo. En el canal endémico se observa un descenso progresivo ubicándose </a:t>
            </a:r>
            <a:r>
              <a:rPr lang="es-MX" sz="1800" dirty="0">
                <a:solidFill>
                  <a:srgbClr val="FF0000"/>
                </a:solidFill>
                <a:effectLst/>
              </a:rPr>
              <a:t>en zona de ALARMA</a:t>
            </a:r>
            <a:r>
              <a:rPr lang="es-MX" sz="1800" dirty="0">
                <a:effectLst/>
              </a:rPr>
              <a:t>.</a:t>
            </a:r>
          </a:p>
        </p:txBody>
      </p:sp>
      <p:sp>
        <p:nvSpPr>
          <p:cNvPr id="6" name="7 Rectángulo"/>
          <p:cNvSpPr/>
          <p:nvPr/>
        </p:nvSpPr>
        <p:spPr>
          <a:xfrm>
            <a:off x="0" y="-18473"/>
            <a:ext cx="12192000" cy="747815"/>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Infecciones Respiratorias Agudas No Neumonías en menores de 5 años, </a:t>
            </a:r>
          </a:p>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Región Loreto. Año 2022 (1-52). 2023 (SE 01-40</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a:t>
            </a:r>
          </a:p>
        </p:txBody>
      </p:sp>
      <p:sp>
        <p:nvSpPr>
          <p:cNvPr id="8" name="CuadroTexto 7">
            <a:extLst>
              <a:ext uri="{FF2B5EF4-FFF2-40B4-BE49-F238E27FC236}">
                <a16:creationId xmlns:a16="http://schemas.microsoft.com/office/drawing/2014/main" id="{804AA5C0-0DE9-4325-92F3-32C49CBC039D}"/>
              </a:ext>
            </a:extLst>
          </p:cNvPr>
          <p:cNvSpPr txBox="1"/>
          <p:nvPr/>
        </p:nvSpPr>
        <p:spPr>
          <a:xfrm>
            <a:off x="89645" y="5386705"/>
            <a:ext cx="5044487" cy="261610"/>
          </a:xfrm>
          <a:prstGeom prst="rect">
            <a:avLst/>
          </a:prstGeom>
          <a:noFill/>
        </p:spPr>
        <p:txBody>
          <a:bodyPr wrap="square" rtlCol="0">
            <a:spAutoFit/>
          </a:bodyPr>
          <a:lstStyle/>
          <a:p>
            <a:r>
              <a:rPr lang="es-MX" sz="1100" dirty="0"/>
              <a:t>Fuente: Base de datos del Noti Web de la Dirección de Epidemiología- GERESA Loreto</a:t>
            </a:r>
          </a:p>
        </p:txBody>
      </p:sp>
      <p:pic>
        <p:nvPicPr>
          <p:cNvPr id="9" name="2 Imagen">
            <a:extLst>
              <a:ext uri="{FF2B5EF4-FFF2-40B4-BE49-F238E27FC236}">
                <a16:creationId xmlns:a16="http://schemas.microsoft.com/office/drawing/2014/main" id="{4347F364-EDF2-4F72-BC45-6CE651EE12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56" t="1716" r="2988" b="2443"/>
          <a:stretch/>
        </p:blipFill>
        <p:spPr>
          <a:xfrm>
            <a:off x="188974" y="835336"/>
            <a:ext cx="3554597" cy="4592226"/>
          </a:xfrm>
          <a:prstGeom prst="rect">
            <a:avLst/>
          </a:prstGeom>
        </p:spPr>
      </p:pic>
      <p:pic>
        <p:nvPicPr>
          <p:cNvPr id="3" name="Imagen 2">
            <a:extLst>
              <a:ext uri="{FF2B5EF4-FFF2-40B4-BE49-F238E27FC236}">
                <a16:creationId xmlns:a16="http://schemas.microsoft.com/office/drawing/2014/main" id="{2838F293-04CA-4077-B797-9F84921D9BA7}"/>
              </a:ext>
            </a:extLst>
          </p:cNvPr>
          <p:cNvPicPr>
            <a:picLocks noChangeAspect="1"/>
          </p:cNvPicPr>
          <p:nvPr/>
        </p:nvPicPr>
        <p:blipFill>
          <a:blip r:embed="rId4"/>
          <a:stretch>
            <a:fillRect/>
          </a:stretch>
        </p:blipFill>
        <p:spPr>
          <a:xfrm>
            <a:off x="3842900" y="871277"/>
            <a:ext cx="8139477" cy="4629710"/>
          </a:xfrm>
          <a:prstGeom prst="rect">
            <a:avLst/>
          </a:prstGeom>
        </p:spPr>
      </p:pic>
    </p:spTree>
    <p:extLst>
      <p:ext uri="{BB962C8B-B14F-4D97-AF65-F5344CB8AC3E}">
        <p14:creationId xmlns:p14="http://schemas.microsoft.com/office/powerpoint/2010/main" val="3985949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7 Rectángulo"/>
          <p:cNvSpPr/>
          <p:nvPr/>
        </p:nvSpPr>
        <p:spPr>
          <a:xfrm>
            <a:off x="0" y="0"/>
            <a:ext cx="12192000" cy="794657"/>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Neumonías en menores de 5 años, Región Loreto, Año 2022.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1-52. 2023 (SE-01-39</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p>
        </p:txBody>
      </p:sp>
      <p:sp>
        <p:nvSpPr>
          <p:cNvPr id="5" name="Abrir llave 4">
            <a:extLst>
              <a:ext uri="{FF2B5EF4-FFF2-40B4-BE49-F238E27FC236}">
                <a16:creationId xmlns:a16="http://schemas.microsoft.com/office/drawing/2014/main" id="{3A770A6C-48A5-48C0-96B1-E275066F5AA4}"/>
              </a:ext>
            </a:extLst>
          </p:cNvPr>
          <p:cNvSpPr/>
          <p:nvPr/>
        </p:nvSpPr>
        <p:spPr>
          <a:xfrm>
            <a:off x="3882887" y="299830435"/>
            <a:ext cx="155448" cy="914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dirty="0"/>
          </a:p>
        </p:txBody>
      </p:sp>
      <p:sp>
        <p:nvSpPr>
          <p:cNvPr id="10" name="CuadroTexto 9">
            <a:extLst>
              <a:ext uri="{FF2B5EF4-FFF2-40B4-BE49-F238E27FC236}">
                <a16:creationId xmlns:a16="http://schemas.microsoft.com/office/drawing/2014/main" id="{8CB41B30-B84A-43ED-BA9F-BEFF0147DB06}"/>
              </a:ext>
            </a:extLst>
          </p:cNvPr>
          <p:cNvSpPr txBox="1"/>
          <p:nvPr/>
        </p:nvSpPr>
        <p:spPr>
          <a:xfrm>
            <a:off x="110470" y="5576783"/>
            <a:ext cx="11916742" cy="1246495"/>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500" dirty="0">
                <a:effectLst/>
                <a:latin typeface="Arial" panose="020B0604020202020204" pitchFamily="34" charset="0"/>
                <a:cs typeface="Arial" panose="020B0604020202020204" pitchFamily="34" charset="0"/>
              </a:rPr>
              <a:t>Hasta la  SE. 40 del 2023, se han registrado 2,736 episodios total de Neumonía; 2,071 (</a:t>
            </a:r>
            <a:r>
              <a:rPr lang="es-MX" sz="1500" dirty="0">
                <a:solidFill>
                  <a:srgbClr val="FF0000"/>
                </a:solidFill>
                <a:effectLst/>
                <a:latin typeface="Arial" panose="020B0604020202020204" pitchFamily="34" charset="0"/>
                <a:cs typeface="Arial" panose="020B0604020202020204" pitchFamily="34" charset="0"/>
              </a:rPr>
              <a:t>75.7%</a:t>
            </a:r>
            <a:r>
              <a:rPr lang="es-MX" sz="1500" dirty="0">
                <a:effectLst/>
                <a:latin typeface="Arial" panose="020B0604020202020204" pitchFamily="34" charset="0"/>
                <a:cs typeface="Arial" panose="020B0604020202020204" pitchFamily="34" charset="0"/>
              </a:rPr>
              <a:t>) son episodios de Neumonía y 665 (</a:t>
            </a:r>
            <a:r>
              <a:rPr lang="es-MX" sz="1500" dirty="0">
                <a:solidFill>
                  <a:srgbClr val="FF0000"/>
                </a:solidFill>
                <a:effectLst/>
                <a:latin typeface="Arial" panose="020B0604020202020204" pitchFamily="34" charset="0"/>
                <a:cs typeface="Arial" panose="020B0604020202020204" pitchFamily="34" charset="0"/>
              </a:rPr>
              <a:t>24.3%</a:t>
            </a:r>
            <a:r>
              <a:rPr lang="es-MX" sz="1500" dirty="0">
                <a:effectLst/>
                <a:latin typeface="Arial" panose="020B0604020202020204" pitchFamily="34" charset="0"/>
                <a:cs typeface="Arial" panose="020B0604020202020204" pitchFamily="34" charset="0"/>
              </a:rPr>
              <a:t>) son episodios de Neumonía Grave. Hay incremento de casos dentro de la zona epidémica (SE17 a la SE.27),  luego hay una disminución progresiva, en la presente semana, la curva de casos se ubicó en zona de alarma. </a:t>
            </a:r>
            <a:r>
              <a:rPr lang="es-MX" sz="1500" dirty="0">
                <a:solidFill>
                  <a:srgbClr val="0070C0"/>
                </a:solidFill>
                <a:effectLst/>
                <a:latin typeface="Arial" panose="020B0604020202020204" pitchFamily="34" charset="0"/>
                <a:cs typeface="Arial" panose="020B0604020202020204" pitchFamily="34" charset="0"/>
              </a:rPr>
              <a:t>Hasta la SE 40 hay 13 defunciones Extrahospitalarias y 15 Intrahospitalarias en menores de 5 años. El mapa de riesgo por T.I.A se observa que en las últimas 4 semanas muestra a 29 distritos en bajo riesgo</a:t>
            </a:r>
          </a:p>
        </p:txBody>
      </p:sp>
      <p:sp>
        <p:nvSpPr>
          <p:cNvPr id="11" name="CuadroTexto 10">
            <a:extLst>
              <a:ext uri="{FF2B5EF4-FFF2-40B4-BE49-F238E27FC236}">
                <a16:creationId xmlns:a16="http://schemas.microsoft.com/office/drawing/2014/main" id="{1076A4AD-0620-4906-A489-8F31561B6263}"/>
              </a:ext>
            </a:extLst>
          </p:cNvPr>
          <p:cNvSpPr txBox="1"/>
          <p:nvPr/>
        </p:nvSpPr>
        <p:spPr>
          <a:xfrm>
            <a:off x="264170" y="5357503"/>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3" name="Imagen 2">
            <a:extLst>
              <a:ext uri="{FF2B5EF4-FFF2-40B4-BE49-F238E27FC236}">
                <a16:creationId xmlns:a16="http://schemas.microsoft.com/office/drawing/2014/main" id="{EE7637AE-0E50-4E04-AD72-C457DBFCF74A}"/>
              </a:ext>
            </a:extLst>
          </p:cNvPr>
          <p:cNvPicPr>
            <a:picLocks noChangeAspect="1"/>
          </p:cNvPicPr>
          <p:nvPr/>
        </p:nvPicPr>
        <p:blipFill>
          <a:blip r:embed="rId2"/>
          <a:stretch>
            <a:fillRect/>
          </a:stretch>
        </p:blipFill>
        <p:spPr>
          <a:xfrm>
            <a:off x="3503690" y="966450"/>
            <a:ext cx="8265924" cy="4691087"/>
          </a:xfrm>
          <a:prstGeom prst="rect">
            <a:avLst/>
          </a:prstGeom>
        </p:spPr>
      </p:pic>
      <p:pic>
        <p:nvPicPr>
          <p:cNvPr id="4" name="Imagen 3">
            <a:extLst>
              <a:ext uri="{FF2B5EF4-FFF2-40B4-BE49-F238E27FC236}">
                <a16:creationId xmlns:a16="http://schemas.microsoft.com/office/drawing/2014/main" id="{75B83539-E9E5-4F2A-9942-AAB3797B1979}"/>
              </a:ext>
            </a:extLst>
          </p:cNvPr>
          <p:cNvPicPr>
            <a:picLocks noChangeAspect="1"/>
          </p:cNvPicPr>
          <p:nvPr/>
        </p:nvPicPr>
        <p:blipFill rotWithShape="1">
          <a:blip r:embed="rId3"/>
          <a:srcRect t="2307" r="3573" b="2611"/>
          <a:stretch/>
        </p:blipFill>
        <p:spPr>
          <a:xfrm>
            <a:off x="208819" y="886226"/>
            <a:ext cx="3223682" cy="4492580"/>
          </a:xfrm>
          <a:prstGeom prst="rect">
            <a:avLst/>
          </a:prstGeom>
        </p:spPr>
      </p:pic>
    </p:spTree>
    <p:extLst>
      <p:ext uri="{BB962C8B-B14F-4D97-AF65-F5344CB8AC3E}">
        <p14:creationId xmlns:p14="http://schemas.microsoft.com/office/powerpoint/2010/main" val="37028004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89822" y="5681856"/>
            <a:ext cx="11922915" cy="1077218"/>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MX" sz="1600" dirty="0">
                <a:effectLst/>
              </a:rPr>
              <a:t>Hasta la SE 40 del 2023, se han notificado 6,600 casos de Síndrome de Obstrucción Bronquial/ASMA en menores de 5 años; 2,924 (</a:t>
            </a:r>
            <a:r>
              <a:rPr lang="es-MX" sz="1600" dirty="0">
                <a:solidFill>
                  <a:srgbClr val="FF0000"/>
                </a:solidFill>
                <a:effectLst/>
              </a:rPr>
              <a:t>44.3% </a:t>
            </a:r>
            <a:r>
              <a:rPr lang="es-MX" sz="1600" dirty="0">
                <a:effectLst/>
              </a:rPr>
              <a:t>) episodios en niños menores de 2 años y 3,676 (</a:t>
            </a:r>
            <a:r>
              <a:rPr lang="es-MX" sz="1600" dirty="0">
                <a:solidFill>
                  <a:srgbClr val="FF0000"/>
                </a:solidFill>
                <a:effectLst/>
              </a:rPr>
              <a:t>55.7%</a:t>
            </a:r>
            <a:r>
              <a:rPr lang="es-MX" sz="1600" dirty="0">
                <a:effectLst/>
              </a:rPr>
              <a:t>) en niños de 2 a 4 años, desde la SE10 e observa un incremento progresivo de los casos de SOB/ASM hasta llegar a zona epidémica, luego desciende ubicándose hasta la presente semana  en la  zona de </a:t>
            </a:r>
            <a:r>
              <a:rPr lang="es-MX" sz="1600" dirty="0">
                <a:solidFill>
                  <a:srgbClr val="FF0000"/>
                </a:solidFill>
                <a:effectLst/>
              </a:rPr>
              <a:t> ÉXITO. </a:t>
            </a:r>
            <a:r>
              <a:rPr lang="es-MX" sz="1600" dirty="0">
                <a:effectLst/>
              </a:rPr>
              <a:t>El mapa de riesgo muestra en las ultimas 4 semanas 10 distritos de bajo riesgo no existiendo distritos de alto o mediano riesgo.</a:t>
            </a:r>
            <a:endParaRPr lang="es-MX" sz="1600" dirty="0">
              <a:solidFill>
                <a:srgbClr val="FF0000"/>
              </a:solidFill>
              <a:effectLst/>
            </a:endParaRPr>
          </a:p>
        </p:txBody>
      </p:sp>
      <p:sp>
        <p:nvSpPr>
          <p:cNvPr id="6" name="7 Rectángulo"/>
          <p:cNvSpPr/>
          <p:nvPr/>
        </p:nvSpPr>
        <p:spPr>
          <a:xfrm>
            <a:off x="0" y="1"/>
            <a:ext cx="12192000" cy="83975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SOB-ASMA en menores de 5 años, Región Loreto,  2022.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1-52  y 2023 (SE 01-40) </a:t>
            </a:r>
          </a:p>
        </p:txBody>
      </p:sp>
      <p:sp>
        <p:nvSpPr>
          <p:cNvPr id="9" name="CuadroTexto 8">
            <a:extLst>
              <a:ext uri="{FF2B5EF4-FFF2-40B4-BE49-F238E27FC236}">
                <a16:creationId xmlns:a16="http://schemas.microsoft.com/office/drawing/2014/main" id="{4F03823B-F275-4BBD-8AE8-D7FB8562A5A3}"/>
              </a:ext>
            </a:extLst>
          </p:cNvPr>
          <p:cNvSpPr txBox="1"/>
          <p:nvPr/>
        </p:nvSpPr>
        <p:spPr>
          <a:xfrm>
            <a:off x="179263" y="5288961"/>
            <a:ext cx="5044487" cy="246221"/>
          </a:xfrm>
          <a:prstGeom prst="rect">
            <a:avLst/>
          </a:prstGeom>
          <a:noFill/>
        </p:spPr>
        <p:txBody>
          <a:bodyPr wrap="square" rtlCol="0">
            <a:spAutoFit/>
          </a:bodyPr>
          <a:lstStyle/>
          <a:p>
            <a:r>
              <a:rPr lang="es-MX" sz="1000" dirty="0"/>
              <a:t>Fuente: Base de datos del Noti Web de la Dirección de Epidemiología- GERESA Loreto</a:t>
            </a:r>
          </a:p>
        </p:txBody>
      </p:sp>
      <p:pic>
        <p:nvPicPr>
          <p:cNvPr id="3" name="Imagen 2">
            <a:extLst>
              <a:ext uri="{FF2B5EF4-FFF2-40B4-BE49-F238E27FC236}">
                <a16:creationId xmlns:a16="http://schemas.microsoft.com/office/drawing/2014/main" id="{D059FEED-C642-4F4A-A773-E93DCD56959B}"/>
              </a:ext>
            </a:extLst>
          </p:cNvPr>
          <p:cNvPicPr>
            <a:picLocks noChangeAspect="1"/>
          </p:cNvPicPr>
          <p:nvPr/>
        </p:nvPicPr>
        <p:blipFill rotWithShape="1">
          <a:blip r:embed="rId3"/>
          <a:srcRect l="1263" t="817" r="3176" b="1501"/>
          <a:stretch/>
        </p:blipFill>
        <p:spPr>
          <a:xfrm>
            <a:off x="179263" y="899711"/>
            <a:ext cx="2996697" cy="4329294"/>
          </a:xfrm>
          <a:prstGeom prst="rect">
            <a:avLst/>
          </a:prstGeom>
        </p:spPr>
      </p:pic>
      <p:pic>
        <p:nvPicPr>
          <p:cNvPr id="4" name="Imagen 3">
            <a:extLst>
              <a:ext uri="{FF2B5EF4-FFF2-40B4-BE49-F238E27FC236}">
                <a16:creationId xmlns:a16="http://schemas.microsoft.com/office/drawing/2014/main" id="{07C6FA01-D283-4F06-B95B-FCBE7FA6A584}"/>
              </a:ext>
            </a:extLst>
          </p:cNvPr>
          <p:cNvPicPr>
            <a:picLocks noChangeAspect="1"/>
          </p:cNvPicPr>
          <p:nvPr/>
        </p:nvPicPr>
        <p:blipFill>
          <a:blip r:embed="rId4"/>
          <a:stretch>
            <a:fillRect/>
          </a:stretch>
        </p:blipFill>
        <p:spPr>
          <a:xfrm>
            <a:off x="3367889" y="942103"/>
            <a:ext cx="8166226" cy="4429176"/>
          </a:xfrm>
          <a:prstGeom prst="rect">
            <a:avLst/>
          </a:prstGeom>
        </p:spPr>
      </p:pic>
    </p:spTree>
    <p:extLst>
      <p:ext uri="{BB962C8B-B14F-4D97-AF65-F5344CB8AC3E}">
        <p14:creationId xmlns:p14="http://schemas.microsoft.com/office/powerpoint/2010/main" val="29009311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5FA8D97-D1A8-4E8E-93DE-C2A863F87435}"/>
              </a:ext>
            </a:extLst>
          </p:cNvPr>
          <p:cNvPicPr>
            <a:picLocks noChangeAspect="1"/>
          </p:cNvPicPr>
          <p:nvPr/>
        </p:nvPicPr>
        <p:blipFill>
          <a:blip r:embed="rId2">
            <a:lum bright="70000" contrast="-70000"/>
            <a:extLst>
              <a:ext uri="{28A0092B-C50C-407E-A947-70E740481C1C}">
                <a14:useLocalDpi xmlns:a14="http://schemas.microsoft.com/office/drawing/2010/main"/>
              </a:ext>
            </a:extLst>
          </a:blip>
          <a:stretch>
            <a:fillRect/>
          </a:stretch>
        </p:blipFill>
        <p:spPr>
          <a:xfrm>
            <a:off x="1253122" y="1338539"/>
            <a:ext cx="3847661" cy="4180921"/>
          </a:xfrm>
          <a:prstGeom prst="rect">
            <a:avLst/>
          </a:prstGeom>
          <a:blipFill>
            <a:blip r:embed="rId3">
              <a:lum bright="70000" contrast="-70000"/>
            </a:blip>
            <a:tile tx="0" ty="0" sx="100000" sy="100000" flip="none" algn="tl"/>
          </a:blipFill>
        </p:spPr>
      </p:pic>
      <p:sp>
        <p:nvSpPr>
          <p:cNvPr id="4" name="Título 3">
            <a:extLst>
              <a:ext uri="{FF2B5EF4-FFF2-40B4-BE49-F238E27FC236}">
                <a16:creationId xmlns:a16="http://schemas.microsoft.com/office/drawing/2014/main" id="{3CE1B714-3A23-4E5F-B23B-4E0C56CA2D87}"/>
              </a:ext>
            </a:extLst>
          </p:cNvPr>
          <p:cNvSpPr>
            <a:spLocks noGrp="1"/>
          </p:cNvSpPr>
          <p:nvPr>
            <p:ph type="ctrTitle"/>
          </p:nvPr>
        </p:nvSpPr>
        <p:spPr>
          <a:xfrm>
            <a:off x="2519219" y="1178169"/>
            <a:ext cx="9144000" cy="2387600"/>
          </a:xfrm>
        </p:spPr>
        <p:txBody>
          <a:bodyPr vert="horz" lIns="91440" tIns="45720" rIns="91440" bIns="45720" rtlCol="0" anchor="b">
            <a:normAutofit/>
          </a:bodyPr>
          <a:lstStyle/>
          <a:p>
            <a:pPr algn="ctr"/>
            <a:r>
              <a:rPr lang="es-MX" sz="6600" b="1" dirty="0">
                <a:solidFill>
                  <a:schemeClr val="accent6">
                    <a:lumMod val="50000"/>
                  </a:schemeClr>
                </a:solidFill>
                <a:latin typeface="Algerian" panose="04020705040A02060702" pitchFamily="82" charset="0"/>
              </a:rPr>
              <a:t>EDAS</a:t>
            </a:r>
          </a:p>
        </p:txBody>
      </p:sp>
    </p:spTree>
    <p:extLst>
      <p:ext uri="{BB962C8B-B14F-4D97-AF65-F5344CB8AC3E}">
        <p14:creationId xmlns:p14="http://schemas.microsoft.com/office/powerpoint/2010/main" val="3241610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518228"/>
            <a:ext cx="12158804" cy="1323439"/>
          </a:xfrm>
          <a:prstGeom prst="rect">
            <a:avLst/>
          </a:prstGeom>
          <a:solidFill>
            <a:schemeClr val="tx2">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ES" sz="1600" dirty="0">
                <a:effectLst/>
                <a:cs typeface="Arial" pitchFamily="34" charset="0"/>
              </a:rPr>
              <a:t>Hasta la SE.40 se reportan 59277 atenciones por EDA´s Acuosas en la región Loreto: 6568 </a:t>
            </a:r>
            <a:r>
              <a:rPr lang="es-ES" sz="1600" dirty="0">
                <a:solidFill>
                  <a:srgbClr val="FF0000"/>
                </a:solidFill>
                <a:effectLst/>
                <a:cs typeface="Arial" pitchFamily="34" charset="0"/>
              </a:rPr>
              <a:t>(11.08%) </a:t>
            </a:r>
            <a:r>
              <a:rPr lang="es-ES" sz="1600" dirty="0">
                <a:effectLst/>
                <a:cs typeface="Arial" pitchFamily="34" charset="0"/>
              </a:rPr>
              <a:t>atenciones en menores de 01 año, 20648 </a:t>
            </a:r>
            <a:r>
              <a:rPr lang="es-ES" sz="1600" dirty="0">
                <a:solidFill>
                  <a:srgbClr val="FF0000"/>
                </a:solidFill>
                <a:effectLst/>
                <a:cs typeface="Arial" pitchFamily="34" charset="0"/>
              </a:rPr>
              <a:t>(34.83%) </a:t>
            </a:r>
            <a:r>
              <a:rPr lang="es-ES" sz="1600" dirty="0">
                <a:effectLst/>
                <a:cs typeface="Arial" pitchFamily="34" charset="0"/>
              </a:rPr>
              <a:t>atenciones de 01 a 04 años y 32061 </a:t>
            </a:r>
            <a:r>
              <a:rPr lang="es-ES" sz="1600" dirty="0">
                <a:solidFill>
                  <a:srgbClr val="FF0000"/>
                </a:solidFill>
                <a:effectLst/>
                <a:cs typeface="Arial" pitchFamily="34" charset="0"/>
              </a:rPr>
              <a:t>(54.09%)</a:t>
            </a:r>
            <a:r>
              <a:rPr lang="es-ES" sz="1600" dirty="0">
                <a:effectLst/>
                <a:cs typeface="Arial" pitchFamily="34" charset="0"/>
              </a:rPr>
              <a:t> atenciones de 05 a más años. Durante el presente año la curva de casos se mantuvieron en Zona de </a:t>
            </a:r>
            <a:r>
              <a:rPr lang="es-ES" sz="1600" dirty="0">
                <a:solidFill>
                  <a:srgbClr val="FF0000"/>
                </a:solidFill>
                <a:effectLst/>
                <a:cs typeface="Arial" pitchFamily="34" charset="0"/>
              </a:rPr>
              <a:t>EPIDEMIA </a:t>
            </a:r>
            <a:r>
              <a:rPr lang="es-ES" sz="1600" dirty="0">
                <a:effectLst/>
                <a:cs typeface="Arial" pitchFamily="34" charset="0"/>
              </a:rPr>
              <a:t>con tendencia a la disminución. Se reportan 18 defunciones: 7 menores de 1 año, 10 niños entre 1 a 4 años y 1 mayor a 5 años, procedentes de San Juan, Andoas, Morona,  Yurimaguas y Lagunas. La Tasa de Incidencia en las últimas 4 semanas muestra 5 distritos en alto riesgo y 9 en mediano riesgo.</a:t>
            </a:r>
          </a:p>
        </p:txBody>
      </p:sp>
      <p:sp>
        <p:nvSpPr>
          <p:cNvPr id="6" name="7 Rectángulo"/>
          <p:cNvSpPr/>
          <p:nvPr/>
        </p:nvSpPr>
        <p:spPr>
          <a:xfrm>
            <a:off x="0" y="1"/>
            <a:ext cx="12192000" cy="794656"/>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Agudas Acuosas, Región Loreto, AÑO 2022 (SE 1-52)  y </a:t>
            </a:r>
          </a:p>
          <a:p>
            <a:pPr algn="ctr"/>
            <a:r>
              <a:rPr lang="es-ES" sz="20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Año 2023  (SE 01-40)</a:t>
            </a:r>
          </a:p>
        </p:txBody>
      </p:sp>
      <p:pic>
        <p:nvPicPr>
          <p:cNvPr id="3" name="Imagen 2">
            <a:extLst>
              <a:ext uri="{FF2B5EF4-FFF2-40B4-BE49-F238E27FC236}">
                <a16:creationId xmlns:a16="http://schemas.microsoft.com/office/drawing/2014/main" id="{B194883B-3004-491B-8B2B-F7712BFF829C}"/>
              </a:ext>
            </a:extLst>
          </p:cNvPr>
          <p:cNvPicPr>
            <a:picLocks noChangeAspect="1"/>
          </p:cNvPicPr>
          <p:nvPr/>
        </p:nvPicPr>
        <p:blipFill>
          <a:blip r:embed="rId3"/>
          <a:stretch>
            <a:fillRect/>
          </a:stretch>
        </p:blipFill>
        <p:spPr>
          <a:xfrm>
            <a:off x="3612333" y="923076"/>
            <a:ext cx="8193385" cy="4606037"/>
          </a:xfrm>
          <a:prstGeom prst="rect">
            <a:avLst/>
          </a:prstGeom>
        </p:spPr>
      </p:pic>
      <p:pic>
        <p:nvPicPr>
          <p:cNvPr id="9" name="Imagen 8">
            <a:extLst>
              <a:ext uri="{FF2B5EF4-FFF2-40B4-BE49-F238E27FC236}">
                <a16:creationId xmlns:a16="http://schemas.microsoft.com/office/drawing/2014/main" id="{48D04AB9-519A-4A85-BBCB-830DB6222A6C}"/>
              </a:ext>
            </a:extLst>
          </p:cNvPr>
          <p:cNvPicPr>
            <a:picLocks noChangeAspect="1"/>
          </p:cNvPicPr>
          <p:nvPr/>
        </p:nvPicPr>
        <p:blipFill rotWithShape="1">
          <a:blip r:embed="rId4"/>
          <a:srcRect l="2175" t="1056" r="3790" b="1914"/>
          <a:stretch/>
        </p:blipFill>
        <p:spPr>
          <a:xfrm>
            <a:off x="172016" y="923076"/>
            <a:ext cx="3322622" cy="4556340"/>
          </a:xfrm>
          <a:prstGeom prst="rect">
            <a:avLst/>
          </a:prstGeom>
        </p:spPr>
      </p:pic>
    </p:spTree>
    <p:extLst>
      <p:ext uri="{BB962C8B-B14F-4D97-AF65-F5344CB8AC3E}">
        <p14:creationId xmlns:p14="http://schemas.microsoft.com/office/powerpoint/2010/main" val="41624177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FCC5B2-6735-4098-80E0-6CF353EAD7C1}"/>
              </a:ext>
            </a:extLst>
          </p:cNvPr>
          <p:cNvSpPr txBox="1"/>
          <p:nvPr/>
        </p:nvSpPr>
        <p:spPr>
          <a:xfrm>
            <a:off x="0" y="5624820"/>
            <a:ext cx="12192000" cy="1077218"/>
          </a:xfrm>
          <a:prstGeom prst="rect">
            <a:avLst/>
          </a:prstGeom>
          <a:solidFill>
            <a:schemeClr val="accent1">
              <a:lumMod val="20000"/>
              <a:lumOff val="80000"/>
            </a:schemeClr>
          </a:solidFill>
          <a:ln>
            <a:solidFill>
              <a:schemeClr val="tx1"/>
            </a:solidFill>
          </a:ln>
        </p:spPr>
        <p:txBody>
          <a:bodyPr wrap="square" rtlCol="0">
            <a:spAutoFit/>
          </a:bodyPr>
          <a:lstStyle>
            <a:defPPr>
              <a:defRPr lang="es-PE"/>
            </a:defPPr>
            <a:lvl1pPr algn="just">
              <a:defRPr sz="2000" b="1">
                <a:solidFill>
                  <a:schemeClr val="tx1"/>
                </a:solidFill>
                <a:effectLst>
                  <a:outerShdw blurRad="38100" dist="38100" dir="2700000" algn="tl">
                    <a:srgbClr val="000000">
                      <a:alpha val="43137"/>
                    </a:srgbClr>
                  </a:outerShdw>
                </a:effectLs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PE" sz="1600" dirty="0">
                <a:effectLst/>
                <a:cs typeface="Arial" panose="020B0604020202020204" pitchFamily="34" charset="0"/>
              </a:rPr>
              <a:t>Hasta la SE 40 del año 2023, se han notificado 4033 atenciones por Diarrea Disentérica, de los cuales 374 (</a:t>
            </a:r>
            <a:r>
              <a:rPr lang="es-PE" sz="1600" dirty="0">
                <a:solidFill>
                  <a:srgbClr val="FF0000"/>
                </a:solidFill>
                <a:effectLst/>
                <a:cs typeface="Arial" panose="020B0604020202020204" pitchFamily="34" charset="0"/>
              </a:rPr>
              <a:t>9.3%</a:t>
            </a:r>
            <a:r>
              <a:rPr lang="es-PE" sz="1600" dirty="0">
                <a:effectLst/>
                <a:cs typeface="Arial" panose="020B0604020202020204" pitchFamily="34" charset="0"/>
              </a:rPr>
              <a:t>) atenciones corresponde a &lt;1 año, 1418 (</a:t>
            </a:r>
            <a:r>
              <a:rPr lang="es-PE" sz="1600" dirty="0">
                <a:solidFill>
                  <a:srgbClr val="FF0000"/>
                </a:solidFill>
                <a:effectLst/>
                <a:cs typeface="Arial" panose="020B0604020202020204" pitchFamily="34" charset="0"/>
              </a:rPr>
              <a:t>35.2%) </a:t>
            </a:r>
            <a:r>
              <a:rPr lang="es-PE" sz="1600" dirty="0">
                <a:effectLst/>
                <a:cs typeface="Arial" panose="020B0604020202020204" pitchFamily="34" charset="0"/>
              </a:rPr>
              <a:t>atenciones de 1 a 4 años y 2241 (</a:t>
            </a:r>
            <a:r>
              <a:rPr lang="es-PE" sz="1600" dirty="0">
                <a:solidFill>
                  <a:srgbClr val="FF0000"/>
                </a:solidFill>
                <a:effectLst/>
                <a:cs typeface="Arial" panose="020B0604020202020204" pitchFamily="34" charset="0"/>
              </a:rPr>
              <a:t>55.5%</a:t>
            </a:r>
            <a:r>
              <a:rPr lang="es-PE" sz="1600" dirty="0">
                <a:effectLst/>
                <a:cs typeface="Arial" panose="020B0604020202020204" pitchFamily="34" charset="0"/>
              </a:rPr>
              <a:t>) atenciones de 5 a más años. Los casos se ubican en la mayoría de las semanas epidemiológicas entre la zona de ALARMA y SEGURIDAD, estando en la última semana en zona de SEGURIDAD.</a:t>
            </a:r>
            <a:r>
              <a:rPr lang="es-PE" sz="1600" dirty="0">
                <a:solidFill>
                  <a:srgbClr val="FF0000"/>
                </a:solidFill>
                <a:effectLst/>
                <a:cs typeface="Arial" panose="020B0604020202020204" pitchFamily="34" charset="0"/>
              </a:rPr>
              <a:t> </a:t>
            </a:r>
            <a:r>
              <a:rPr lang="es-PE" sz="1600" dirty="0">
                <a:effectLst/>
                <a:cs typeface="Arial" panose="020B0604020202020204" pitchFamily="34" charset="0"/>
              </a:rPr>
              <a:t>Se reporta 1 defunción procedente del distrito de Andoas. </a:t>
            </a:r>
            <a:r>
              <a:rPr lang="es-ES" sz="1600" dirty="0">
                <a:effectLst/>
                <a:cs typeface="Arial" pitchFamily="34" charset="0"/>
              </a:rPr>
              <a:t>La Tasa de Incidencia en las últimas 4 semanas muestra 2 distritos en mediano riesgo y 28 en bajo riesgo.</a:t>
            </a:r>
            <a:endParaRPr lang="es-PE" sz="1600" dirty="0">
              <a:solidFill>
                <a:srgbClr val="FF0000"/>
              </a:solidFill>
              <a:effectLst/>
              <a:cs typeface="Arial" panose="020B0604020202020204" pitchFamily="34" charset="0"/>
            </a:endParaRPr>
          </a:p>
        </p:txBody>
      </p:sp>
      <p:sp>
        <p:nvSpPr>
          <p:cNvPr id="6" name="7 Rectángulo"/>
          <p:cNvSpPr/>
          <p:nvPr/>
        </p:nvSpPr>
        <p:spPr>
          <a:xfrm>
            <a:off x="0" y="1"/>
            <a:ext cx="12192000" cy="707570"/>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pitchFamily="34" charset="0"/>
                <a:cs typeface="Arial" pitchFamily="34" charset="0"/>
              </a:rPr>
              <a:t> </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Enfermedades Diarreicas Disentéricas, Región Loreto, AÑO 2022 </a:t>
            </a:r>
          </a:p>
          <a:p>
            <a:pPr algn="ct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(SE </a:t>
            </a: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1-52</a:t>
            </a:r>
            <a:r>
              <a:rPr lang="es-ES" sz="20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  y Año 2023 (SE 01-40)</a:t>
            </a:r>
          </a:p>
        </p:txBody>
      </p:sp>
      <p:sp>
        <p:nvSpPr>
          <p:cNvPr id="9" name="CuadroTexto 8">
            <a:extLst>
              <a:ext uri="{FF2B5EF4-FFF2-40B4-BE49-F238E27FC236}">
                <a16:creationId xmlns:a16="http://schemas.microsoft.com/office/drawing/2014/main" id="{D3BB79AC-7826-48E5-9B78-CAFF67EFAE33}"/>
              </a:ext>
            </a:extLst>
          </p:cNvPr>
          <p:cNvSpPr txBox="1"/>
          <p:nvPr/>
        </p:nvSpPr>
        <p:spPr>
          <a:xfrm>
            <a:off x="3709723" y="5280146"/>
            <a:ext cx="5044487" cy="215444"/>
          </a:xfrm>
          <a:prstGeom prst="rect">
            <a:avLst/>
          </a:prstGeom>
          <a:noFill/>
        </p:spPr>
        <p:txBody>
          <a:bodyPr wrap="square" rtlCol="0">
            <a:spAutoFit/>
          </a:bodyPr>
          <a:lstStyle/>
          <a:p>
            <a:r>
              <a:rPr lang="es-MX" sz="800" dirty="0"/>
              <a:t>Fuente: Base de datos del Noti Web de la Dirección de Epidemiología- GERESA Loreto</a:t>
            </a:r>
          </a:p>
        </p:txBody>
      </p:sp>
      <p:pic>
        <p:nvPicPr>
          <p:cNvPr id="4" name="Imagen 3">
            <a:extLst>
              <a:ext uri="{FF2B5EF4-FFF2-40B4-BE49-F238E27FC236}">
                <a16:creationId xmlns:a16="http://schemas.microsoft.com/office/drawing/2014/main" id="{12ABF30D-7C22-453C-807F-46731A383529}"/>
              </a:ext>
            </a:extLst>
          </p:cNvPr>
          <p:cNvPicPr>
            <a:picLocks noChangeAspect="1"/>
          </p:cNvPicPr>
          <p:nvPr/>
        </p:nvPicPr>
        <p:blipFill>
          <a:blip r:embed="rId3"/>
          <a:stretch>
            <a:fillRect/>
          </a:stretch>
        </p:blipFill>
        <p:spPr>
          <a:xfrm>
            <a:off x="3793403" y="840589"/>
            <a:ext cx="8093798" cy="4655001"/>
          </a:xfrm>
          <a:prstGeom prst="rect">
            <a:avLst/>
          </a:prstGeom>
        </p:spPr>
      </p:pic>
      <p:pic>
        <p:nvPicPr>
          <p:cNvPr id="8" name="2 Imagen">
            <a:extLst>
              <a:ext uri="{FF2B5EF4-FFF2-40B4-BE49-F238E27FC236}">
                <a16:creationId xmlns:a16="http://schemas.microsoft.com/office/drawing/2014/main" id="{E1454676-0D92-43A9-ABED-B32251A600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15" t="2234" r="3439" b="2314"/>
          <a:stretch/>
        </p:blipFill>
        <p:spPr>
          <a:xfrm>
            <a:off x="304799" y="836801"/>
            <a:ext cx="3271320" cy="4667236"/>
          </a:xfrm>
          <a:prstGeom prst="rect">
            <a:avLst/>
          </a:prstGeom>
        </p:spPr>
      </p:pic>
    </p:spTree>
    <p:extLst>
      <p:ext uri="{BB962C8B-B14F-4D97-AF65-F5344CB8AC3E}">
        <p14:creationId xmlns:p14="http://schemas.microsoft.com/office/powerpoint/2010/main" val="3171344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7 Rectángulo"/>
          <p:cNvSpPr/>
          <p:nvPr/>
        </p:nvSpPr>
        <p:spPr>
          <a:xfrm>
            <a:off x="0" y="-18472"/>
            <a:ext cx="12192000" cy="724528"/>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b="1"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Estratificación del Riesgo de Malaria según Tasa de Incidencia x 1000 hab. Región Loreto,  Año 2023. S.E. 37 - 40</a:t>
            </a:r>
          </a:p>
        </p:txBody>
      </p:sp>
      <p:sp>
        <p:nvSpPr>
          <p:cNvPr id="7" name="1 CuadroTexto"/>
          <p:cNvSpPr txBox="1"/>
          <p:nvPr/>
        </p:nvSpPr>
        <p:spPr>
          <a:xfrm>
            <a:off x="79130" y="5935409"/>
            <a:ext cx="12036669" cy="830997"/>
          </a:xfrm>
          <a:prstGeom prst="rect">
            <a:avLst/>
          </a:prstGeom>
          <a:solidFill>
            <a:schemeClr val="accent1">
              <a:lumMod val="40000"/>
              <a:lumOff val="60000"/>
            </a:schemeClr>
          </a:solidFill>
          <a:ln>
            <a:solidFill>
              <a:schemeClr val="tx1"/>
            </a:solidFill>
          </a:ln>
        </p:spPr>
        <p:txBody>
          <a:bodyPr wrap="square" rtlCol="0">
            <a:spAutoFit/>
          </a:bodyPr>
          <a:lstStyle>
            <a:defPPr>
              <a:defRPr lang="es-PE"/>
            </a:defPPr>
            <a:lvl1pPr algn="just">
              <a:defRPr sz="2000" b="1">
                <a:effectLst>
                  <a:outerShdw blurRad="38100" dist="38100" dir="2700000" algn="tl">
                    <a:srgbClr val="000000">
                      <a:alpha val="43137"/>
                    </a:srgbClr>
                  </a:outerShdw>
                </a:effectLst>
              </a:defRPr>
            </a:lvl1pPr>
          </a:lstStyle>
          <a:p>
            <a:r>
              <a:rPr lang="es-PE" sz="1600" dirty="0">
                <a:effectLst/>
              </a:rPr>
              <a:t>Según el nivel de  riesgo para P. </a:t>
            </a:r>
            <a:r>
              <a:rPr lang="es-PE" sz="1600" dirty="0" err="1">
                <a:effectLst/>
              </a:rPr>
              <a:t>vivax</a:t>
            </a:r>
            <a:r>
              <a:rPr lang="es-PE" sz="1600" dirty="0">
                <a:effectLst/>
              </a:rPr>
              <a:t>, P. </a:t>
            </a:r>
            <a:r>
              <a:rPr lang="es-PE" sz="1600" dirty="0" err="1">
                <a:effectLst/>
              </a:rPr>
              <a:t>falciparum</a:t>
            </a:r>
            <a:r>
              <a:rPr lang="es-PE" sz="1600" dirty="0">
                <a:effectLst/>
              </a:rPr>
              <a:t> y P. </a:t>
            </a:r>
            <a:r>
              <a:rPr lang="es-PE" sz="1600" dirty="0" err="1">
                <a:effectLst/>
              </a:rPr>
              <a:t>malariae</a:t>
            </a:r>
            <a:r>
              <a:rPr lang="es-PE" sz="1600" dirty="0">
                <a:effectLst/>
              </a:rPr>
              <a:t> en las últimas 4 semanas, 01 distritos se encuentran en  alto riesgo </a:t>
            </a:r>
            <a:r>
              <a:rPr lang="es-PE" sz="1600" dirty="0">
                <a:solidFill>
                  <a:srgbClr val="FF0000"/>
                </a:solidFill>
                <a:effectLst/>
              </a:rPr>
              <a:t>(Pastaza)  </a:t>
            </a:r>
            <a:r>
              <a:rPr lang="es-PE" sz="1600" dirty="0">
                <a:effectLst/>
              </a:rPr>
              <a:t>17 distritos en Mediano Riesgo, 12 de bajo riesgo y 23 distritos sin riesgo de trasmisión de malaria. Esta información corresponde al periodo entre las semanas 37 – 40 del 2023</a:t>
            </a:r>
          </a:p>
        </p:txBody>
      </p:sp>
      <p:pic>
        <p:nvPicPr>
          <p:cNvPr id="3" name="Imagen 2">
            <a:extLst>
              <a:ext uri="{FF2B5EF4-FFF2-40B4-BE49-F238E27FC236}">
                <a16:creationId xmlns:a16="http://schemas.microsoft.com/office/drawing/2014/main" id="{0D94ADEC-587A-43DF-90F9-3B1745BAF565}"/>
              </a:ext>
            </a:extLst>
          </p:cNvPr>
          <p:cNvPicPr>
            <a:picLocks noChangeAspect="1"/>
          </p:cNvPicPr>
          <p:nvPr/>
        </p:nvPicPr>
        <p:blipFill>
          <a:blip r:embed="rId3"/>
          <a:stretch>
            <a:fillRect/>
          </a:stretch>
        </p:blipFill>
        <p:spPr>
          <a:xfrm>
            <a:off x="152399" y="760325"/>
            <a:ext cx="7581091" cy="5120813"/>
          </a:xfrm>
          <a:prstGeom prst="rect">
            <a:avLst/>
          </a:prstGeom>
        </p:spPr>
      </p:pic>
      <p:pic>
        <p:nvPicPr>
          <p:cNvPr id="6" name="1 Imagen">
            <a:extLst>
              <a:ext uri="{FF2B5EF4-FFF2-40B4-BE49-F238E27FC236}">
                <a16:creationId xmlns:a16="http://schemas.microsoft.com/office/drawing/2014/main" id="{36F55C1A-F225-4506-AFE7-CD430CADFD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8601" y="739682"/>
            <a:ext cx="3990976" cy="5141457"/>
          </a:xfrm>
          <a:prstGeom prst="rect">
            <a:avLst/>
          </a:prstGeom>
        </p:spPr>
      </p:pic>
    </p:spTree>
    <p:extLst>
      <p:ext uri="{BB962C8B-B14F-4D97-AF65-F5344CB8AC3E}">
        <p14:creationId xmlns:p14="http://schemas.microsoft.com/office/powerpoint/2010/main" val="9904030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8C4B08-427F-47CC-9B41-5FF40BBF1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9146"/>
            <a:ext cx="8088020" cy="949758"/>
          </a:xfrm>
          <a:prstGeom prst="rect">
            <a:avLst/>
          </a:prstGeom>
        </p:spPr>
      </p:pic>
      <p:sp>
        <p:nvSpPr>
          <p:cNvPr id="8" name="Rectángulo 7">
            <a:extLst>
              <a:ext uri="{FF2B5EF4-FFF2-40B4-BE49-F238E27FC236}">
                <a16:creationId xmlns:a16="http://schemas.microsoft.com/office/drawing/2014/main" id="{CE407C5B-41E0-44F4-9ABC-C2257FD7A96E}"/>
              </a:ext>
            </a:extLst>
          </p:cNvPr>
          <p:cNvSpPr/>
          <p:nvPr/>
        </p:nvSpPr>
        <p:spPr>
          <a:xfrm>
            <a:off x="9608408" y="223306"/>
            <a:ext cx="2146169" cy="77269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60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9" name="object 20">
            <a:extLst>
              <a:ext uri="{FF2B5EF4-FFF2-40B4-BE49-F238E27FC236}">
                <a16:creationId xmlns:a16="http://schemas.microsoft.com/office/drawing/2014/main" id="{4EE6F2D0-6011-4698-A36D-1EC950B4FDBC}"/>
              </a:ext>
            </a:extLst>
          </p:cNvPr>
          <p:cNvSpPr txBox="1"/>
          <p:nvPr/>
        </p:nvSpPr>
        <p:spPr>
          <a:xfrm>
            <a:off x="1754345" y="2286354"/>
            <a:ext cx="8683310" cy="2535309"/>
          </a:xfrm>
          <a:prstGeom prst="rect">
            <a:avLst/>
          </a:prstGeom>
          <a:solidFill>
            <a:srgbClr val="E9F6DC"/>
          </a:solidFill>
          <a:ln w="38100">
            <a:solidFill>
              <a:srgbClr val="F14444"/>
            </a:solidFill>
          </a:ln>
        </p:spPr>
        <p:txBody>
          <a:bodyPr vert="horz" wrap="square" lIns="0" tIns="168910" rIns="0" bIns="0" rtlCol="0">
            <a:spAutoFit/>
          </a:bodyPr>
          <a:lstStyle/>
          <a:p>
            <a:pPr marL="538163" marR="875665" algn="ctr">
              <a:lnSpc>
                <a:spcPct val="100000"/>
              </a:lnSpc>
              <a:spcBef>
                <a:spcPts val="1330"/>
              </a:spcBef>
            </a:pPr>
            <a:endParaRPr lang="es-PE" b="1" dirty="0">
              <a:solidFill>
                <a:srgbClr val="253E7B"/>
              </a:solidFill>
              <a:latin typeface="Tahoma"/>
              <a:cs typeface="Tahoma"/>
            </a:endParaRPr>
          </a:p>
          <a:p>
            <a:pPr marL="538163" marR="875665" algn="ctr">
              <a:lnSpc>
                <a:spcPct val="100000"/>
              </a:lnSpc>
              <a:spcBef>
                <a:spcPts val="1330"/>
              </a:spcBef>
            </a:pPr>
            <a:r>
              <a:rPr lang="en-US" sz="3600" b="1" dirty="0">
                <a:solidFill>
                  <a:srgbClr val="253E7B"/>
                </a:solidFill>
                <a:latin typeface="Tahoma"/>
                <a:cs typeface="Tahoma"/>
              </a:rPr>
              <a:t>CASOS COVID-19 LORETO</a:t>
            </a:r>
            <a:r>
              <a:rPr lang="es-PE" sz="3600" b="1" spc="-925" dirty="0">
                <a:latin typeface="Tahoma"/>
                <a:cs typeface="Tahoma"/>
              </a:rPr>
              <a:t>	</a:t>
            </a:r>
            <a:r>
              <a:rPr lang="es-ES" sz="2400" b="1" spc="-5" dirty="0">
                <a:solidFill>
                  <a:srgbClr val="E2A14D"/>
                </a:solidFill>
                <a:latin typeface="Tahoma"/>
                <a:cs typeface="Tahoma"/>
              </a:rPr>
              <a:t>INFORMACIÓN DE LA SEMANA EPIDEMIOLÓGICA 1 AL 40-2023</a:t>
            </a:r>
          </a:p>
          <a:p>
            <a:pPr marL="538163" marR="875665" algn="ctr">
              <a:lnSpc>
                <a:spcPct val="100000"/>
              </a:lnSpc>
              <a:spcBef>
                <a:spcPts val="1330"/>
              </a:spcBef>
            </a:pPr>
            <a:endParaRPr lang="es-ES" dirty="0">
              <a:solidFill>
                <a:srgbClr val="E2A14D"/>
              </a:solidFill>
              <a:latin typeface="Tahoma"/>
              <a:cs typeface="Tahoma"/>
            </a:endParaRPr>
          </a:p>
        </p:txBody>
      </p:sp>
      <p:sp>
        <p:nvSpPr>
          <p:cNvPr id="11" name="object 35">
            <a:extLst>
              <a:ext uri="{FF2B5EF4-FFF2-40B4-BE49-F238E27FC236}">
                <a16:creationId xmlns:a16="http://schemas.microsoft.com/office/drawing/2014/main" id="{3A2EFA50-0444-4605-834C-26B73C20074D}"/>
              </a:ext>
            </a:extLst>
          </p:cNvPr>
          <p:cNvSpPr txBox="1"/>
          <p:nvPr/>
        </p:nvSpPr>
        <p:spPr>
          <a:xfrm>
            <a:off x="4044009" y="5109627"/>
            <a:ext cx="3758205" cy="446276"/>
          </a:xfrm>
          <a:prstGeom prst="rect">
            <a:avLst/>
          </a:prstGeom>
        </p:spPr>
        <p:txBody>
          <a:bodyPr vert="horz" wrap="square" lIns="0" tIns="60960" rIns="0" bIns="0" rtlCol="0">
            <a:spAutoFit/>
          </a:bodyPr>
          <a:lstStyle/>
          <a:p>
            <a:pPr marL="3420745" marR="5080" indent="-3408679" algn="ctr">
              <a:lnSpc>
                <a:spcPts val="3020"/>
              </a:lnSpc>
              <a:spcBef>
                <a:spcPts val="480"/>
              </a:spcBef>
            </a:pPr>
            <a:r>
              <a:rPr lang="es-PE" sz="2800" b="1" spc="-5" dirty="0">
                <a:latin typeface="Tahoma"/>
                <a:cs typeface="Tahoma"/>
              </a:rPr>
              <a:t>GERESA LORETO</a:t>
            </a:r>
            <a:endParaRPr sz="2800" dirty="0">
              <a:latin typeface="Tahoma"/>
              <a:cs typeface="Tahoma"/>
            </a:endParaRPr>
          </a:p>
        </p:txBody>
      </p:sp>
      <p:sp>
        <p:nvSpPr>
          <p:cNvPr id="12" name="object 31">
            <a:extLst>
              <a:ext uri="{FF2B5EF4-FFF2-40B4-BE49-F238E27FC236}">
                <a16:creationId xmlns:a16="http://schemas.microsoft.com/office/drawing/2014/main" id="{60BBC614-924F-442F-9B79-6BA6DB8DD753}"/>
              </a:ext>
            </a:extLst>
          </p:cNvPr>
          <p:cNvSpPr txBox="1"/>
          <p:nvPr/>
        </p:nvSpPr>
        <p:spPr>
          <a:xfrm>
            <a:off x="563984" y="6475198"/>
            <a:ext cx="2486343" cy="243656"/>
          </a:xfrm>
          <a:prstGeom prst="rect">
            <a:avLst/>
          </a:prstGeom>
          <a:solidFill>
            <a:schemeClr val="bg1"/>
          </a:solidFill>
        </p:spPr>
        <p:txBody>
          <a:bodyPr vert="horz" wrap="square" lIns="0" tIns="12700" rIns="0" bIns="0" rtlCol="0">
            <a:spAutoFit/>
          </a:bodyPr>
          <a:lstStyle/>
          <a:p>
            <a:pPr marL="12700" algn="ctr">
              <a:lnSpc>
                <a:spcPct val="100000"/>
              </a:lnSpc>
              <a:spcBef>
                <a:spcPts val="100"/>
              </a:spcBef>
            </a:pPr>
            <a:r>
              <a:rPr lang="es-PE" sz="1500" b="1" spc="-5" dirty="0">
                <a:solidFill>
                  <a:schemeClr val="bg1">
                    <a:lumMod val="85000"/>
                  </a:schemeClr>
                </a:solidFill>
                <a:latin typeface="Tahoma"/>
                <a:cs typeface="Tahoma"/>
              </a:rPr>
              <a:t>www.diresaloreto.gob.pe</a:t>
            </a:r>
            <a:endParaRPr sz="1500" b="1" dirty="0">
              <a:solidFill>
                <a:schemeClr val="bg1">
                  <a:lumMod val="85000"/>
                </a:schemeClr>
              </a:solidFill>
              <a:latin typeface="Tahoma"/>
              <a:cs typeface="Tahoma"/>
            </a:endParaRPr>
          </a:p>
        </p:txBody>
      </p:sp>
      <p:sp>
        <p:nvSpPr>
          <p:cNvPr id="13" name="Rectángulo: esquinas redondeadas 12">
            <a:extLst>
              <a:ext uri="{FF2B5EF4-FFF2-40B4-BE49-F238E27FC236}">
                <a16:creationId xmlns:a16="http://schemas.microsoft.com/office/drawing/2014/main" id="{AE94F74A-08EC-483C-8A91-2E8A8D6AED99}"/>
              </a:ext>
            </a:extLst>
          </p:cNvPr>
          <p:cNvSpPr/>
          <p:nvPr/>
        </p:nvSpPr>
        <p:spPr>
          <a:xfrm>
            <a:off x="2873530" y="5670619"/>
            <a:ext cx="6099164"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Fuente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NETLAB, NOTIWEB y SISCOVID</a:t>
            </a:r>
          </a:p>
        </p:txBody>
      </p:sp>
      <p:sp>
        <p:nvSpPr>
          <p:cNvPr id="10" name="Rectángulo: esquinas redondeadas 9">
            <a:extLst>
              <a:ext uri="{FF2B5EF4-FFF2-40B4-BE49-F238E27FC236}">
                <a16:creationId xmlns:a16="http://schemas.microsoft.com/office/drawing/2014/main" id="{45A339F3-8981-4060-A3BE-B3421FE57093}"/>
              </a:ext>
            </a:extLst>
          </p:cNvPr>
          <p:cNvSpPr/>
          <p:nvPr/>
        </p:nvSpPr>
        <p:spPr>
          <a:xfrm>
            <a:off x="4649154" y="1979562"/>
            <a:ext cx="2754089" cy="593703"/>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PE" b="1" dirty="0">
                <a:solidFill>
                  <a:srgbClr val="253E7B"/>
                </a:solidFill>
                <a:latin typeface="Tahoma" panose="020B0604030504040204" pitchFamily="34" charset="0"/>
                <a:ea typeface="Tahoma" panose="020B0604030504040204" pitchFamily="34" charset="0"/>
                <a:cs typeface="Tahoma" panose="020B0604030504040204" pitchFamily="34" charset="0"/>
              </a:rPr>
              <a:t>Corte</a:t>
            </a:r>
            <a:r>
              <a:rPr lang="es-PE" b="1" dirty="0">
                <a:solidFill>
                  <a:srgbClr val="FF0000"/>
                </a:solidFill>
                <a:latin typeface="Tahoma" panose="020B0604030504040204" pitchFamily="34" charset="0"/>
                <a:ea typeface="Tahoma" panose="020B0604030504040204" pitchFamily="34" charset="0"/>
                <a:cs typeface="Tahoma" panose="020B0604030504040204" pitchFamily="34" charset="0"/>
              </a:rPr>
              <a:t>: 12/10/2023</a:t>
            </a:r>
          </a:p>
        </p:txBody>
      </p:sp>
      <p:pic>
        <p:nvPicPr>
          <p:cNvPr id="15" name="Imagen 14">
            <a:extLst>
              <a:ext uri="{FF2B5EF4-FFF2-40B4-BE49-F238E27FC236}">
                <a16:creationId xmlns:a16="http://schemas.microsoft.com/office/drawing/2014/main" id="{A6019B04-A9E8-4B81-98A2-61AD03FF01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5467" y="155455"/>
            <a:ext cx="933449" cy="933449"/>
          </a:xfrm>
          <a:prstGeom prst="rect">
            <a:avLst/>
          </a:prstGeom>
        </p:spPr>
      </p:pic>
    </p:spTree>
    <p:extLst>
      <p:ext uri="{BB962C8B-B14F-4D97-AF65-F5344CB8AC3E}">
        <p14:creationId xmlns:p14="http://schemas.microsoft.com/office/powerpoint/2010/main" val="4245750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1136414"/>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01-39 AÑOS 2022 y 2023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13" name="Imagen 12">
            <a:extLst>
              <a:ext uri="{FF2B5EF4-FFF2-40B4-BE49-F238E27FC236}">
                <a16:creationId xmlns:a16="http://schemas.microsoft.com/office/drawing/2014/main" id="{C1C79152-FB79-4069-8D69-840277FCD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620" y="1219200"/>
            <a:ext cx="625127" cy="625127"/>
          </a:xfrm>
          <a:prstGeom prst="rect">
            <a:avLst/>
          </a:prstGeom>
        </p:spPr>
      </p:pic>
      <p:pic>
        <p:nvPicPr>
          <p:cNvPr id="3" name="Imagen 2">
            <a:extLst>
              <a:ext uri="{FF2B5EF4-FFF2-40B4-BE49-F238E27FC236}">
                <a16:creationId xmlns:a16="http://schemas.microsoft.com/office/drawing/2014/main" id="{D4BE3726-218E-67F0-AECB-B2C535E5EA1D}"/>
              </a:ext>
            </a:extLst>
          </p:cNvPr>
          <p:cNvPicPr>
            <a:picLocks noChangeAspect="1"/>
          </p:cNvPicPr>
          <p:nvPr/>
        </p:nvPicPr>
        <p:blipFill>
          <a:blip r:embed="rId4"/>
          <a:stretch>
            <a:fillRect/>
          </a:stretch>
        </p:blipFill>
        <p:spPr>
          <a:xfrm>
            <a:off x="359834" y="2050108"/>
            <a:ext cx="11404600" cy="4575073"/>
          </a:xfrm>
          <a:prstGeom prst="rect">
            <a:avLst/>
          </a:prstGeom>
        </p:spPr>
      </p:pic>
    </p:spTree>
    <p:extLst>
      <p:ext uri="{BB962C8B-B14F-4D97-AF65-F5344CB8AC3E}">
        <p14:creationId xmlns:p14="http://schemas.microsoft.com/office/powerpoint/2010/main" val="10685458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1128184"/>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TOTAL DE CASOS CONFIRMADOS –  SEMANA EPIDEMIOLÓGICA: </a:t>
            </a:r>
          </a:p>
          <a:p>
            <a:pPr algn="ct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01-39 AÑO 2023 (PRUEBAS MOLECULARES Y ANTIGÉNICAS)</a:t>
            </a:r>
            <a:endParaRPr lang="es-PE" sz="1600" b="1" dirty="0">
              <a:solidFill>
                <a:srgbClr val="253E7B"/>
              </a:solidFill>
              <a:latin typeface="Tahoma" panose="020B0604030504040204" pitchFamily="34" charset="0"/>
              <a:ea typeface="Tahoma" panose="020B0604030504040204" pitchFamily="34" charset="0"/>
              <a:cs typeface="Tahoma" panose="020B0604030504040204" pitchFamily="34" charset="0"/>
            </a:endParaRPr>
          </a:p>
        </p:txBody>
      </p:sp>
      <p:pic>
        <p:nvPicPr>
          <p:cNvPr id="8" name="Imagen 7">
            <a:extLst>
              <a:ext uri="{FF2B5EF4-FFF2-40B4-BE49-F238E27FC236}">
                <a16:creationId xmlns:a16="http://schemas.microsoft.com/office/drawing/2014/main" id="{94CCCF21-2B78-4955-916A-6FAF61BC97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75" y="1223547"/>
            <a:ext cx="581970" cy="581970"/>
          </a:xfrm>
          <a:prstGeom prst="rect">
            <a:avLst/>
          </a:prstGeom>
        </p:spPr>
      </p:pic>
      <p:pic>
        <p:nvPicPr>
          <p:cNvPr id="3" name="Imagen 2">
            <a:extLst>
              <a:ext uri="{FF2B5EF4-FFF2-40B4-BE49-F238E27FC236}">
                <a16:creationId xmlns:a16="http://schemas.microsoft.com/office/drawing/2014/main" id="{47512CAE-3116-F7D5-031B-EE5AB4978E13}"/>
              </a:ext>
            </a:extLst>
          </p:cNvPr>
          <p:cNvPicPr>
            <a:picLocks noChangeAspect="1"/>
          </p:cNvPicPr>
          <p:nvPr/>
        </p:nvPicPr>
        <p:blipFill rotWithShape="1">
          <a:blip r:embed="rId4"/>
          <a:srcRect l="9117" t="35398" r="19338" b="9178"/>
          <a:stretch/>
        </p:blipFill>
        <p:spPr>
          <a:xfrm>
            <a:off x="245532" y="2217079"/>
            <a:ext cx="11565468" cy="4527176"/>
          </a:xfrm>
          <a:prstGeom prst="rect">
            <a:avLst/>
          </a:prstGeom>
        </p:spPr>
      </p:pic>
    </p:spTree>
    <p:extLst>
      <p:ext uri="{BB962C8B-B14F-4D97-AF65-F5344CB8AC3E}">
        <p14:creationId xmlns:p14="http://schemas.microsoft.com/office/powerpoint/2010/main" val="3864258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1182239"/>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COBERTURA DE VACUNACIÓN POR DOSIS – CORTE 12/10/2023</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3" name="Imagen 2">
            <a:extLst>
              <a:ext uri="{FF2B5EF4-FFF2-40B4-BE49-F238E27FC236}">
                <a16:creationId xmlns:a16="http://schemas.microsoft.com/office/drawing/2014/main" id="{DB0A41DB-FA84-F2F8-45E3-A1D7BE6AFB48}"/>
              </a:ext>
            </a:extLst>
          </p:cNvPr>
          <p:cNvPicPr>
            <a:picLocks noChangeAspect="1"/>
          </p:cNvPicPr>
          <p:nvPr/>
        </p:nvPicPr>
        <p:blipFill rotWithShape="1">
          <a:blip r:embed="rId3"/>
          <a:srcRect l="1458" t="26679" r="32133" b="7301"/>
          <a:stretch/>
        </p:blipFill>
        <p:spPr>
          <a:xfrm>
            <a:off x="282140" y="2349015"/>
            <a:ext cx="11559988" cy="4276166"/>
          </a:xfrm>
          <a:prstGeom prst="rect">
            <a:avLst/>
          </a:prstGeom>
        </p:spPr>
      </p:pic>
    </p:spTree>
    <p:extLst>
      <p:ext uri="{BB962C8B-B14F-4D97-AF65-F5344CB8AC3E}">
        <p14:creationId xmlns:p14="http://schemas.microsoft.com/office/powerpoint/2010/main" val="19314291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CASOS CONFIRMADOS POR SEMANAS EPIDEMIOLÓGICAS. –  SEMANA EPIDEMIOLÓGICA: 01-40 AÑO 2023</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id="{AD523CFE-D93A-48F0-81ED-9B1BE2B22F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5C988B1E-E250-4982-AC5A-F9BFBB7E625D}"/>
              </a:ext>
            </a:extLst>
          </p:cNvPr>
          <p:cNvSpPr/>
          <p:nvPr/>
        </p:nvSpPr>
        <p:spPr>
          <a:xfrm>
            <a:off x="4044010" y="5375843"/>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latin typeface="Tahoma" panose="020B0604030504040204" pitchFamily="34" charset="0"/>
              </a:rPr>
              <a:t>TOTAL HOSPITALIZADOS: 0</a:t>
            </a:r>
            <a:endParaRPr lang="es-PE" sz="1400" dirty="0">
              <a:solidFill>
                <a:srgbClr val="FFFF00"/>
              </a:solidFill>
            </a:endParaRPr>
          </a:p>
        </p:txBody>
      </p:sp>
      <p:pic>
        <p:nvPicPr>
          <p:cNvPr id="2" name="Imagen 1">
            <a:extLst>
              <a:ext uri="{FF2B5EF4-FFF2-40B4-BE49-F238E27FC236}">
                <a16:creationId xmlns:a16="http://schemas.microsoft.com/office/drawing/2014/main" id="{090062A6-20AE-51E1-5201-41BC90DC6B2B}"/>
              </a:ext>
            </a:extLst>
          </p:cNvPr>
          <p:cNvPicPr>
            <a:picLocks noChangeAspect="1"/>
          </p:cNvPicPr>
          <p:nvPr/>
        </p:nvPicPr>
        <p:blipFill>
          <a:blip r:embed="rId4"/>
          <a:stretch>
            <a:fillRect/>
          </a:stretch>
        </p:blipFill>
        <p:spPr>
          <a:xfrm>
            <a:off x="211666" y="2095898"/>
            <a:ext cx="11768668" cy="2722736"/>
          </a:xfrm>
          <a:prstGeom prst="rect">
            <a:avLst/>
          </a:prstGeom>
        </p:spPr>
      </p:pic>
    </p:spTree>
    <p:extLst>
      <p:ext uri="{BB962C8B-B14F-4D97-AF65-F5344CB8AC3E}">
        <p14:creationId xmlns:p14="http://schemas.microsoft.com/office/powerpoint/2010/main" val="35426597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ÍNDICE POSITIVIDAD POR MESES. –  SEMANA EPIDEMIOLÓGICA: </a:t>
            </a:r>
          </a:p>
          <a:p>
            <a:pPr algn="ctr">
              <a:spcAft>
                <a:spcPct val="0"/>
              </a:spcAft>
              <a:defRPr/>
            </a:pPr>
            <a:r>
              <a:rPr lang="es-ES"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01-40 AÑO 2023</a:t>
            </a:r>
            <a:endParaRPr lang="es-PE" altLang="es-PE" sz="16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pic>
        <p:nvPicPr>
          <p:cNvPr id="2" name="Imagen 1">
            <a:extLst>
              <a:ext uri="{FF2B5EF4-FFF2-40B4-BE49-F238E27FC236}">
                <a16:creationId xmlns:a16="http://schemas.microsoft.com/office/drawing/2014/main" id="{BC712748-57C2-8F3D-B03A-1E8F1CFF5EAD}"/>
              </a:ext>
            </a:extLst>
          </p:cNvPr>
          <p:cNvPicPr>
            <a:picLocks noChangeAspect="1"/>
          </p:cNvPicPr>
          <p:nvPr/>
        </p:nvPicPr>
        <p:blipFill>
          <a:blip r:embed="rId4"/>
          <a:stretch>
            <a:fillRect/>
          </a:stretch>
        </p:blipFill>
        <p:spPr>
          <a:xfrm>
            <a:off x="367554" y="1944469"/>
            <a:ext cx="11443446" cy="3578662"/>
          </a:xfrm>
          <a:prstGeom prst="rect">
            <a:avLst/>
          </a:prstGeom>
        </p:spPr>
      </p:pic>
    </p:spTree>
    <p:extLst>
      <p:ext uri="{BB962C8B-B14F-4D97-AF65-F5344CB8AC3E}">
        <p14:creationId xmlns:p14="http://schemas.microsoft.com/office/powerpoint/2010/main" val="2632373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B7FE338-B9D6-47FA-9189-274ABA6EB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3745"/>
            <a:ext cx="8088020" cy="856857"/>
          </a:xfrm>
          <a:prstGeom prst="rect">
            <a:avLst/>
          </a:prstGeom>
        </p:spPr>
      </p:pic>
      <p:sp>
        <p:nvSpPr>
          <p:cNvPr id="6" name="Rectángulo 5">
            <a:extLst>
              <a:ext uri="{FF2B5EF4-FFF2-40B4-BE49-F238E27FC236}">
                <a16:creationId xmlns:a16="http://schemas.microsoft.com/office/drawing/2014/main" id="{B436F617-7227-4F6B-BA23-B5D35C3BE593}"/>
              </a:ext>
            </a:extLst>
          </p:cNvPr>
          <p:cNvSpPr/>
          <p:nvPr/>
        </p:nvSpPr>
        <p:spPr>
          <a:xfrm>
            <a:off x="9489874" y="232819"/>
            <a:ext cx="2321126" cy="52229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a:defRPr lang="es-P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PE" sz="4400" b="1" dirty="0">
                <a:ln w="12700">
                  <a:solidFill>
                    <a:schemeClr val="accent5"/>
                  </a:solidFill>
                  <a:prstDash val="solid"/>
                </a:ln>
                <a:pattFill prst="ltDnDiag">
                  <a:fgClr>
                    <a:schemeClr val="accent5">
                      <a:lumMod val="60000"/>
                      <a:lumOff val="40000"/>
                    </a:schemeClr>
                  </a:fgClr>
                  <a:bgClr>
                    <a:schemeClr val="bg1"/>
                  </a:bgClr>
                </a:pattFill>
                <a:latin typeface="Century Gothic" panose="020B0502020202020204" pitchFamily="34" charset="0"/>
              </a:rPr>
              <a:t>DITE</a:t>
            </a:r>
          </a:p>
        </p:txBody>
      </p:sp>
      <p:sp>
        <p:nvSpPr>
          <p:cNvPr id="7" name="Rectángulo: esquinas redondeadas 6">
            <a:extLst>
              <a:ext uri="{FF2B5EF4-FFF2-40B4-BE49-F238E27FC236}">
                <a16:creationId xmlns:a16="http://schemas.microsoft.com/office/drawing/2014/main" id="{228083BC-6F7C-44C9-A9EC-C603633C7576}"/>
              </a:ext>
            </a:extLst>
          </p:cNvPr>
          <p:cNvSpPr/>
          <p:nvPr/>
        </p:nvSpPr>
        <p:spPr>
          <a:xfrm>
            <a:off x="177800" y="755115"/>
            <a:ext cx="11768668" cy="772697"/>
          </a:xfrm>
          <a:prstGeom prst="roundRect">
            <a:avLst/>
          </a:prstGeom>
          <a:solidFill>
            <a:schemeClr val="bg1"/>
          </a:solidFill>
          <a:ln w="34925">
            <a:solidFill>
              <a:srgbClr val="F14444"/>
            </a:solidFill>
          </a:ln>
        </p:spPr>
        <p:style>
          <a:lnRef idx="1">
            <a:schemeClr val="accent6"/>
          </a:lnRef>
          <a:fillRef idx="2">
            <a:schemeClr val="accent6"/>
          </a:fillRef>
          <a:effectRef idx="1">
            <a:schemeClr val="accent6"/>
          </a:effectRef>
          <a:fontRef idx="minor">
            <a:schemeClr val="dk1"/>
          </a:fontRef>
        </p:style>
        <p:txBody>
          <a:bodyPr rtlCol="0" anchor="ctr"/>
          <a:lstStyle/>
          <a:p>
            <a:pPr algn="ctr">
              <a:spcAft>
                <a:spcPct val="0"/>
              </a:spcAft>
              <a:defRPr/>
            </a:pPr>
            <a:r>
              <a:rPr lang="es-ES" altLang="es-PE"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FALLECIDOS COVID-19 - CORTE 12/10/2023</a:t>
            </a:r>
          </a:p>
        </p:txBody>
      </p:sp>
      <p:pic>
        <p:nvPicPr>
          <p:cNvPr id="10" name="Imagen 9">
            <a:extLst>
              <a:ext uri="{FF2B5EF4-FFF2-40B4-BE49-F238E27FC236}">
                <a16:creationId xmlns:a16="http://schemas.microsoft.com/office/drawing/2014/main" id="{3D61D326-D775-4C7C-BEF4-E3FAC357DC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48" y="5810806"/>
            <a:ext cx="933449" cy="933449"/>
          </a:xfrm>
          <a:prstGeom prst="rect">
            <a:avLst/>
          </a:prstGeom>
        </p:spPr>
      </p:pic>
      <p:sp>
        <p:nvSpPr>
          <p:cNvPr id="8" name="Rectángulo: esquinas redondeadas 7">
            <a:extLst>
              <a:ext uri="{FF2B5EF4-FFF2-40B4-BE49-F238E27FC236}">
                <a16:creationId xmlns:a16="http://schemas.microsoft.com/office/drawing/2014/main" id="{F7BA1CC1-1ADB-4799-ADCC-6CE86AF3C693}"/>
              </a:ext>
            </a:extLst>
          </p:cNvPr>
          <p:cNvSpPr/>
          <p:nvPr/>
        </p:nvSpPr>
        <p:spPr>
          <a:xfrm>
            <a:off x="1833282" y="2691088"/>
            <a:ext cx="8525436" cy="2571194"/>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b="1" dirty="0">
                <a:solidFill>
                  <a:schemeClr val="tx1"/>
                </a:solidFill>
                <a:latin typeface="Tahoma" panose="020B0604030504040204" pitchFamily="34" charset="0"/>
                <a:ea typeface="Tahoma" panose="020B0604030504040204" pitchFamily="34" charset="0"/>
                <a:cs typeface="Tahoma" panose="020B0604030504040204" pitchFamily="34" charset="0"/>
              </a:rPr>
              <a:t>RESUMEN DE FALLECIDOS POR COVID 19 REPORTADOS EN LA REGIÓN LORETO:</a:t>
            </a:r>
          </a:p>
          <a:p>
            <a:pPr algn="ctr"/>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2020: 2,438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2021: 1,178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2022: 40 defunciones.</a:t>
            </a:r>
          </a:p>
          <a:p>
            <a:pPr marL="342900" indent="-342900">
              <a:buFont typeface="Wingdings" panose="05000000000000000000" pitchFamily="2" charset="2"/>
              <a:buChar char="Ø"/>
            </a:pP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Año 2023: 0 defunciones.</a:t>
            </a:r>
          </a:p>
          <a:p>
            <a:endPar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Total: </a:t>
            </a:r>
            <a:r>
              <a:rPr lang="es-ES" sz="1600" b="1" dirty="0">
                <a:solidFill>
                  <a:srgbClr val="FF0000"/>
                </a:solidFill>
                <a:latin typeface="Tahoma" panose="020B0604030504040204" pitchFamily="34" charset="0"/>
                <a:ea typeface="Tahoma" panose="020B0604030504040204" pitchFamily="34" charset="0"/>
                <a:cs typeface="Tahoma" panose="020B0604030504040204" pitchFamily="34" charset="0"/>
              </a:rPr>
              <a:t>3,656</a:t>
            </a:r>
            <a:r>
              <a:rPr lang="es-ES" sz="1600" b="1" dirty="0">
                <a:solidFill>
                  <a:schemeClr val="tx1"/>
                </a:solidFill>
                <a:latin typeface="Tahoma" panose="020B0604030504040204" pitchFamily="34" charset="0"/>
                <a:ea typeface="Tahoma" panose="020B0604030504040204" pitchFamily="34" charset="0"/>
                <a:cs typeface="Tahoma" panose="020B0604030504040204" pitchFamily="34" charset="0"/>
              </a:rPr>
              <a:t> defunciones</a:t>
            </a:r>
            <a:endParaRPr lang="es-PE" sz="1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Rectángulo: esquinas redondeadas 8">
            <a:extLst>
              <a:ext uri="{FF2B5EF4-FFF2-40B4-BE49-F238E27FC236}">
                <a16:creationId xmlns:a16="http://schemas.microsoft.com/office/drawing/2014/main" id="{1C6A36B9-4033-4339-8999-A833CB460DF5}"/>
              </a:ext>
            </a:extLst>
          </p:cNvPr>
          <p:cNvSpPr/>
          <p:nvPr/>
        </p:nvSpPr>
        <p:spPr>
          <a:xfrm>
            <a:off x="4179495" y="1710966"/>
            <a:ext cx="3833010" cy="593703"/>
          </a:xfrm>
          <a:prstGeom prst="roundRect">
            <a:avLst/>
          </a:prstGeom>
          <a:solidFill>
            <a:schemeClr val="bg1"/>
          </a:solidFill>
          <a:ln w="34925">
            <a:solidFill>
              <a:schemeClr val="bg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solidFill>
                  <a:schemeClr val="tx1"/>
                </a:solidFill>
                <a:latin typeface="Tahoma" panose="020B0604030504040204" pitchFamily="34" charset="0"/>
              </a:rPr>
              <a:t>TOTAL 2020-2021-2022-2023  : </a:t>
            </a:r>
            <a:r>
              <a:rPr lang="es-ES" sz="1400" b="1" dirty="0">
                <a:solidFill>
                  <a:srgbClr val="FF0000"/>
                </a:solidFill>
                <a:latin typeface="Tahoma" panose="020B0604030504040204" pitchFamily="34" charset="0"/>
              </a:rPr>
              <a:t>3,656</a:t>
            </a:r>
            <a:endParaRPr lang="es-PE" sz="1400" dirty="0">
              <a:solidFill>
                <a:srgbClr val="FF0000"/>
              </a:solidFill>
            </a:endParaRPr>
          </a:p>
        </p:txBody>
      </p:sp>
    </p:spTree>
    <p:extLst>
      <p:ext uri="{BB962C8B-B14F-4D97-AF65-F5344CB8AC3E}">
        <p14:creationId xmlns:p14="http://schemas.microsoft.com/office/powerpoint/2010/main" val="4223450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84864"/>
            <a:ext cx="12192000" cy="589972"/>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outerShdw blurRad="25500" dist="23000" dir="7020000" algn="tl">
                    <a:srgbClr val="000000">
                      <a:alpha val="50000"/>
                    </a:srgbClr>
                  </a:outerShdw>
                </a:effectLst>
                <a:latin typeface="Arial Black" panose="020B0A04020102020204" pitchFamily="34" charset="0"/>
                <a:cs typeface="Arial" pitchFamily="34" charset="0"/>
              </a:rPr>
              <a:t>Casos de Malaria Vivax por distritos, Región Loreto, S.E. 37 - 40. 2023 </a:t>
            </a:r>
          </a:p>
        </p:txBody>
      </p:sp>
      <p:sp>
        <p:nvSpPr>
          <p:cNvPr id="5" name="CuadroTexto 4">
            <a:extLst>
              <a:ext uri="{FF2B5EF4-FFF2-40B4-BE49-F238E27FC236}">
                <a16:creationId xmlns:a16="http://schemas.microsoft.com/office/drawing/2014/main" id="{E93141F9-6077-4790-AB27-B970C7D7AE47}"/>
              </a:ext>
            </a:extLst>
          </p:cNvPr>
          <p:cNvSpPr txBox="1"/>
          <p:nvPr/>
        </p:nvSpPr>
        <p:spPr>
          <a:xfrm>
            <a:off x="152400" y="6018827"/>
            <a:ext cx="2971800" cy="338554"/>
          </a:xfrm>
          <a:prstGeom prst="rect">
            <a:avLst/>
          </a:prstGeom>
          <a:noFill/>
        </p:spPr>
        <p:txBody>
          <a:bodyPr wrap="square" rtlCol="0">
            <a:spAutoFit/>
          </a:bodyPr>
          <a:lstStyle/>
          <a:p>
            <a:r>
              <a:rPr lang="es-MX" sz="800" dirty="0"/>
              <a:t>Fuente: Base de datos del Noti Web de la Dirección de Epidemiología- GERESA Loreto</a:t>
            </a:r>
          </a:p>
        </p:txBody>
      </p:sp>
      <p:sp>
        <p:nvSpPr>
          <p:cNvPr id="8" name="CuadroTexto 7">
            <a:extLst>
              <a:ext uri="{FF2B5EF4-FFF2-40B4-BE49-F238E27FC236}">
                <a16:creationId xmlns:a16="http://schemas.microsoft.com/office/drawing/2014/main" id="{0DDDCDE3-9C75-4AC8-A368-7CFDA5D4C75F}"/>
              </a:ext>
            </a:extLst>
          </p:cNvPr>
          <p:cNvSpPr txBox="1"/>
          <p:nvPr/>
        </p:nvSpPr>
        <p:spPr>
          <a:xfrm>
            <a:off x="7077075" y="4686223"/>
            <a:ext cx="4936451" cy="1785104"/>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MX" sz="1100" b="1" dirty="0">
                <a:latin typeface="Arial" panose="020B0604020202020204" pitchFamily="34" charset="0"/>
                <a:cs typeface="Arial" panose="020B0604020202020204" pitchFamily="34" charset="0"/>
              </a:rPr>
              <a:t>Según el mapa de riesgo (T.I.A) de Malaria P. Vivax: 1 distritos son de  alto riesgo, 17 distritos de Mediano Riesgo. Así mismo de los 46 distritos que reportan  Malaria P. </a:t>
            </a:r>
            <a:r>
              <a:rPr lang="es-MX" sz="1100" b="1" dirty="0" err="1">
                <a:latin typeface="Arial" panose="020B0604020202020204" pitchFamily="34" charset="0"/>
                <a:cs typeface="Arial" panose="020B0604020202020204" pitchFamily="34" charset="0"/>
              </a:rPr>
              <a:t>Vivax</a:t>
            </a:r>
            <a:r>
              <a:rPr lang="es-MX" sz="1100" b="1" dirty="0">
                <a:latin typeface="Arial" panose="020B0604020202020204" pitchFamily="34" charset="0"/>
                <a:cs typeface="Arial" panose="020B0604020202020204" pitchFamily="34" charset="0"/>
              </a:rPr>
              <a:t> hasta la SE 40, se observa que en las últimas 4 semanas solo reportan casos 30 distrito y 12 de ellos acumulan el 81.50 % de casos.</a:t>
            </a:r>
          </a:p>
          <a:p>
            <a:pPr algn="just"/>
            <a:r>
              <a:rPr lang="es-MX" sz="1100" b="1" dirty="0">
                <a:latin typeface="Arial" panose="020B0604020202020204" pitchFamily="34" charset="0"/>
                <a:cs typeface="Arial" panose="020B0604020202020204" pitchFamily="34" charset="0"/>
              </a:rPr>
              <a:t>En comparación con los casos acumulados de malaria (SE 01-40) se observa que en las ultimas 4 semanas epidemiológicas, aparecen los distritos </a:t>
            </a:r>
            <a:r>
              <a:rPr lang="es-MX" sz="1100" b="1" dirty="0" err="1">
                <a:latin typeface="Arial" panose="020B0604020202020204" pitchFamily="34" charset="0"/>
                <a:cs typeface="Arial" panose="020B0604020202020204" pitchFamily="34" charset="0"/>
              </a:rPr>
              <a:t>Manseriche</a:t>
            </a:r>
            <a:r>
              <a:rPr lang="es-MX" sz="1100" b="1" dirty="0">
                <a:latin typeface="Arial" panose="020B0604020202020204" pitchFamily="34" charset="0"/>
                <a:cs typeface="Arial" panose="020B0604020202020204" pitchFamily="34" charset="0"/>
              </a:rPr>
              <a:t> y Torres </a:t>
            </a:r>
            <a:r>
              <a:rPr lang="es-MX" sz="1100" b="1" dirty="0" err="1">
                <a:latin typeface="Arial" panose="020B0604020202020204" pitchFamily="34" charset="0"/>
                <a:cs typeface="Arial" panose="020B0604020202020204" pitchFamily="34" charset="0"/>
              </a:rPr>
              <a:t>Causana</a:t>
            </a:r>
            <a:r>
              <a:rPr lang="es-MX" sz="1100" b="1" dirty="0">
                <a:latin typeface="Arial" panose="020B0604020202020204" pitchFamily="34" charset="0"/>
                <a:cs typeface="Arial" panose="020B0604020202020204" pitchFamily="34" charset="0"/>
              </a:rPr>
              <a:t> en el reporte del 80% de casos de malaria para la Región Loreto. Mientras que los distritos de San Juan, Lagunas y </a:t>
            </a:r>
            <a:r>
              <a:rPr lang="es-MX" sz="1100" b="1" dirty="0" err="1">
                <a:latin typeface="Arial" panose="020B0604020202020204" pitchFamily="34" charset="0"/>
                <a:cs typeface="Arial" panose="020B0604020202020204" pitchFamily="34" charset="0"/>
              </a:rPr>
              <a:t>Balsapuerto</a:t>
            </a:r>
            <a:r>
              <a:rPr lang="es-MX" sz="1100" b="1" dirty="0">
                <a:latin typeface="Arial" panose="020B0604020202020204" pitchFamily="34" charset="0"/>
                <a:cs typeface="Arial" panose="020B0604020202020204" pitchFamily="34" charset="0"/>
              </a:rPr>
              <a:t> no </a:t>
            </a:r>
            <a:r>
              <a:rPr lang="es-MX" sz="1100" b="1" dirty="0" err="1">
                <a:latin typeface="Arial" panose="020B0604020202020204" pitchFamily="34" charset="0"/>
                <a:cs typeface="Arial" panose="020B0604020202020204" pitchFamily="34" charset="0"/>
              </a:rPr>
              <a:t>aparacen</a:t>
            </a:r>
            <a:r>
              <a:rPr lang="es-MX" sz="1100" b="1" dirty="0">
                <a:latin typeface="Arial" panose="020B0604020202020204" pitchFamily="34" charset="0"/>
                <a:cs typeface="Arial" panose="020B0604020202020204" pitchFamily="34" charset="0"/>
              </a:rPr>
              <a:t>.</a:t>
            </a:r>
          </a:p>
        </p:txBody>
      </p:sp>
      <p:pic>
        <p:nvPicPr>
          <p:cNvPr id="7" name="1 Imagen">
            <a:extLst>
              <a:ext uri="{FF2B5EF4-FFF2-40B4-BE49-F238E27FC236}">
                <a16:creationId xmlns:a16="http://schemas.microsoft.com/office/drawing/2014/main" id="{B7DA2D6A-6CB9-4665-82C6-93FFF6E10F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85891"/>
            <a:ext cx="3674187" cy="5192140"/>
          </a:xfrm>
          <a:prstGeom prst="rect">
            <a:avLst/>
          </a:prstGeom>
        </p:spPr>
      </p:pic>
      <p:pic>
        <p:nvPicPr>
          <p:cNvPr id="12" name="Imagen 11">
            <a:extLst>
              <a:ext uri="{FF2B5EF4-FFF2-40B4-BE49-F238E27FC236}">
                <a16:creationId xmlns:a16="http://schemas.microsoft.com/office/drawing/2014/main" id="{DD878781-C1EC-44B0-AF05-6FDDEAA6C6B4}"/>
              </a:ext>
            </a:extLst>
          </p:cNvPr>
          <p:cNvPicPr>
            <a:picLocks noChangeAspect="1"/>
          </p:cNvPicPr>
          <p:nvPr/>
        </p:nvPicPr>
        <p:blipFill>
          <a:blip r:embed="rId3"/>
          <a:stretch>
            <a:fillRect/>
          </a:stretch>
        </p:blipFill>
        <p:spPr>
          <a:xfrm>
            <a:off x="7077075" y="785891"/>
            <a:ext cx="4936451" cy="3779208"/>
          </a:xfrm>
          <a:prstGeom prst="rect">
            <a:avLst/>
          </a:prstGeom>
        </p:spPr>
      </p:pic>
      <p:pic>
        <p:nvPicPr>
          <p:cNvPr id="2" name="Imagen 1">
            <a:extLst>
              <a:ext uri="{FF2B5EF4-FFF2-40B4-BE49-F238E27FC236}">
                <a16:creationId xmlns:a16="http://schemas.microsoft.com/office/drawing/2014/main" id="{93D24177-47F4-4D32-BD69-A8820BC16C9D}"/>
              </a:ext>
            </a:extLst>
          </p:cNvPr>
          <p:cNvPicPr>
            <a:picLocks noChangeAspect="1"/>
          </p:cNvPicPr>
          <p:nvPr/>
        </p:nvPicPr>
        <p:blipFill>
          <a:blip r:embed="rId4"/>
          <a:stretch>
            <a:fillRect/>
          </a:stretch>
        </p:blipFill>
        <p:spPr>
          <a:xfrm>
            <a:off x="3616271" y="785891"/>
            <a:ext cx="3409865" cy="5841246"/>
          </a:xfrm>
          <a:prstGeom prst="rect">
            <a:avLst/>
          </a:prstGeom>
        </p:spPr>
      </p:pic>
    </p:spTree>
    <p:extLst>
      <p:ext uri="{BB962C8B-B14F-4D97-AF65-F5344CB8AC3E}">
        <p14:creationId xmlns:p14="http://schemas.microsoft.com/office/powerpoint/2010/main" val="194099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7 Rectángulo"/>
          <p:cNvSpPr/>
          <p:nvPr/>
        </p:nvSpPr>
        <p:spPr>
          <a:xfrm>
            <a:off x="0" y="49679"/>
            <a:ext cx="12095331" cy="739114"/>
          </a:xfrm>
          <a:prstGeom prst="rect">
            <a:avLst/>
          </a:prstGeom>
          <a:solidFill>
            <a:srgbClr val="002060"/>
          </a:solidFill>
          <a:ln/>
        </p:spPr>
        <p:style>
          <a:lnRef idx="1">
            <a:schemeClr val="accent1"/>
          </a:lnRef>
          <a:fillRef idx="3">
            <a:schemeClr val="accent1"/>
          </a:fillRef>
          <a:effectRef idx="2">
            <a:schemeClr val="accent1"/>
          </a:effectRef>
          <a:fontRef idx="minor">
            <a:schemeClr val="lt1"/>
          </a:fontRef>
        </p:style>
        <p:txBody>
          <a:bodyPr anchor="ctr"/>
          <a:lstStyle/>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Casos de Malaria Falciparum por distritos, Región Loreto, </a:t>
            </a:r>
          </a:p>
          <a:p>
            <a:pPr algn="ctr"/>
            <a:r>
              <a:rPr lang="es-ES" sz="2400" dirty="0">
                <a:ln w="18000">
                  <a:solidFill>
                    <a:prstClr val="white"/>
                  </a:solidFill>
                  <a:prstDash val="solid"/>
                  <a:miter lim="800000"/>
                </a:ln>
                <a:solidFill>
                  <a:schemeClr val="bg1"/>
                </a:solidFill>
                <a:effectLst>
                  <a:glow rad="139700">
                    <a:srgbClr val="4BACC6">
                      <a:satMod val="175000"/>
                      <a:alpha val="40000"/>
                    </a:srgbClr>
                  </a:glow>
                </a:effectLst>
                <a:latin typeface="Arial Black" panose="020B0A04020102020204" pitchFamily="34" charset="0"/>
                <a:cs typeface="Arial" pitchFamily="34" charset="0"/>
              </a:rPr>
              <a:t>S.E 37- 40 - 2023 </a:t>
            </a:r>
          </a:p>
        </p:txBody>
      </p:sp>
      <p:sp>
        <p:nvSpPr>
          <p:cNvPr id="5" name="CuadroTexto 4">
            <a:extLst>
              <a:ext uri="{FF2B5EF4-FFF2-40B4-BE49-F238E27FC236}">
                <a16:creationId xmlns:a16="http://schemas.microsoft.com/office/drawing/2014/main" id="{8CE9D228-5BDC-419C-AC27-D503450F6C98}"/>
              </a:ext>
            </a:extLst>
          </p:cNvPr>
          <p:cNvSpPr txBox="1"/>
          <p:nvPr/>
        </p:nvSpPr>
        <p:spPr>
          <a:xfrm>
            <a:off x="7902732" y="3096631"/>
            <a:ext cx="4192599" cy="2554545"/>
          </a:xfrm>
          <a:prstGeom prst="rect">
            <a:avLst/>
          </a:prstGeom>
          <a:solidFill>
            <a:schemeClr val="accent1">
              <a:lumMod val="20000"/>
              <a:lumOff val="80000"/>
            </a:schemeClr>
          </a:solidFill>
          <a:ln>
            <a:solidFill>
              <a:schemeClr val="tx1"/>
            </a:solidFill>
          </a:ln>
        </p:spPr>
        <p:txBody>
          <a:bodyPr wrap="square" rtlCol="0">
            <a:spAutoFit/>
          </a:bodyPr>
          <a:lstStyle/>
          <a:p>
            <a:pPr algn="just"/>
            <a:r>
              <a:rPr lang="es-ES" sz="1600" b="1" dirty="0"/>
              <a:t>24 distritos reportan casos de malaria por </a:t>
            </a:r>
            <a:r>
              <a:rPr lang="es-ES" sz="1600" b="1" i="1" dirty="0"/>
              <a:t>P. falciparum </a:t>
            </a:r>
            <a:r>
              <a:rPr lang="es-ES" sz="1600" b="1" dirty="0"/>
              <a:t>hasta la SE 40- 2023, el </a:t>
            </a:r>
            <a:r>
              <a:rPr lang="es-ES" sz="1600" b="1" dirty="0">
                <a:solidFill>
                  <a:srgbClr val="FF0000"/>
                </a:solidFill>
              </a:rPr>
              <a:t>88.12%</a:t>
            </a:r>
            <a:r>
              <a:rPr lang="es-ES" sz="1600" b="1" dirty="0"/>
              <a:t>  se concentran en 5 distritos, 2 de ellos son de la Provincia del Datem del Marañón y 3 en la provincia de Loreto. En las últimas 4 semanas epidemiológicas solo reportan casos de </a:t>
            </a:r>
            <a:r>
              <a:rPr lang="es-ES" sz="1600" b="1" i="1" dirty="0"/>
              <a:t>P. </a:t>
            </a:r>
            <a:r>
              <a:rPr lang="es-ES" sz="1600" b="1" i="1" dirty="0" err="1"/>
              <a:t>falciparum</a:t>
            </a:r>
            <a:r>
              <a:rPr lang="es-ES" sz="1600" b="1" i="1" dirty="0"/>
              <a:t> </a:t>
            </a:r>
            <a:r>
              <a:rPr lang="es-ES" sz="1600" b="1" dirty="0"/>
              <a:t>9 distritos, de las cuales 3 reportan el 82% de casos, manteniéndose los distritos de Pastaza y Andoas todas la semanas del año </a:t>
            </a:r>
            <a:r>
              <a:rPr lang="es-ES" sz="1600" b="1" dirty="0" err="1"/>
              <a:t>reporando</a:t>
            </a:r>
            <a:r>
              <a:rPr lang="es-ES" sz="1600" b="1" dirty="0"/>
              <a:t> casos.</a:t>
            </a:r>
            <a:endParaRPr lang="es-PE" sz="1600" b="1" dirty="0"/>
          </a:p>
        </p:txBody>
      </p:sp>
      <p:sp>
        <p:nvSpPr>
          <p:cNvPr id="7" name="CuadroTexto 6">
            <a:extLst>
              <a:ext uri="{FF2B5EF4-FFF2-40B4-BE49-F238E27FC236}">
                <a16:creationId xmlns:a16="http://schemas.microsoft.com/office/drawing/2014/main" id="{1AC92216-FA3F-479E-A679-8325132B3F2C}"/>
              </a:ext>
            </a:extLst>
          </p:cNvPr>
          <p:cNvSpPr txBox="1"/>
          <p:nvPr/>
        </p:nvSpPr>
        <p:spPr>
          <a:xfrm>
            <a:off x="24537" y="6574278"/>
            <a:ext cx="5044487" cy="230832"/>
          </a:xfrm>
          <a:prstGeom prst="rect">
            <a:avLst/>
          </a:prstGeom>
          <a:noFill/>
        </p:spPr>
        <p:txBody>
          <a:bodyPr wrap="square" rtlCol="0">
            <a:spAutoFit/>
          </a:bodyPr>
          <a:lstStyle/>
          <a:p>
            <a:r>
              <a:rPr lang="es-MX" sz="900" dirty="0"/>
              <a:t>Fuente: Base de datos del Noti Web de la Dirección de Epidemiología- GERESA Loreto</a:t>
            </a:r>
          </a:p>
        </p:txBody>
      </p:sp>
      <p:pic>
        <p:nvPicPr>
          <p:cNvPr id="4" name="Imagen 3">
            <a:extLst>
              <a:ext uri="{FF2B5EF4-FFF2-40B4-BE49-F238E27FC236}">
                <a16:creationId xmlns:a16="http://schemas.microsoft.com/office/drawing/2014/main" id="{7158C0D4-800E-485D-A8FD-9A2F16B80CBD}"/>
              </a:ext>
            </a:extLst>
          </p:cNvPr>
          <p:cNvPicPr>
            <a:picLocks noChangeAspect="1"/>
          </p:cNvPicPr>
          <p:nvPr/>
        </p:nvPicPr>
        <p:blipFill>
          <a:blip r:embed="rId2"/>
          <a:stretch>
            <a:fillRect/>
          </a:stretch>
        </p:blipFill>
        <p:spPr>
          <a:xfrm>
            <a:off x="7865577" y="986399"/>
            <a:ext cx="4267674" cy="1946923"/>
          </a:xfrm>
          <a:prstGeom prst="rect">
            <a:avLst/>
          </a:prstGeom>
        </p:spPr>
      </p:pic>
      <p:pic>
        <p:nvPicPr>
          <p:cNvPr id="10" name="1 Imagen">
            <a:extLst>
              <a:ext uri="{FF2B5EF4-FFF2-40B4-BE49-F238E27FC236}">
                <a16:creationId xmlns:a16="http://schemas.microsoft.com/office/drawing/2014/main" id="{3D8C090B-AB0F-46EA-97BD-87D4C3050E3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639"/>
          <a:stretch/>
        </p:blipFill>
        <p:spPr>
          <a:xfrm>
            <a:off x="178151" y="810284"/>
            <a:ext cx="3727711" cy="5466691"/>
          </a:xfrm>
          <a:prstGeom prst="rect">
            <a:avLst/>
          </a:prstGeom>
        </p:spPr>
      </p:pic>
      <p:pic>
        <p:nvPicPr>
          <p:cNvPr id="2" name="Imagen 1">
            <a:extLst>
              <a:ext uri="{FF2B5EF4-FFF2-40B4-BE49-F238E27FC236}">
                <a16:creationId xmlns:a16="http://schemas.microsoft.com/office/drawing/2014/main" id="{27BC4E95-50BD-41C1-AA3D-19A2B5D08A3B}"/>
              </a:ext>
            </a:extLst>
          </p:cNvPr>
          <p:cNvPicPr>
            <a:picLocks noChangeAspect="1"/>
          </p:cNvPicPr>
          <p:nvPr/>
        </p:nvPicPr>
        <p:blipFill>
          <a:blip r:embed="rId4"/>
          <a:stretch>
            <a:fillRect/>
          </a:stretch>
        </p:blipFill>
        <p:spPr>
          <a:xfrm>
            <a:off x="3905861" y="957824"/>
            <a:ext cx="3959715" cy="5185801"/>
          </a:xfrm>
          <a:prstGeom prst="rect">
            <a:avLst/>
          </a:prstGeom>
        </p:spPr>
      </p:pic>
    </p:spTree>
    <p:extLst>
      <p:ext uri="{BB962C8B-B14F-4D97-AF65-F5344CB8AC3E}">
        <p14:creationId xmlns:p14="http://schemas.microsoft.com/office/powerpoint/2010/main" val="30196558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3881</TotalTime>
  <Words>5396</Words>
  <Application>Microsoft Office PowerPoint</Application>
  <PresentationFormat>Panorámica</PresentationFormat>
  <Paragraphs>333</Paragraphs>
  <Slides>76</Slides>
  <Notes>30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76</vt:i4>
      </vt:variant>
    </vt:vector>
  </HeadingPairs>
  <TitlesOfParts>
    <vt:vector size="87" baseType="lpstr">
      <vt:lpstr>Algerian</vt:lpstr>
      <vt:lpstr>Arial</vt:lpstr>
      <vt:lpstr>Arial Black</vt:lpstr>
      <vt:lpstr>Calibri</vt:lpstr>
      <vt:lpstr>Calibri Light</vt:lpstr>
      <vt:lpstr>Century Gothic</vt:lpstr>
      <vt:lpstr>Georgia</vt:lpstr>
      <vt:lpstr>Tahoma</vt:lpstr>
      <vt:lpstr>Times New Roman</vt:lpstr>
      <vt:lpstr>Wingdings</vt:lpstr>
      <vt:lpstr>Tema de Office</vt:lpstr>
      <vt:lpstr>Presentación de PowerPoint</vt:lpstr>
      <vt:lpstr>Presentación de PowerPoint</vt:lpstr>
      <vt:lpstr>Presentación de PowerPoint</vt:lpstr>
      <vt:lpstr>MALARIA</vt:lpstr>
      <vt:lpstr>Presentación de PowerPoint</vt:lpstr>
      <vt:lpstr>Presentación de PowerPoint</vt:lpstr>
      <vt:lpstr>Presentación de PowerPoint</vt:lpstr>
      <vt:lpstr>Presentación de PowerPoint</vt:lpstr>
      <vt:lpstr>Presentación de PowerPoint</vt:lpstr>
      <vt:lpstr>Presentación de PowerPoint</vt:lpstr>
      <vt:lpstr>DENGUE</vt:lpstr>
      <vt:lpstr>Presentación de PowerPoint</vt:lpstr>
      <vt:lpstr>Presentación de PowerPoint</vt:lpstr>
      <vt:lpstr>Presentación de PowerPoint</vt:lpstr>
      <vt:lpstr>Presentación de PowerPoint</vt:lpstr>
      <vt:lpstr>DIAGNÓSTICO DEL VIRUS DE DENGUE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LEPTOSPIROSIS</vt:lpstr>
      <vt:lpstr>Presentación de PowerPoint</vt:lpstr>
      <vt:lpstr>Presentación de PowerPoint</vt:lpstr>
      <vt:lpstr>Presentación de PowerPoint</vt:lpstr>
      <vt:lpstr>DIAGNOSTICO DE LEPTOSPIROSIS EN LA REGION LORETO   LABORATORIO DE REFERENCIA REGIONAL DE SALUD PUBLICA DE LORETO   UNIDAD DE MICROBIOLOGIA   REPORTE SE 40 2023 PROCESADOS 03, 05, Y 06/10/2023    </vt:lpstr>
      <vt:lpstr>Presentación de PowerPoint</vt:lpstr>
      <vt:lpstr>Presentación de PowerPoint</vt:lpstr>
      <vt:lpstr>OFIDISMO</vt:lpstr>
      <vt:lpstr>Presentación de PowerPoint</vt:lpstr>
      <vt:lpstr>TUBERCULOSIS</vt:lpstr>
      <vt:lpstr>Presentación de PowerPoint</vt:lpstr>
      <vt:lpstr>MORTALIDAD MATERNA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la mortalidad fetal-neonatal por peso y momento de muerte. Matriz BABIES 2023*</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IRAS</vt:lpstr>
      <vt:lpstr>Presentación de PowerPoint</vt:lpstr>
      <vt:lpstr>Presentación de PowerPoint</vt:lpstr>
      <vt:lpstr>Presentación de PowerPoint</vt:lpstr>
      <vt:lpstr>EDAS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CPC11</dc:creator>
  <cp:lastModifiedBy>CPC05</cp:lastModifiedBy>
  <cp:revision>214</cp:revision>
  <dcterms:created xsi:type="dcterms:W3CDTF">2023-09-28T21:14:52Z</dcterms:created>
  <dcterms:modified xsi:type="dcterms:W3CDTF">2023-10-16T13:42:24Z</dcterms:modified>
</cp:coreProperties>
</file>