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62" r:id="rId2"/>
    <p:sldId id="263" r:id="rId3"/>
    <p:sldId id="264" r:id="rId4"/>
    <p:sldId id="265" r:id="rId5"/>
    <p:sldId id="266" r:id="rId6"/>
    <p:sldId id="267" r:id="rId7"/>
    <p:sldId id="268" r:id="rId8"/>
    <p:sldId id="269" r:id="rId9"/>
    <p:sldId id="270" r:id="rId10"/>
    <p:sldId id="271" r:id="rId11"/>
    <p:sldId id="272" r:id="rId12"/>
    <p:sldId id="273" r:id="rId13"/>
    <p:sldId id="274" r:id="rId14"/>
    <p:sldId id="275" r:id="rId15"/>
    <p:sldId id="276" r:id="rId16"/>
    <p:sldId id="312" r:id="rId17"/>
    <p:sldId id="277" r:id="rId18"/>
    <p:sldId id="313" r:id="rId19"/>
    <p:sldId id="314" r:id="rId20"/>
    <p:sldId id="315" r:id="rId21"/>
    <p:sldId id="280" r:id="rId22"/>
    <p:sldId id="281" r:id="rId23"/>
    <p:sldId id="282" r:id="rId24"/>
    <p:sldId id="326" r:id="rId25"/>
    <p:sldId id="327" r:id="rId26"/>
    <p:sldId id="328" r:id="rId27"/>
    <p:sldId id="329" r:id="rId28"/>
    <p:sldId id="330" r:id="rId29"/>
    <p:sldId id="331" r:id="rId30"/>
    <p:sldId id="332" r:id="rId31"/>
    <p:sldId id="333" r:id="rId32"/>
    <p:sldId id="334" r:id="rId33"/>
    <p:sldId id="336" r:id="rId34"/>
    <p:sldId id="337" r:id="rId35"/>
    <p:sldId id="338" r:id="rId36"/>
    <p:sldId id="339" r:id="rId37"/>
    <p:sldId id="340" r:id="rId38"/>
    <p:sldId id="341" r:id="rId39"/>
    <p:sldId id="342" r:id="rId40"/>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114" d="100"/>
          <a:sy n="114" d="100"/>
        </p:scale>
        <p:origin x="24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s-PE" sz="1800" b="1" baseline="0" dirty="0"/>
              <a:t>INDICE AEDICO EN LOS CUATROS DISTRITOS DE LA CIUDAD DE IQUITOS- 6-7 NOVIEMBRE-2023</a:t>
            </a:r>
            <a:endParaRPr lang="es-PE" sz="1800" b="1" dirty="0"/>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s-PE"/>
        </a:p>
      </c:txPr>
    </c:title>
    <c:autoTitleDeleted val="0"/>
    <c:plotArea>
      <c:layout>
        <c:manualLayout>
          <c:layoutTarget val="inner"/>
          <c:xMode val="edge"/>
          <c:yMode val="edge"/>
          <c:x val="3.6742180621553946E-2"/>
          <c:y val="0.10529613907418639"/>
          <c:w val="0.94475398644162345"/>
          <c:h val="0.73119030224314741"/>
        </c:manualLayout>
      </c:layout>
      <c:barChart>
        <c:barDir val="col"/>
        <c:grouping val="clustered"/>
        <c:varyColors val="0"/>
        <c:ser>
          <c:idx val="0"/>
          <c:order val="0"/>
          <c:spPr>
            <a:solidFill>
              <a:schemeClr val="accent1"/>
            </a:solidFill>
            <a:ln>
              <a:noFill/>
            </a:ln>
            <a:effectLst/>
          </c:spPr>
          <c:invertIfNegative val="0"/>
          <c:dPt>
            <c:idx val="7"/>
            <c:invertIfNegative val="0"/>
            <c:bubble3D val="0"/>
            <c:spPr>
              <a:solidFill>
                <a:schemeClr val="accent2"/>
              </a:solidFill>
              <a:ln>
                <a:noFill/>
              </a:ln>
              <a:effectLst/>
            </c:spPr>
            <c:extLst>
              <c:ext xmlns:c16="http://schemas.microsoft.com/office/drawing/2014/chart" uri="{C3380CC4-5D6E-409C-BE32-E72D297353CC}">
                <c16:uniqueId val="{00000001-7ECE-4E0F-BE0C-7CE434038AF4}"/>
              </c:ext>
            </c:extLst>
          </c:dPt>
          <c:dPt>
            <c:idx val="21"/>
            <c:invertIfNegative val="0"/>
            <c:bubble3D val="0"/>
            <c:spPr>
              <a:solidFill>
                <a:schemeClr val="accent2"/>
              </a:solidFill>
              <a:ln>
                <a:noFill/>
              </a:ln>
              <a:effectLst/>
            </c:spPr>
            <c:extLst>
              <c:ext xmlns:c16="http://schemas.microsoft.com/office/drawing/2014/chart" uri="{C3380CC4-5D6E-409C-BE32-E72D297353CC}">
                <c16:uniqueId val="{00000003-7ECE-4E0F-BE0C-7CE434038AF4}"/>
              </c:ext>
            </c:extLst>
          </c:dPt>
          <c:dPt>
            <c:idx val="28"/>
            <c:invertIfNegative val="0"/>
            <c:bubble3D val="0"/>
            <c:spPr>
              <a:solidFill>
                <a:schemeClr val="accent2"/>
              </a:solidFill>
              <a:ln>
                <a:noFill/>
              </a:ln>
              <a:effectLst/>
            </c:spPr>
            <c:extLst>
              <c:ext xmlns:c16="http://schemas.microsoft.com/office/drawing/2014/chart" uri="{C3380CC4-5D6E-409C-BE32-E72D297353CC}">
                <c16:uniqueId val="{00000005-7ECE-4E0F-BE0C-7CE434038AF4}"/>
              </c:ext>
            </c:extLst>
          </c:dPt>
          <c:dPt>
            <c:idx val="40"/>
            <c:invertIfNegative val="0"/>
            <c:bubble3D val="0"/>
            <c:spPr>
              <a:solidFill>
                <a:schemeClr val="accent2"/>
              </a:solidFill>
              <a:ln>
                <a:noFill/>
              </a:ln>
              <a:effectLst/>
            </c:spPr>
            <c:extLst>
              <c:ext xmlns:c16="http://schemas.microsoft.com/office/drawing/2014/chart" uri="{C3380CC4-5D6E-409C-BE32-E72D297353CC}">
                <c16:uniqueId val="{00000007-7ECE-4E0F-BE0C-7CE434038AF4}"/>
              </c:ext>
            </c:extLst>
          </c:dPt>
          <c:dPt>
            <c:idx val="41"/>
            <c:invertIfNegative val="0"/>
            <c:bubble3D val="0"/>
            <c:spPr>
              <a:solidFill>
                <a:srgbClr val="FF0000"/>
              </a:solidFill>
              <a:ln>
                <a:noFill/>
              </a:ln>
              <a:effectLst/>
            </c:spPr>
            <c:extLst>
              <c:ext xmlns:c16="http://schemas.microsoft.com/office/drawing/2014/chart" uri="{C3380CC4-5D6E-409C-BE32-E72D297353CC}">
                <c16:uniqueId val="{00000009-7ECE-4E0F-BE0C-7CE434038AF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grafico!$B$3:$B$44</c:f>
              <c:strCache>
                <c:ptCount val="42"/>
                <c:pt idx="0">
                  <c:v>1</c:v>
                </c:pt>
                <c:pt idx="1">
                  <c:v>2</c:v>
                </c:pt>
                <c:pt idx="2">
                  <c:v>3</c:v>
                </c:pt>
                <c:pt idx="3">
                  <c:v>4</c:v>
                </c:pt>
                <c:pt idx="4">
                  <c:v>5</c:v>
                </c:pt>
                <c:pt idx="5">
                  <c:v>6</c:v>
                </c:pt>
                <c:pt idx="6">
                  <c:v>37</c:v>
                </c:pt>
                <c:pt idx="7">
                  <c:v>IA_Punchana</c:v>
                </c:pt>
                <c:pt idx="8">
                  <c:v>7</c:v>
                </c:pt>
                <c:pt idx="9">
                  <c:v>8</c:v>
                </c:pt>
                <c:pt idx="10">
                  <c:v>9</c:v>
                </c:pt>
                <c:pt idx="11">
                  <c:v>10</c:v>
                </c:pt>
                <c:pt idx="12">
                  <c:v>11</c:v>
                </c:pt>
                <c:pt idx="13">
                  <c:v>12</c:v>
                </c:pt>
                <c:pt idx="14">
                  <c:v>13</c:v>
                </c:pt>
                <c:pt idx="15">
                  <c:v>14</c:v>
                </c:pt>
                <c:pt idx="16">
                  <c:v>15</c:v>
                </c:pt>
                <c:pt idx="17">
                  <c:v>16</c:v>
                </c:pt>
                <c:pt idx="18">
                  <c:v>17</c:v>
                </c:pt>
                <c:pt idx="19">
                  <c:v>18</c:v>
                </c:pt>
                <c:pt idx="20">
                  <c:v>19</c:v>
                </c:pt>
                <c:pt idx="21">
                  <c:v>IA_Iquitos</c:v>
                </c:pt>
                <c:pt idx="22">
                  <c:v>20</c:v>
                </c:pt>
                <c:pt idx="23">
                  <c:v>21</c:v>
                </c:pt>
                <c:pt idx="24">
                  <c:v>22</c:v>
                </c:pt>
                <c:pt idx="25">
                  <c:v>23</c:v>
                </c:pt>
                <c:pt idx="26">
                  <c:v>24</c:v>
                </c:pt>
                <c:pt idx="27">
                  <c:v>25</c:v>
                </c:pt>
                <c:pt idx="28">
                  <c:v>IA_Belen</c:v>
                </c:pt>
                <c:pt idx="29">
                  <c:v>26</c:v>
                </c:pt>
                <c:pt idx="30">
                  <c:v>27</c:v>
                </c:pt>
                <c:pt idx="31">
                  <c:v>28</c:v>
                </c:pt>
                <c:pt idx="32">
                  <c:v>29</c:v>
                </c:pt>
                <c:pt idx="33">
                  <c:v>30</c:v>
                </c:pt>
                <c:pt idx="34">
                  <c:v>31</c:v>
                </c:pt>
                <c:pt idx="35">
                  <c:v>32</c:v>
                </c:pt>
                <c:pt idx="36">
                  <c:v>33</c:v>
                </c:pt>
                <c:pt idx="37">
                  <c:v>34</c:v>
                </c:pt>
                <c:pt idx="38">
                  <c:v>35</c:v>
                </c:pt>
                <c:pt idx="39">
                  <c:v>36</c:v>
                </c:pt>
                <c:pt idx="40">
                  <c:v>IA_San Juan</c:v>
                </c:pt>
                <c:pt idx="41">
                  <c:v>IA_General</c:v>
                </c:pt>
              </c:strCache>
            </c:strRef>
          </c:cat>
          <c:val>
            <c:numRef>
              <c:f>grafico!$E$3:$E$44</c:f>
              <c:numCache>
                <c:formatCode>0.0</c:formatCode>
                <c:ptCount val="42"/>
                <c:pt idx="0">
                  <c:v>9.0909090909090917</c:v>
                </c:pt>
                <c:pt idx="1">
                  <c:v>8.4210526315789469</c:v>
                </c:pt>
                <c:pt idx="2">
                  <c:v>5.4216867469879517</c:v>
                </c:pt>
                <c:pt idx="3">
                  <c:v>11.009174311926605</c:v>
                </c:pt>
                <c:pt idx="4">
                  <c:v>8.9430894308943092</c:v>
                </c:pt>
                <c:pt idx="5">
                  <c:v>4.5871559633027523</c:v>
                </c:pt>
                <c:pt idx="6">
                  <c:v>4.1958041958041958</c:v>
                </c:pt>
                <c:pt idx="7">
                  <c:v>7.2527472527472527</c:v>
                </c:pt>
                <c:pt idx="8">
                  <c:v>5.4054054054054053</c:v>
                </c:pt>
                <c:pt idx="9">
                  <c:v>9.2592592592592595</c:v>
                </c:pt>
                <c:pt idx="10">
                  <c:v>17.088607594936708</c:v>
                </c:pt>
                <c:pt idx="11">
                  <c:v>9.615384615384615</c:v>
                </c:pt>
                <c:pt idx="12">
                  <c:v>13.513513513513514</c:v>
                </c:pt>
                <c:pt idx="13">
                  <c:v>2.5423728813559321</c:v>
                </c:pt>
                <c:pt idx="14">
                  <c:v>12.663755458515285</c:v>
                </c:pt>
                <c:pt idx="15">
                  <c:v>9.4972067039106154</c:v>
                </c:pt>
                <c:pt idx="16">
                  <c:v>8.7378640776699026</c:v>
                </c:pt>
                <c:pt idx="17">
                  <c:v>8.7837837837837842</c:v>
                </c:pt>
                <c:pt idx="18">
                  <c:v>19.101123595505619</c:v>
                </c:pt>
                <c:pt idx="19">
                  <c:v>8.3969465648854964</c:v>
                </c:pt>
                <c:pt idx="20">
                  <c:v>4.3478260869565215</c:v>
                </c:pt>
                <c:pt idx="21">
                  <c:v>10.417715148465023</c:v>
                </c:pt>
                <c:pt idx="22">
                  <c:v>4</c:v>
                </c:pt>
                <c:pt idx="23">
                  <c:v>6.7114093959731544</c:v>
                </c:pt>
                <c:pt idx="24">
                  <c:v>4.7368421052631575</c:v>
                </c:pt>
                <c:pt idx="25">
                  <c:v>17.560975609756099</c:v>
                </c:pt>
                <c:pt idx="26">
                  <c:v>14.814814814814815</c:v>
                </c:pt>
                <c:pt idx="27">
                  <c:v>11.555555555555555</c:v>
                </c:pt>
                <c:pt idx="28">
                  <c:v>10.842207163601161</c:v>
                </c:pt>
                <c:pt idx="29">
                  <c:v>15</c:v>
                </c:pt>
                <c:pt idx="30">
                  <c:v>4.3795620437956204</c:v>
                </c:pt>
                <c:pt idx="31">
                  <c:v>9.1603053435114496</c:v>
                </c:pt>
                <c:pt idx="32">
                  <c:v>7.9646017699115044</c:v>
                </c:pt>
                <c:pt idx="33">
                  <c:v>15.88785046728972</c:v>
                </c:pt>
                <c:pt idx="34">
                  <c:v>7.6271186440677967</c:v>
                </c:pt>
                <c:pt idx="35">
                  <c:v>11.475409836065573</c:v>
                </c:pt>
                <c:pt idx="36">
                  <c:v>14.285714285714286</c:v>
                </c:pt>
                <c:pt idx="37">
                  <c:v>20.707070707070706</c:v>
                </c:pt>
                <c:pt idx="38">
                  <c:v>20.422535211267604</c:v>
                </c:pt>
                <c:pt idx="39">
                  <c:v>15.763546798029557</c:v>
                </c:pt>
                <c:pt idx="40">
                  <c:v>14.009111617312072</c:v>
                </c:pt>
                <c:pt idx="41">
                  <c:v>11.097432289834682</c:v>
                </c:pt>
              </c:numCache>
            </c:numRef>
          </c:val>
          <c:extLst>
            <c:ext xmlns:c16="http://schemas.microsoft.com/office/drawing/2014/chart" uri="{C3380CC4-5D6E-409C-BE32-E72D297353CC}">
              <c16:uniqueId val="{0000000A-7ECE-4E0F-BE0C-7CE434038AF4}"/>
            </c:ext>
          </c:extLst>
        </c:ser>
        <c:dLbls>
          <c:showLegendKey val="0"/>
          <c:showVal val="0"/>
          <c:showCatName val="0"/>
          <c:showSerName val="0"/>
          <c:showPercent val="0"/>
          <c:showBubbleSize val="0"/>
        </c:dLbls>
        <c:gapWidth val="219"/>
        <c:overlap val="-27"/>
        <c:axId val="783751832"/>
        <c:axId val="783752552"/>
      </c:barChart>
      <c:catAx>
        <c:axId val="783751832"/>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E"/>
          </a:p>
        </c:txPr>
        <c:crossAx val="783752552"/>
        <c:crosses val="autoZero"/>
        <c:auto val="1"/>
        <c:lblAlgn val="ctr"/>
        <c:lblOffset val="100"/>
        <c:noMultiLvlLbl val="0"/>
      </c:catAx>
      <c:valAx>
        <c:axId val="783752552"/>
        <c:scaling>
          <c:orientation val="minMax"/>
          <c:max val="25"/>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solidFill>
              <a:sysClr val="windowText" lastClr="000000"/>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E"/>
          </a:p>
        </c:txPr>
        <c:crossAx val="783751832"/>
        <c:crosses val="autoZero"/>
        <c:crossBetween val="between"/>
      </c:valAx>
      <c:spPr>
        <a:noFill/>
        <a:ln>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rot="-5400000" vert="horz"/>
    <a:lstStyle/>
    <a:p>
      <a:pPr>
        <a:defRPr/>
      </a:pPr>
      <a:endParaRPr lang="es-P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8D83E0-3CC8-4D16-81B0-E75170FA007F}" type="datetimeFigureOut">
              <a:rPr lang="es-PE" smtClean="0"/>
              <a:t>13/11/2023</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8C6DCA-8E47-423D-AEA4-81D3F07DAB9E}" type="slidenum">
              <a:rPr lang="es-PE" smtClean="0"/>
              <a:t>‹Nº›</a:t>
            </a:fld>
            <a:endParaRPr lang="es-PE"/>
          </a:p>
        </p:txBody>
      </p:sp>
    </p:spTree>
    <p:extLst>
      <p:ext uri="{BB962C8B-B14F-4D97-AF65-F5344CB8AC3E}">
        <p14:creationId xmlns:p14="http://schemas.microsoft.com/office/powerpoint/2010/main" val="3982272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E5CFCDD-8919-4670-8885-6C7F07636B58}" type="slidenum">
              <a:rPr lang="es-PE" smtClean="0"/>
              <a:t>7</a:t>
            </a:fld>
            <a:endParaRPr lang="es-PE" dirty="0"/>
          </a:p>
        </p:txBody>
      </p:sp>
    </p:spTree>
    <p:extLst>
      <p:ext uri="{BB962C8B-B14F-4D97-AF65-F5344CB8AC3E}">
        <p14:creationId xmlns:p14="http://schemas.microsoft.com/office/powerpoint/2010/main" val="836628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05630436-6CCB-48D8-AF42-F03F00C032DF}" type="slidenum">
              <a:rPr lang="es-PE" smtClean="0"/>
              <a:t>34</a:t>
            </a:fld>
            <a:endParaRPr lang="es-PE" dirty="0"/>
          </a:p>
        </p:txBody>
      </p:sp>
    </p:spTree>
    <p:extLst>
      <p:ext uri="{BB962C8B-B14F-4D97-AF65-F5344CB8AC3E}">
        <p14:creationId xmlns:p14="http://schemas.microsoft.com/office/powerpoint/2010/main" val="546027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05630436-6CCB-48D8-AF42-F03F00C032DF}" type="slidenum">
              <a:rPr lang="es-PE" smtClean="0"/>
              <a:t>36</a:t>
            </a:fld>
            <a:endParaRPr lang="es-PE" dirty="0"/>
          </a:p>
        </p:txBody>
      </p:sp>
    </p:spTree>
    <p:extLst>
      <p:ext uri="{BB962C8B-B14F-4D97-AF65-F5344CB8AC3E}">
        <p14:creationId xmlns:p14="http://schemas.microsoft.com/office/powerpoint/2010/main" val="1385746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05630436-6CCB-48D8-AF42-F03F00C032DF}" type="slidenum">
              <a:rPr lang="es-PE" smtClean="0"/>
              <a:t>38</a:t>
            </a:fld>
            <a:endParaRPr lang="es-PE" dirty="0"/>
          </a:p>
        </p:txBody>
      </p:sp>
    </p:spTree>
    <p:extLst>
      <p:ext uri="{BB962C8B-B14F-4D97-AF65-F5344CB8AC3E}">
        <p14:creationId xmlns:p14="http://schemas.microsoft.com/office/powerpoint/2010/main" val="1279924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05630436-6CCB-48D8-AF42-F03F00C032DF}" type="slidenum">
              <a:rPr lang="es-PE" smtClean="0"/>
              <a:t>39</a:t>
            </a:fld>
            <a:endParaRPr lang="es-PE" dirty="0"/>
          </a:p>
        </p:txBody>
      </p:sp>
    </p:spTree>
    <p:extLst>
      <p:ext uri="{BB962C8B-B14F-4D97-AF65-F5344CB8AC3E}">
        <p14:creationId xmlns:p14="http://schemas.microsoft.com/office/powerpoint/2010/main" val="4230963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B3767045-5FC6-41CC-9AA1-55170DEEC285}" type="slidenum">
              <a:rPr lang="es-PE" smtClean="0"/>
              <a:t>13</a:t>
            </a:fld>
            <a:endParaRPr lang="es-PE" dirty="0"/>
          </a:p>
        </p:txBody>
      </p:sp>
    </p:spTree>
    <p:extLst>
      <p:ext uri="{BB962C8B-B14F-4D97-AF65-F5344CB8AC3E}">
        <p14:creationId xmlns:p14="http://schemas.microsoft.com/office/powerpoint/2010/main" val="1015807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E5CFCDD-8919-4670-8885-6C7F07636B58}" type="slidenum">
              <a:rPr lang="es-PE" smtClean="0"/>
              <a:t>14</a:t>
            </a:fld>
            <a:endParaRPr lang="es-PE" dirty="0"/>
          </a:p>
        </p:txBody>
      </p:sp>
    </p:spTree>
    <p:extLst>
      <p:ext uri="{BB962C8B-B14F-4D97-AF65-F5344CB8AC3E}">
        <p14:creationId xmlns:p14="http://schemas.microsoft.com/office/powerpoint/2010/main" val="2289540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B3767045-5FC6-41CC-9AA1-55170DEEC285}" type="slidenum">
              <a:rPr lang="es-PE" smtClean="0"/>
              <a:t>22</a:t>
            </a:fld>
            <a:endParaRPr lang="es-PE" dirty="0"/>
          </a:p>
        </p:txBody>
      </p:sp>
    </p:spTree>
    <p:extLst>
      <p:ext uri="{BB962C8B-B14F-4D97-AF65-F5344CB8AC3E}">
        <p14:creationId xmlns:p14="http://schemas.microsoft.com/office/powerpoint/2010/main" val="903120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B3767045-5FC6-41CC-9AA1-55170DEEC285}" type="slidenum">
              <a:rPr lang="es-PE" smtClean="0"/>
              <a:t>23</a:t>
            </a:fld>
            <a:endParaRPr lang="es-PE" dirty="0"/>
          </a:p>
        </p:txBody>
      </p:sp>
    </p:spTree>
    <p:extLst>
      <p:ext uri="{BB962C8B-B14F-4D97-AF65-F5344CB8AC3E}">
        <p14:creationId xmlns:p14="http://schemas.microsoft.com/office/powerpoint/2010/main" val="274378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05630436-6CCB-48D8-AF42-F03F00C032DF}" type="slidenum">
              <a:rPr lang="es-PE" smtClean="0"/>
              <a:t>27</a:t>
            </a:fld>
            <a:endParaRPr lang="es-PE" dirty="0"/>
          </a:p>
        </p:txBody>
      </p:sp>
    </p:spTree>
    <p:extLst>
      <p:ext uri="{BB962C8B-B14F-4D97-AF65-F5344CB8AC3E}">
        <p14:creationId xmlns:p14="http://schemas.microsoft.com/office/powerpoint/2010/main" val="4066346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2</a:t>
            </a:r>
          </a:p>
        </p:txBody>
      </p:sp>
      <p:sp>
        <p:nvSpPr>
          <p:cNvPr id="4" name="Marcador de número de diapositiva 3"/>
          <p:cNvSpPr>
            <a:spLocks noGrp="1"/>
          </p:cNvSpPr>
          <p:nvPr>
            <p:ph type="sldNum" sz="quarter" idx="5"/>
          </p:nvPr>
        </p:nvSpPr>
        <p:spPr/>
        <p:txBody>
          <a:bodyPr/>
          <a:lstStyle/>
          <a:p>
            <a:fld id="{CEC9B6D6-F927-4220-A340-254D7D3800CF}" type="slidenum">
              <a:rPr lang="es-MX" smtClean="0"/>
              <a:t>29</a:t>
            </a:fld>
            <a:endParaRPr lang="es-MX"/>
          </a:p>
        </p:txBody>
      </p:sp>
    </p:spTree>
    <p:extLst>
      <p:ext uri="{BB962C8B-B14F-4D97-AF65-F5344CB8AC3E}">
        <p14:creationId xmlns:p14="http://schemas.microsoft.com/office/powerpoint/2010/main" val="2697154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CEC9B6D6-F927-4220-A340-254D7D3800CF}" type="slidenum">
              <a:rPr lang="es-MX" smtClean="0"/>
              <a:t>30</a:t>
            </a:fld>
            <a:endParaRPr lang="es-MX"/>
          </a:p>
        </p:txBody>
      </p:sp>
    </p:spTree>
    <p:extLst>
      <p:ext uri="{BB962C8B-B14F-4D97-AF65-F5344CB8AC3E}">
        <p14:creationId xmlns:p14="http://schemas.microsoft.com/office/powerpoint/2010/main" val="3586254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EC9B6D6-F927-4220-A340-254D7D3800CF}" type="slidenum">
              <a:rPr lang="es-MX" smtClean="0"/>
              <a:t>32</a:t>
            </a:fld>
            <a:endParaRPr lang="es-MX"/>
          </a:p>
        </p:txBody>
      </p:sp>
    </p:spTree>
    <p:extLst>
      <p:ext uri="{BB962C8B-B14F-4D97-AF65-F5344CB8AC3E}">
        <p14:creationId xmlns:p14="http://schemas.microsoft.com/office/powerpoint/2010/main" val="211611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PE"/>
          </a:p>
        </p:txBody>
      </p:sp>
      <p:sp>
        <p:nvSpPr>
          <p:cNvPr id="4" name="Marcador de fecha 3"/>
          <p:cNvSpPr>
            <a:spLocks noGrp="1"/>
          </p:cNvSpPr>
          <p:nvPr>
            <p:ph type="dt" sz="half" idx="10"/>
          </p:nvPr>
        </p:nvSpPr>
        <p:spPr/>
        <p:txBody>
          <a:bodyPr/>
          <a:lstStyle/>
          <a:p>
            <a:fld id="{D14C99E8-289B-41D0-9E71-3F5421FEC2CB}" type="datetimeFigureOut">
              <a:rPr lang="es-PE" smtClean="0"/>
              <a:t>13/11/2023</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006DED33-BC15-4B76-81E1-547514D8C65B}" type="slidenum">
              <a:rPr lang="es-PE" smtClean="0"/>
              <a:t>‹Nº›</a:t>
            </a:fld>
            <a:endParaRPr lang="es-PE"/>
          </a:p>
        </p:txBody>
      </p:sp>
    </p:spTree>
    <p:extLst>
      <p:ext uri="{BB962C8B-B14F-4D97-AF65-F5344CB8AC3E}">
        <p14:creationId xmlns:p14="http://schemas.microsoft.com/office/powerpoint/2010/main" val="1213798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D14C99E8-289B-41D0-9E71-3F5421FEC2CB}" type="datetimeFigureOut">
              <a:rPr lang="es-PE" smtClean="0"/>
              <a:t>13/11/2023</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006DED33-BC15-4B76-81E1-547514D8C65B}" type="slidenum">
              <a:rPr lang="es-PE" smtClean="0"/>
              <a:t>‹Nº›</a:t>
            </a:fld>
            <a:endParaRPr lang="es-PE"/>
          </a:p>
        </p:txBody>
      </p:sp>
    </p:spTree>
    <p:extLst>
      <p:ext uri="{BB962C8B-B14F-4D97-AF65-F5344CB8AC3E}">
        <p14:creationId xmlns:p14="http://schemas.microsoft.com/office/powerpoint/2010/main" val="2786029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D14C99E8-289B-41D0-9E71-3F5421FEC2CB}" type="datetimeFigureOut">
              <a:rPr lang="es-PE" smtClean="0"/>
              <a:t>13/11/2023</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006DED33-BC15-4B76-81E1-547514D8C65B}" type="slidenum">
              <a:rPr lang="es-PE" smtClean="0"/>
              <a:t>‹Nº›</a:t>
            </a:fld>
            <a:endParaRPr lang="es-PE"/>
          </a:p>
        </p:txBody>
      </p:sp>
    </p:spTree>
    <p:extLst>
      <p:ext uri="{BB962C8B-B14F-4D97-AF65-F5344CB8AC3E}">
        <p14:creationId xmlns:p14="http://schemas.microsoft.com/office/powerpoint/2010/main" val="3169425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D14C99E8-289B-41D0-9E71-3F5421FEC2CB}" type="datetimeFigureOut">
              <a:rPr lang="es-PE" smtClean="0"/>
              <a:t>13/11/2023</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006DED33-BC15-4B76-81E1-547514D8C65B}" type="slidenum">
              <a:rPr lang="es-PE" smtClean="0"/>
              <a:t>‹Nº›</a:t>
            </a:fld>
            <a:endParaRPr lang="es-PE"/>
          </a:p>
        </p:txBody>
      </p:sp>
    </p:spTree>
    <p:extLst>
      <p:ext uri="{BB962C8B-B14F-4D97-AF65-F5344CB8AC3E}">
        <p14:creationId xmlns:p14="http://schemas.microsoft.com/office/powerpoint/2010/main" val="287908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D14C99E8-289B-41D0-9E71-3F5421FEC2CB}" type="datetimeFigureOut">
              <a:rPr lang="es-PE" smtClean="0"/>
              <a:t>13/11/2023</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006DED33-BC15-4B76-81E1-547514D8C65B}" type="slidenum">
              <a:rPr lang="es-PE" smtClean="0"/>
              <a:t>‹Nº›</a:t>
            </a:fld>
            <a:endParaRPr lang="es-PE"/>
          </a:p>
        </p:txBody>
      </p:sp>
    </p:spTree>
    <p:extLst>
      <p:ext uri="{BB962C8B-B14F-4D97-AF65-F5344CB8AC3E}">
        <p14:creationId xmlns:p14="http://schemas.microsoft.com/office/powerpoint/2010/main" val="1948026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p:cNvSpPr>
            <a:spLocks noGrp="1"/>
          </p:cNvSpPr>
          <p:nvPr>
            <p:ph type="dt" sz="half" idx="10"/>
          </p:nvPr>
        </p:nvSpPr>
        <p:spPr/>
        <p:txBody>
          <a:bodyPr/>
          <a:lstStyle/>
          <a:p>
            <a:fld id="{D14C99E8-289B-41D0-9E71-3F5421FEC2CB}" type="datetimeFigureOut">
              <a:rPr lang="es-PE" smtClean="0"/>
              <a:t>13/11/2023</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006DED33-BC15-4B76-81E1-547514D8C65B}" type="slidenum">
              <a:rPr lang="es-PE" smtClean="0"/>
              <a:t>‹Nº›</a:t>
            </a:fld>
            <a:endParaRPr lang="es-PE"/>
          </a:p>
        </p:txBody>
      </p:sp>
    </p:spTree>
    <p:extLst>
      <p:ext uri="{BB962C8B-B14F-4D97-AF65-F5344CB8AC3E}">
        <p14:creationId xmlns:p14="http://schemas.microsoft.com/office/powerpoint/2010/main" val="1132408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p:cNvSpPr>
            <a:spLocks noGrp="1"/>
          </p:cNvSpPr>
          <p:nvPr>
            <p:ph type="dt" sz="half" idx="10"/>
          </p:nvPr>
        </p:nvSpPr>
        <p:spPr/>
        <p:txBody>
          <a:bodyPr/>
          <a:lstStyle/>
          <a:p>
            <a:fld id="{D14C99E8-289B-41D0-9E71-3F5421FEC2CB}" type="datetimeFigureOut">
              <a:rPr lang="es-PE" smtClean="0"/>
              <a:t>13/11/2023</a:t>
            </a:fld>
            <a:endParaRPr lang="es-PE"/>
          </a:p>
        </p:txBody>
      </p:sp>
      <p:sp>
        <p:nvSpPr>
          <p:cNvPr id="8" name="Marcador de pie de página 7"/>
          <p:cNvSpPr>
            <a:spLocks noGrp="1"/>
          </p:cNvSpPr>
          <p:nvPr>
            <p:ph type="ftr" sz="quarter" idx="11"/>
          </p:nvPr>
        </p:nvSpPr>
        <p:spPr/>
        <p:txBody>
          <a:bodyPr/>
          <a:lstStyle/>
          <a:p>
            <a:endParaRPr lang="es-PE"/>
          </a:p>
        </p:txBody>
      </p:sp>
      <p:sp>
        <p:nvSpPr>
          <p:cNvPr id="9" name="Marcador de número de diapositiva 8"/>
          <p:cNvSpPr>
            <a:spLocks noGrp="1"/>
          </p:cNvSpPr>
          <p:nvPr>
            <p:ph type="sldNum" sz="quarter" idx="12"/>
          </p:nvPr>
        </p:nvSpPr>
        <p:spPr/>
        <p:txBody>
          <a:bodyPr/>
          <a:lstStyle/>
          <a:p>
            <a:fld id="{006DED33-BC15-4B76-81E1-547514D8C65B}" type="slidenum">
              <a:rPr lang="es-PE" smtClean="0"/>
              <a:t>‹Nº›</a:t>
            </a:fld>
            <a:endParaRPr lang="es-PE"/>
          </a:p>
        </p:txBody>
      </p:sp>
    </p:spTree>
    <p:extLst>
      <p:ext uri="{BB962C8B-B14F-4D97-AF65-F5344CB8AC3E}">
        <p14:creationId xmlns:p14="http://schemas.microsoft.com/office/powerpoint/2010/main" val="260175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fecha 2"/>
          <p:cNvSpPr>
            <a:spLocks noGrp="1"/>
          </p:cNvSpPr>
          <p:nvPr>
            <p:ph type="dt" sz="half" idx="10"/>
          </p:nvPr>
        </p:nvSpPr>
        <p:spPr/>
        <p:txBody>
          <a:bodyPr/>
          <a:lstStyle/>
          <a:p>
            <a:fld id="{D14C99E8-289B-41D0-9E71-3F5421FEC2CB}" type="datetimeFigureOut">
              <a:rPr lang="es-PE" smtClean="0"/>
              <a:t>13/11/2023</a:t>
            </a:fld>
            <a:endParaRPr lang="es-PE"/>
          </a:p>
        </p:txBody>
      </p:sp>
      <p:sp>
        <p:nvSpPr>
          <p:cNvPr id="4" name="Marcador de pie de página 3"/>
          <p:cNvSpPr>
            <a:spLocks noGrp="1"/>
          </p:cNvSpPr>
          <p:nvPr>
            <p:ph type="ftr" sz="quarter" idx="11"/>
          </p:nvPr>
        </p:nvSpPr>
        <p:spPr/>
        <p:txBody>
          <a:bodyPr/>
          <a:lstStyle/>
          <a:p>
            <a:endParaRPr lang="es-PE"/>
          </a:p>
        </p:txBody>
      </p:sp>
      <p:sp>
        <p:nvSpPr>
          <p:cNvPr id="5" name="Marcador de número de diapositiva 4"/>
          <p:cNvSpPr>
            <a:spLocks noGrp="1"/>
          </p:cNvSpPr>
          <p:nvPr>
            <p:ph type="sldNum" sz="quarter" idx="12"/>
          </p:nvPr>
        </p:nvSpPr>
        <p:spPr/>
        <p:txBody>
          <a:bodyPr/>
          <a:lstStyle/>
          <a:p>
            <a:fld id="{006DED33-BC15-4B76-81E1-547514D8C65B}" type="slidenum">
              <a:rPr lang="es-PE" smtClean="0"/>
              <a:t>‹Nº›</a:t>
            </a:fld>
            <a:endParaRPr lang="es-PE"/>
          </a:p>
        </p:txBody>
      </p:sp>
    </p:spTree>
    <p:extLst>
      <p:ext uri="{BB962C8B-B14F-4D97-AF65-F5344CB8AC3E}">
        <p14:creationId xmlns:p14="http://schemas.microsoft.com/office/powerpoint/2010/main" val="627567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14C99E8-289B-41D0-9E71-3F5421FEC2CB}" type="datetimeFigureOut">
              <a:rPr lang="es-PE" smtClean="0"/>
              <a:t>13/11/2023</a:t>
            </a:fld>
            <a:endParaRPr lang="es-PE"/>
          </a:p>
        </p:txBody>
      </p:sp>
      <p:sp>
        <p:nvSpPr>
          <p:cNvPr id="3" name="Marcador de pie de página 2"/>
          <p:cNvSpPr>
            <a:spLocks noGrp="1"/>
          </p:cNvSpPr>
          <p:nvPr>
            <p:ph type="ftr" sz="quarter" idx="11"/>
          </p:nvPr>
        </p:nvSpPr>
        <p:spPr/>
        <p:txBody>
          <a:bodyPr/>
          <a:lstStyle/>
          <a:p>
            <a:endParaRPr lang="es-PE"/>
          </a:p>
        </p:txBody>
      </p:sp>
      <p:sp>
        <p:nvSpPr>
          <p:cNvPr id="4" name="Marcador de número de diapositiva 3"/>
          <p:cNvSpPr>
            <a:spLocks noGrp="1"/>
          </p:cNvSpPr>
          <p:nvPr>
            <p:ph type="sldNum" sz="quarter" idx="12"/>
          </p:nvPr>
        </p:nvSpPr>
        <p:spPr/>
        <p:txBody>
          <a:bodyPr/>
          <a:lstStyle/>
          <a:p>
            <a:fld id="{006DED33-BC15-4B76-81E1-547514D8C65B}" type="slidenum">
              <a:rPr lang="es-PE" smtClean="0"/>
              <a:t>‹Nº›</a:t>
            </a:fld>
            <a:endParaRPr lang="es-PE"/>
          </a:p>
        </p:txBody>
      </p:sp>
    </p:spTree>
    <p:extLst>
      <p:ext uri="{BB962C8B-B14F-4D97-AF65-F5344CB8AC3E}">
        <p14:creationId xmlns:p14="http://schemas.microsoft.com/office/powerpoint/2010/main" val="547112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D14C99E8-289B-41D0-9E71-3F5421FEC2CB}" type="datetimeFigureOut">
              <a:rPr lang="es-PE" smtClean="0"/>
              <a:t>13/11/2023</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006DED33-BC15-4B76-81E1-547514D8C65B}" type="slidenum">
              <a:rPr lang="es-PE" smtClean="0"/>
              <a:t>‹Nº›</a:t>
            </a:fld>
            <a:endParaRPr lang="es-PE"/>
          </a:p>
        </p:txBody>
      </p:sp>
    </p:spTree>
    <p:extLst>
      <p:ext uri="{BB962C8B-B14F-4D97-AF65-F5344CB8AC3E}">
        <p14:creationId xmlns:p14="http://schemas.microsoft.com/office/powerpoint/2010/main" val="3367469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D14C99E8-289B-41D0-9E71-3F5421FEC2CB}" type="datetimeFigureOut">
              <a:rPr lang="es-PE" smtClean="0"/>
              <a:t>13/11/2023</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006DED33-BC15-4B76-81E1-547514D8C65B}" type="slidenum">
              <a:rPr lang="es-PE" smtClean="0"/>
              <a:t>‹Nº›</a:t>
            </a:fld>
            <a:endParaRPr lang="es-PE"/>
          </a:p>
        </p:txBody>
      </p:sp>
    </p:spTree>
    <p:extLst>
      <p:ext uri="{BB962C8B-B14F-4D97-AF65-F5344CB8AC3E}">
        <p14:creationId xmlns:p14="http://schemas.microsoft.com/office/powerpoint/2010/main" val="3068774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4C99E8-289B-41D0-9E71-3F5421FEC2CB}" type="datetimeFigureOut">
              <a:rPr lang="es-PE" smtClean="0"/>
              <a:t>13/11/2023</a:t>
            </a:fld>
            <a:endParaRPr lang="es-PE"/>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6DED33-BC15-4B76-81E1-547514D8C65B}" type="slidenum">
              <a:rPr lang="es-PE" smtClean="0"/>
              <a:t>‹Nº›</a:t>
            </a:fld>
            <a:endParaRPr lang="es-PE"/>
          </a:p>
        </p:txBody>
      </p:sp>
    </p:spTree>
    <p:extLst>
      <p:ext uri="{BB962C8B-B14F-4D97-AF65-F5344CB8AC3E}">
        <p14:creationId xmlns:p14="http://schemas.microsoft.com/office/powerpoint/2010/main" val="1345424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emf"/></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6.emf"/><Relationship Id="rId4" Type="http://schemas.openxmlformats.org/officeDocument/2006/relationships/oleObject" Target="../embeddings/oleObject6.bin"/></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3895898" y="1125415"/>
            <a:ext cx="3847661" cy="4180921"/>
          </a:xfrm>
          <a:prstGeom prst="rect">
            <a:avLst/>
          </a:prstGeom>
          <a:blipFill>
            <a:blip r:embed="rId3">
              <a:lum bright="70000" contrast="-70000"/>
            </a:blip>
            <a:tile tx="0" ty="0" sx="100000" sy="100000" flip="none" algn="tl"/>
          </a:blipFill>
        </p:spPr>
      </p:pic>
      <p:sp>
        <p:nvSpPr>
          <p:cNvPr id="390" name="389 Rectángulo"/>
          <p:cNvSpPr/>
          <p:nvPr/>
        </p:nvSpPr>
        <p:spPr>
          <a:xfrm>
            <a:off x="1403779" y="2431045"/>
            <a:ext cx="9115871" cy="1569660"/>
          </a:xfrm>
          <a:prstGeom prst="rect">
            <a:avLst/>
          </a:prstGeom>
          <a:noFill/>
        </p:spPr>
        <p:txBody>
          <a:bodyPr wrap="square" lIns="91440" tIns="45720" rIns="91440" bIns="45720">
            <a:spAutoFit/>
            <a:scene3d>
              <a:camera prst="orthographicFront"/>
              <a:lightRig rig="soft" dir="tl">
                <a:rot lat="0" lon="0" rev="0"/>
              </a:lightRig>
            </a:scene3d>
            <a:sp3d extrusionH="57150" contourW="25400" prstMaterial="matte">
              <a:bevelT w="25400" h="55880" prst="relaxedInset"/>
              <a:contourClr>
                <a:schemeClr val="accent2">
                  <a:tint val="20000"/>
                </a:schemeClr>
              </a:contourClr>
            </a:sp3d>
          </a:bodyPr>
          <a:lstStyle/>
          <a:p>
            <a:pPr algn="ctr"/>
            <a:r>
              <a:rPr lang="es-ES" sz="3200" b="1" spc="50" dirty="0">
                <a:ln w="11430">
                  <a:solidFill>
                    <a:srgbClr val="002060"/>
                  </a:solidFill>
                </a:ln>
                <a:solidFill>
                  <a:srgbClr val="00B0F0"/>
                </a:solidFill>
                <a:effectLst>
                  <a:outerShdw blurRad="50800" dist="38100" dir="2700000" algn="tl" rotWithShape="0">
                    <a:prstClr val="black">
                      <a:alpha val="40000"/>
                    </a:prstClr>
                  </a:outerShdw>
                </a:effectLst>
                <a:latin typeface="Arial" pitchFamily="34" charset="0"/>
                <a:cs typeface="Arial" pitchFamily="34" charset="0"/>
              </a:rPr>
              <a:t>REPORTE EPIDEMIOLÓGICO DE </a:t>
            </a:r>
          </a:p>
          <a:p>
            <a:pPr algn="ctr"/>
            <a:r>
              <a:rPr lang="es-ES" sz="3200" b="1" spc="50" dirty="0">
                <a:ln w="11430">
                  <a:solidFill>
                    <a:srgbClr val="002060"/>
                  </a:solidFill>
                </a:ln>
                <a:solidFill>
                  <a:srgbClr val="00B0F0"/>
                </a:solidFill>
                <a:effectLst>
                  <a:outerShdw blurRad="50800" dist="38100" dir="2700000" algn="tl" rotWithShape="0">
                    <a:prstClr val="black">
                      <a:alpha val="40000"/>
                    </a:prstClr>
                  </a:outerShdw>
                </a:effectLst>
                <a:latin typeface="Arial" pitchFamily="34" charset="0"/>
                <a:cs typeface="Arial" pitchFamily="34" charset="0"/>
              </a:rPr>
              <a:t>LORETO, AÑO 2023 (S.E 44)</a:t>
            </a:r>
          </a:p>
          <a:p>
            <a:pPr algn="ctr"/>
            <a:r>
              <a:rPr lang="es-ES" sz="3200" b="1" spc="50" dirty="0">
                <a:ln w="11430">
                  <a:noFill/>
                </a:ln>
                <a:solidFill>
                  <a:srgbClr val="00B0F0"/>
                </a:solidFill>
                <a:latin typeface="Arial" pitchFamily="34" charset="0"/>
                <a:cs typeface="Arial" pitchFamily="34" charset="0"/>
              </a:rPr>
              <a:t>(Del 29 octubre al 04 de noviembre 2023)</a:t>
            </a:r>
          </a:p>
        </p:txBody>
      </p:sp>
      <p:sp>
        <p:nvSpPr>
          <p:cNvPr id="389" name="CuadroTexto 388">
            <a:extLst>
              <a:ext uri="{FF2B5EF4-FFF2-40B4-BE49-F238E27FC236}">
                <a16:creationId xmlns:a16="http://schemas.microsoft.com/office/drawing/2014/main" id="{9F193C2E-34A2-4E23-AF84-42F2E3CDC1FF}"/>
              </a:ext>
            </a:extLst>
          </p:cNvPr>
          <p:cNvSpPr txBox="1"/>
          <p:nvPr/>
        </p:nvSpPr>
        <p:spPr>
          <a:xfrm>
            <a:off x="2296782" y="5798468"/>
            <a:ext cx="7045892" cy="461665"/>
          </a:xfrm>
          <a:prstGeom prst="rect">
            <a:avLst/>
          </a:prstGeom>
          <a:noFill/>
        </p:spPr>
        <p:txBody>
          <a:bodyPr wrap="square" rtlCol="0">
            <a:spAutoFit/>
          </a:bodyPr>
          <a:lstStyle/>
          <a:p>
            <a:pPr algn="ctr"/>
            <a:r>
              <a:rPr lang="es-ES" sz="1200" b="1" dirty="0">
                <a:latin typeface="Georgia" panose="02040502050405020303" pitchFamily="18" charset="0"/>
              </a:rPr>
              <a:t>DIRECCION EJECUTIVA DEL CENTRO DE PREVENCION Y CONTROL-CPC</a:t>
            </a:r>
          </a:p>
          <a:p>
            <a:pPr algn="ctr"/>
            <a:r>
              <a:rPr lang="es-ES" sz="1200" b="1" dirty="0">
                <a:latin typeface="Georgia" panose="02040502050405020303" pitchFamily="18" charset="0"/>
              </a:rPr>
              <a:t>DIRECCION DE EPIDEMIOLOGIA </a:t>
            </a:r>
            <a:endParaRPr lang="es-PE" sz="1200" b="1" dirty="0">
              <a:latin typeface="Georgia" panose="02040502050405020303" pitchFamily="18" charset="0"/>
            </a:endParaRPr>
          </a:p>
        </p:txBody>
      </p:sp>
      <p:pic>
        <p:nvPicPr>
          <p:cNvPr id="392" name="Picture 2">
            <a:extLst>
              <a:ext uri="{FF2B5EF4-FFF2-40B4-BE49-F238E27FC236}">
                <a16:creationId xmlns:a16="http://schemas.microsoft.com/office/drawing/2014/main" id="{4BA8EF2D-1542-40E2-9E66-99BB71DF917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228880" y="4690474"/>
            <a:ext cx="1552533" cy="156966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p:nvPr/>
        </p:nvPicPr>
        <p:blipFill rotWithShape="1">
          <a:blip r:embed="rId5" cstate="email">
            <a:extLst>
              <a:ext uri="{28A0092B-C50C-407E-A947-70E740481C1C}">
                <a14:useLocalDpi xmlns:a14="http://schemas.microsoft.com/office/drawing/2010/main"/>
              </a:ext>
            </a:extLst>
          </a:blip>
          <a:srcRect/>
          <a:stretch/>
        </p:blipFill>
        <p:spPr bwMode="auto">
          <a:xfrm>
            <a:off x="401559" y="173422"/>
            <a:ext cx="11581334" cy="109185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48727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43727"/>
            <a:ext cx="12192000" cy="771141"/>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Casos de Malaria y Tasa de incidencia por etapas de vida, Región Loreto SE 01-44 2023. </a:t>
            </a:r>
          </a:p>
        </p:txBody>
      </p:sp>
      <p:sp>
        <p:nvSpPr>
          <p:cNvPr id="8" name="1 CuadroTexto"/>
          <p:cNvSpPr txBox="1"/>
          <p:nvPr/>
        </p:nvSpPr>
        <p:spPr>
          <a:xfrm>
            <a:off x="7474710" y="1275830"/>
            <a:ext cx="3918654" cy="4708981"/>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b="1">
                <a:effectLst>
                  <a:outerShdw blurRad="38100" dist="38100" dir="2700000" algn="tl">
                    <a:srgbClr val="000000">
                      <a:alpha val="43137"/>
                    </a:srgbClr>
                  </a:outerShdw>
                </a:effectLst>
              </a:defRPr>
            </a:lvl1pPr>
          </a:lstStyle>
          <a:p>
            <a:r>
              <a:rPr lang="es-PE" sz="2000" dirty="0">
                <a:effectLst/>
              </a:rPr>
              <a:t>Hasta la semana epidemiológica 44, la etapa de vida de niño concentra el </a:t>
            </a:r>
            <a:r>
              <a:rPr lang="es-PE" sz="2000" dirty="0">
                <a:solidFill>
                  <a:srgbClr val="FF0000"/>
                </a:solidFill>
                <a:effectLst/>
              </a:rPr>
              <a:t>43.58% </a:t>
            </a:r>
            <a:r>
              <a:rPr lang="es-PE" sz="2000" dirty="0">
                <a:effectLst/>
              </a:rPr>
              <a:t>de los casos de malaria en la región, lo cual nos indica la alta incidencia de casos autóctonos de casos de malaria,  seguido de la etapa adulto (</a:t>
            </a:r>
            <a:r>
              <a:rPr lang="es-PE" sz="2000" dirty="0">
                <a:solidFill>
                  <a:srgbClr val="FF0000"/>
                </a:solidFill>
                <a:effectLst/>
              </a:rPr>
              <a:t>19.18%</a:t>
            </a:r>
            <a:r>
              <a:rPr lang="es-PE" sz="2000" dirty="0">
                <a:effectLst/>
              </a:rPr>
              <a:t>). De las etapas de vida el grupo más afectado son los niños de 5 a 11 años con </a:t>
            </a:r>
            <a:r>
              <a:rPr lang="es-PE" sz="2000" dirty="0">
                <a:solidFill>
                  <a:srgbClr val="FF0000"/>
                </a:solidFill>
                <a:effectLst/>
              </a:rPr>
              <a:t>26.12%</a:t>
            </a:r>
            <a:r>
              <a:rPr lang="es-PE" sz="2000" dirty="0">
                <a:effectLst/>
              </a:rPr>
              <a:t>. </a:t>
            </a:r>
            <a:endParaRPr lang="es-PE" sz="2000" dirty="0">
              <a:solidFill>
                <a:srgbClr val="FF0000"/>
              </a:solidFill>
              <a:effectLst/>
            </a:endParaRPr>
          </a:p>
          <a:p>
            <a:endParaRPr lang="es-PE" sz="2000" dirty="0">
              <a:effectLst/>
            </a:endParaRPr>
          </a:p>
          <a:p>
            <a:r>
              <a:rPr lang="es-PE" sz="2000" dirty="0">
                <a:effectLst/>
              </a:rPr>
              <a:t>La población Económicamente Activa de 18 a 59 años, son afectados por la malaria en un</a:t>
            </a:r>
            <a:r>
              <a:rPr lang="es-PE" sz="2000" dirty="0">
                <a:solidFill>
                  <a:srgbClr val="FF0000"/>
                </a:solidFill>
                <a:effectLst/>
              </a:rPr>
              <a:t> 36.34%</a:t>
            </a:r>
            <a:endParaRPr lang="es-PE" sz="2000" dirty="0">
              <a:effectLst/>
            </a:endParaRPr>
          </a:p>
        </p:txBody>
      </p:sp>
      <p:sp>
        <p:nvSpPr>
          <p:cNvPr id="10" name="CuadroTexto 9">
            <a:extLst>
              <a:ext uri="{FF2B5EF4-FFF2-40B4-BE49-F238E27FC236}">
                <a16:creationId xmlns:a16="http://schemas.microsoft.com/office/drawing/2014/main" id="{69C22991-42E9-4FA2-BE87-F5FE6DE35B9A}"/>
              </a:ext>
            </a:extLst>
          </p:cNvPr>
          <p:cNvSpPr txBox="1"/>
          <p:nvPr/>
        </p:nvSpPr>
        <p:spPr>
          <a:xfrm>
            <a:off x="8544910" y="800888"/>
            <a:ext cx="2112580" cy="365760"/>
          </a:xfrm>
          <a:prstGeom prst="rect">
            <a:avLst/>
          </a:prstGeom>
          <a:noFill/>
        </p:spPr>
        <p:txBody>
          <a:bodyPr wrap="square" rtlCol="0">
            <a:spAutoFit/>
          </a:bodyPr>
          <a:lstStyle/>
          <a:p>
            <a:endParaRPr lang="es-MX" dirty="0"/>
          </a:p>
        </p:txBody>
      </p:sp>
      <p:pic>
        <p:nvPicPr>
          <p:cNvPr id="4" name="Imagen 3"/>
          <p:cNvPicPr>
            <a:picLocks noChangeAspect="1"/>
          </p:cNvPicPr>
          <p:nvPr/>
        </p:nvPicPr>
        <p:blipFill>
          <a:blip r:embed="rId2"/>
          <a:stretch>
            <a:fillRect/>
          </a:stretch>
        </p:blipFill>
        <p:spPr>
          <a:xfrm>
            <a:off x="498385" y="1166648"/>
            <a:ext cx="5597615" cy="5124970"/>
          </a:xfrm>
          <a:prstGeom prst="rect">
            <a:avLst/>
          </a:prstGeom>
        </p:spPr>
      </p:pic>
      <p:sp>
        <p:nvSpPr>
          <p:cNvPr id="6" name="Cerrar llave 5"/>
          <p:cNvSpPr/>
          <p:nvPr/>
        </p:nvSpPr>
        <p:spPr>
          <a:xfrm>
            <a:off x="6096000" y="1449218"/>
            <a:ext cx="304800" cy="31134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b="1" dirty="0">
              <a:solidFill>
                <a:srgbClr val="FF0000"/>
              </a:solidFill>
            </a:endParaRPr>
          </a:p>
        </p:txBody>
      </p:sp>
      <p:sp>
        <p:nvSpPr>
          <p:cNvPr id="7" name="CuadroTexto 6"/>
          <p:cNvSpPr txBox="1"/>
          <p:nvPr/>
        </p:nvSpPr>
        <p:spPr>
          <a:xfrm>
            <a:off x="6550925" y="1391229"/>
            <a:ext cx="923785" cy="369332"/>
          </a:xfrm>
          <a:prstGeom prst="rect">
            <a:avLst/>
          </a:prstGeom>
          <a:noFill/>
        </p:spPr>
        <p:txBody>
          <a:bodyPr wrap="square" rtlCol="0">
            <a:spAutoFit/>
          </a:bodyPr>
          <a:lstStyle/>
          <a:p>
            <a:r>
              <a:rPr lang="es-MX" b="1" dirty="0">
                <a:solidFill>
                  <a:srgbClr val="FF0000"/>
                </a:solidFill>
              </a:rPr>
              <a:t>43.58%</a:t>
            </a:r>
            <a:endParaRPr lang="es-PE" b="1" dirty="0">
              <a:solidFill>
                <a:srgbClr val="FF0000"/>
              </a:solidFill>
            </a:endParaRPr>
          </a:p>
        </p:txBody>
      </p:sp>
    </p:spTree>
    <p:extLst>
      <p:ext uri="{BB962C8B-B14F-4D97-AF65-F5344CB8AC3E}">
        <p14:creationId xmlns:p14="http://schemas.microsoft.com/office/powerpoint/2010/main" val="2819510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99812A1-479C-4F5B-AFF1-05778E3D79CB}"/>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328835" y="1446267"/>
            <a:ext cx="3847661" cy="4180921"/>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008A56A4-0705-4076-80E3-D37AC54370A1}"/>
              </a:ext>
            </a:extLst>
          </p:cNvPr>
          <p:cNvSpPr>
            <a:spLocks noGrp="1"/>
          </p:cNvSpPr>
          <p:nvPr>
            <p:ph type="title"/>
          </p:nvPr>
        </p:nvSpPr>
        <p:spPr>
          <a:xfrm>
            <a:off x="5098773" y="2423992"/>
            <a:ext cx="4520918" cy="1409126"/>
          </a:xfrm>
          <a:solidFill>
            <a:schemeClr val="accent4">
              <a:lumMod val="20000"/>
              <a:lumOff val="80000"/>
            </a:schemeClr>
          </a:solidFill>
        </p:spPr>
        <p:txBody>
          <a:bodyPr>
            <a:normAutofit/>
          </a:bodyPr>
          <a:lstStyle/>
          <a:p>
            <a:pPr algn="ctr"/>
            <a:r>
              <a:rPr lang="es-MX" sz="7200" b="1" dirty="0">
                <a:solidFill>
                  <a:schemeClr val="accent6">
                    <a:lumMod val="50000"/>
                  </a:schemeClr>
                </a:solidFill>
                <a:latin typeface="Algerian" panose="04020705040A02060702" pitchFamily="82" charset="0"/>
              </a:rPr>
              <a:t>DENGUE</a:t>
            </a:r>
          </a:p>
        </p:txBody>
      </p:sp>
    </p:spTree>
    <p:extLst>
      <p:ext uri="{BB962C8B-B14F-4D97-AF65-F5344CB8AC3E}">
        <p14:creationId xmlns:p14="http://schemas.microsoft.com/office/powerpoint/2010/main" val="38618233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8 CuadroTexto"/>
          <p:cNvSpPr txBox="1"/>
          <p:nvPr/>
        </p:nvSpPr>
        <p:spPr>
          <a:xfrm>
            <a:off x="107855" y="5435823"/>
            <a:ext cx="11989552" cy="1323439"/>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600" dirty="0">
                <a:effectLst/>
                <a:latin typeface="Arial" panose="020B0604020202020204" pitchFamily="34" charset="0"/>
                <a:cs typeface="Arial" panose="020B0604020202020204" pitchFamily="34" charset="0"/>
              </a:rPr>
              <a:t>Hasta la SE 44-2023 se reportó 8526 casos de dengue: 4027 (</a:t>
            </a:r>
            <a:r>
              <a:rPr lang="es-PE" sz="1600" dirty="0">
                <a:solidFill>
                  <a:srgbClr val="FF0000"/>
                </a:solidFill>
                <a:effectLst/>
                <a:latin typeface="Arial" panose="020B0604020202020204" pitchFamily="34" charset="0"/>
                <a:cs typeface="Arial" panose="020B0604020202020204" pitchFamily="34" charset="0"/>
              </a:rPr>
              <a:t>47.23%</a:t>
            </a:r>
            <a:r>
              <a:rPr lang="es-PE" sz="1600" dirty="0">
                <a:effectLst/>
                <a:latin typeface="Arial" panose="020B0604020202020204" pitchFamily="34" charset="0"/>
                <a:cs typeface="Arial" panose="020B0604020202020204" pitchFamily="34" charset="0"/>
              </a:rPr>
              <a:t>) son confirmados y 4499 (</a:t>
            </a:r>
            <a:r>
              <a:rPr lang="es-PE" sz="1600" dirty="0">
                <a:solidFill>
                  <a:srgbClr val="FF0000"/>
                </a:solidFill>
                <a:effectLst/>
                <a:latin typeface="Arial" panose="020B0604020202020204" pitchFamily="34" charset="0"/>
                <a:cs typeface="Arial" panose="020B0604020202020204" pitchFamily="34" charset="0"/>
              </a:rPr>
              <a:t>52.77%</a:t>
            </a:r>
            <a:r>
              <a:rPr lang="es-PE" sz="1600" dirty="0">
                <a:effectLst/>
                <a:latin typeface="Arial" panose="020B0604020202020204" pitchFamily="34" charset="0"/>
                <a:cs typeface="Arial" panose="020B0604020202020204" pitchFamily="34" charset="0"/>
              </a:rPr>
              <a:t>) son probables, en espera de su clasificación final. Se reportaron 7439 (</a:t>
            </a:r>
            <a:r>
              <a:rPr lang="es-PE" sz="1600" dirty="0">
                <a:solidFill>
                  <a:srgbClr val="FF0000"/>
                </a:solidFill>
                <a:effectLst/>
                <a:latin typeface="Arial" panose="020B0604020202020204" pitchFamily="34" charset="0"/>
                <a:cs typeface="Arial" panose="020B0604020202020204" pitchFamily="34" charset="0"/>
              </a:rPr>
              <a:t>87.25%</a:t>
            </a:r>
            <a:r>
              <a:rPr lang="es-PE" sz="1600" dirty="0">
                <a:effectLst/>
                <a:latin typeface="Arial" panose="020B0604020202020204" pitchFamily="34" charset="0"/>
                <a:cs typeface="Arial" panose="020B0604020202020204" pitchFamily="34" charset="0"/>
              </a:rPr>
              <a:t>) casos Dengue Sin Señales de Alarma, 1,071 (</a:t>
            </a:r>
            <a:r>
              <a:rPr lang="es-PE" sz="1600" dirty="0">
                <a:solidFill>
                  <a:srgbClr val="FF0000"/>
                </a:solidFill>
                <a:effectLst/>
                <a:latin typeface="Arial" panose="020B0604020202020204" pitchFamily="34" charset="0"/>
                <a:cs typeface="Arial" panose="020B0604020202020204" pitchFamily="34" charset="0"/>
              </a:rPr>
              <a:t>12.56%</a:t>
            </a:r>
            <a:r>
              <a:rPr lang="es-PE" sz="1600" dirty="0">
                <a:effectLst/>
                <a:latin typeface="Arial" panose="020B0604020202020204" pitchFamily="34" charset="0"/>
                <a:cs typeface="Arial" panose="020B0604020202020204" pitchFamily="34" charset="0"/>
              </a:rPr>
              <a:t>) casos Dengue con Señales de Alarma y 16 (</a:t>
            </a:r>
            <a:r>
              <a:rPr lang="es-PE" sz="1600" dirty="0">
                <a:solidFill>
                  <a:srgbClr val="FF0000"/>
                </a:solidFill>
                <a:effectLst/>
                <a:latin typeface="Arial" panose="020B0604020202020204" pitchFamily="34" charset="0"/>
                <a:cs typeface="Arial" panose="020B0604020202020204" pitchFamily="34" charset="0"/>
              </a:rPr>
              <a:t>0.19%</a:t>
            </a:r>
            <a:r>
              <a:rPr lang="es-PE" sz="1600" dirty="0">
                <a:effectLst/>
                <a:latin typeface="Arial" panose="020B0604020202020204" pitchFamily="34" charset="0"/>
                <a:cs typeface="Arial" panose="020B0604020202020204" pitchFamily="34" charset="0"/>
              </a:rPr>
              <a:t>) casos de Dengue Grave. En el 2022 se reportaron 6,898 casos de dengue en el mismo período, en relación al año 2023 se incrementaron 1628 casos. Los casos de dengue se encuentra entre la zona de ALARMA.</a:t>
            </a:r>
          </a:p>
        </p:txBody>
      </p:sp>
      <p:sp>
        <p:nvSpPr>
          <p:cNvPr id="4" name="CuadroTexto 3">
            <a:extLst>
              <a:ext uri="{FF2B5EF4-FFF2-40B4-BE49-F238E27FC236}">
                <a16:creationId xmlns:a16="http://schemas.microsoft.com/office/drawing/2014/main" id="{E3161B25-8031-4511-807C-3C7F6E5667B4}"/>
              </a:ext>
            </a:extLst>
          </p:cNvPr>
          <p:cNvSpPr txBox="1"/>
          <p:nvPr/>
        </p:nvSpPr>
        <p:spPr>
          <a:xfrm>
            <a:off x="107855" y="5157460"/>
            <a:ext cx="5044487" cy="261610"/>
          </a:xfrm>
          <a:prstGeom prst="rect">
            <a:avLst/>
          </a:prstGeom>
          <a:noFill/>
        </p:spPr>
        <p:txBody>
          <a:bodyPr wrap="square" rtlCol="0">
            <a:spAutoFit/>
          </a:bodyPr>
          <a:lstStyle/>
          <a:p>
            <a:r>
              <a:rPr lang="es-MX" sz="1100" dirty="0"/>
              <a:t>Fuente: Base de datos del Noti Web de la Dirección de Epidemiología- GERESA Loreto</a:t>
            </a:r>
          </a:p>
        </p:txBody>
      </p:sp>
      <p:pic>
        <p:nvPicPr>
          <p:cNvPr id="5" name="Imagen 4"/>
          <p:cNvPicPr>
            <a:picLocks noChangeAspect="1"/>
          </p:cNvPicPr>
          <p:nvPr/>
        </p:nvPicPr>
        <p:blipFill>
          <a:blip r:embed="rId2"/>
          <a:stretch>
            <a:fillRect/>
          </a:stretch>
        </p:blipFill>
        <p:spPr>
          <a:xfrm>
            <a:off x="1050878" y="313898"/>
            <a:ext cx="10126638" cy="4826809"/>
          </a:xfrm>
          <a:prstGeom prst="rect">
            <a:avLst/>
          </a:prstGeom>
        </p:spPr>
      </p:pic>
    </p:spTree>
    <p:extLst>
      <p:ext uri="{BB962C8B-B14F-4D97-AF65-F5344CB8AC3E}">
        <p14:creationId xmlns:p14="http://schemas.microsoft.com/office/powerpoint/2010/main" val="774806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179682" y="51052"/>
            <a:ext cx="11914617" cy="733008"/>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00"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Casos de Dengue notificados según distritos, </a:t>
            </a:r>
          </a:p>
          <a:p>
            <a:pPr algn="ctr"/>
            <a:r>
              <a:rPr lang="es-ES" sz="2400"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Región Loreto SE 39 – 44,  2023. </a:t>
            </a:r>
          </a:p>
        </p:txBody>
      </p:sp>
      <p:sp>
        <p:nvSpPr>
          <p:cNvPr id="6" name="8 CuadroTexto"/>
          <p:cNvSpPr txBox="1"/>
          <p:nvPr/>
        </p:nvSpPr>
        <p:spPr>
          <a:xfrm>
            <a:off x="429179" y="5028289"/>
            <a:ext cx="3091943" cy="1384995"/>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200" dirty="0">
                <a:effectLst/>
                <a:latin typeface="Arial" panose="020B0604020202020204" pitchFamily="34" charset="0"/>
                <a:cs typeface="Arial" panose="020B0604020202020204" pitchFamily="34" charset="0"/>
              </a:rPr>
              <a:t>45 distritos reportaron casos de Dengue. En las últimas 4 semanas solo 22 reportaron casos de dengue de las cuales 5 concentran el 87% de casos de dengue. Considerando las 43 semanas 10 distritos concentran el 83.61% de casos de la Región Loreto</a:t>
            </a:r>
          </a:p>
        </p:txBody>
      </p:sp>
      <p:sp>
        <p:nvSpPr>
          <p:cNvPr id="11" name="CuadroTexto 6">
            <a:extLst>
              <a:ext uri="{FF2B5EF4-FFF2-40B4-BE49-F238E27FC236}">
                <a16:creationId xmlns:a16="http://schemas.microsoft.com/office/drawing/2014/main" id="{682AB534-DED3-4F5B-98D6-075488DDD398}"/>
              </a:ext>
            </a:extLst>
          </p:cNvPr>
          <p:cNvSpPr txBox="1"/>
          <p:nvPr/>
        </p:nvSpPr>
        <p:spPr>
          <a:xfrm>
            <a:off x="340469" y="6607334"/>
            <a:ext cx="5044487" cy="230832"/>
          </a:xfrm>
          <a:prstGeom prst="rect">
            <a:avLst/>
          </a:prstGeom>
          <a:noFill/>
        </p:spPr>
        <p:txBody>
          <a:bodyPr wrap="square" rtlCol="0">
            <a:spAutoFit/>
          </a:bodyPr>
          <a:lstStyle/>
          <a:p>
            <a:r>
              <a:rPr lang="es-MX" sz="900" dirty="0"/>
              <a:t>Fuente: Base de datos del Noti Web de la Dirección de Epidemiología- GERESA Loreto</a:t>
            </a:r>
          </a:p>
        </p:txBody>
      </p:sp>
      <p:graphicFrame>
        <p:nvGraphicFramePr>
          <p:cNvPr id="3" name="Objeto 2"/>
          <p:cNvGraphicFramePr>
            <a:graphicFrameLocks noChangeAspect="1"/>
          </p:cNvGraphicFramePr>
          <p:nvPr>
            <p:extLst>
              <p:ext uri="{D42A27DB-BD31-4B8C-83A1-F6EECF244321}">
                <p14:modId xmlns:p14="http://schemas.microsoft.com/office/powerpoint/2010/main" val="3277010712"/>
              </p:ext>
            </p:extLst>
          </p:nvPr>
        </p:nvGraphicFramePr>
        <p:xfrm>
          <a:off x="3835021" y="854060"/>
          <a:ext cx="8000819" cy="5559224"/>
        </p:xfrm>
        <a:graphic>
          <a:graphicData uri="http://schemas.openxmlformats.org/presentationml/2006/ole">
            <mc:AlternateContent xmlns:mc="http://schemas.openxmlformats.org/markup-compatibility/2006">
              <mc:Choice xmlns:v="urn:schemas-microsoft-com:vml" Requires="v">
                <p:oleObj name="Hoja de cálculo" r:id="rId3" imgW="9744046" imgH="9153725" progId="Excel.Sheet.12">
                  <p:embed/>
                </p:oleObj>
              </mc:Choice>
              <mc:Fallback>
                <p:oleObj name="Hoja de cálculo" r:id="rId3" imgW="9744046" imgH="9153725" progId="Excel.Sheet.12">
                  <p:embed/>
                  <p:pic>
                    <p:nvPicPr>
                      <p:cNvPr id="0" name=""/>
                      <p:cNvPicPr/>
                      <p:nvPr/>
                    </p:nvPicPr>
                    <p:blipFill>
                      <a:blip r:embed="rId4"/>
                      <a:stretch>
                        <a:fillRect/>
                      </a:stretch>
                    </p:blipFill>
                    <p:spPr>
                      <a:xfrm>
                        <a:off x="3835021" y="854060"/>
                        <a:ext cx="8000819" cy="5559224"/>
                      </a:xfrm>
                      <a:prstGeom prst="rect">
                        <a:avLst/>
                      </a:prstGeom>
                    </p:spPr>
                  </p:pic>
                </p:oleObj>
              </mc:Fallback>
            </mc:AlternateContent>
          </a:graphicData>
        </a:graphic>
      </p:graphicFrame>
      <p:pic>
        <p:nvPicPr>
          <p:cNvPr id="4" name="Imagen 3"/>
          <p:cNvPicPr>
            <a:picLocks noChangeAspect="1"/>
          </p:cNvPicPr>
          <p:nvPr/>
        </p:nvPicPr>
        <p:blipFill>
          <a:blip r:embed="rId5"/>
          <a:stretch>
            <a:fillRect/>
          </a:stretch>
        </p:blipFill>
        <p:spPr>
          <a:xfrm>
            <a:off x="340469" y="854060"/>
            <a:ext cx="3385370" cy="4104231"/>
          </a:xfrm>
          <a:prstGeom prst="rect">
            <a:avLst/>
          </a:prstGeom>
        </p:spPr>
      </p:pic>
    </p:spTree>
    <p:extLst>
      <p:ext uri="{BB962C8B-B14F-4D97-AF65-F5344CB8AC3E}">
        <p14:creationId xmlns:p14="http://schemas.microsoft.com/office/powerpoint/2010/main" val="2237143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72428" y="72057"/>
            <a:ext cx="11923414" cy="833285"/>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Casos de Dengue notificados por etapas de vida, </a:t>
            </a:r>
          </a:p>
          <a:p>
            <a:pPr algn="ctr"/>
            <a:r>
              <a:rPr lang="es-ES" sz="24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Región Loreto SE 01- 44 2023. </a:t>
            </a:r>
          </a:p>
        </p:txBody>
      </p:sp>
      <p:sp>
        <p:nvSpPr>
          <p:cNvPr id="6" name="CuadroTexto 5">
            <a:extLst>
              <a:ext uri="{FF2B5EF4-FFF2-40B4-BE49-F238E27FC236}">
                <a16:creationId xmlns:a16="http://schemas.microsoft.com/office/drawing/2014/main" id="{32F9F120-7062-4606-BE17-9315234C49B2}"/>
              </a:ext>
            </a:extLst>
          </p:cNvPr>
          <p:cNvSpPr txBox="1"/>
          <p:nvPr/>
        </p:nvSpPr>
        <p:spPr>
          <a:xfrm>
            <a:off x="7961193" y="1450727"/>
            <a:ext cx="3162867" cy="4524315"/>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ES" sz="1600" dirty="0">
                <a:effectLst/>
                <a:latin typeface="Arial" panose="020B0604020202020204" pitchFamily="34" charset="0"/>
                <a:cs typeface="Arial" panose="020B0604020202020204" pitchFamily="34" charset="0"/>
              </a:rPr>
              <a:t>Hasta la SE 44-2023, del total de los casos de dengue, la etapa de vida niño (0 a 11 años) concentra el </a:t>
            </a:r>
            <a:r>
              <a:rPr lang="es-ES" sz="1600" dirty="0">
                <a:solidFill>
                  <a:srgbClr val="FF0000"/>
                </a:solidFill>
                <a:effectLst/>
                <a:latin typeface="Arial" panose="020B0604020202020204" pitchFamily="34" charset="0"/>
                <a:cs typeface="Arial" panose="020B0604020202020204" pitchFamily="34" charset="0"/>
              </a:rPr>
              <a:t>29.12%</a:t>
            </a:r>
            <a:r>
              <a:rPr lang="es-ES" sz="1600" dirty="0">
                <a:effectLst/>
                <a:latin typeface="Arial" panose="020B0604020202020204" pitchFamily="34" charset="0"/>
                <a:cs typeface="Arial" panose="020B0604020202020204" pitchFamily="34" charset="0"/>
              </a:rPr>
              <a:t> de los casos, seguido de la etapa de vida adulto con </a:t>
            </a:r>
            <a:r>
              <a:rPr lang="es-ES" sz="1600" dirty="0">
                <a:solidFill>
                  <a:srgbClr val="FF0000"/>
                </a:solidFill>
                <a:effectLst/>
                <a:latin typeface="Arial" panose="020B0604020202020204" pitchFamily="34" charset="0"/>
                <a:cs typeface="Arial" panose="020B0604020202020204" pitchFamily="34" charset="0"/>
              </a:rPr>
              <a:t>(27.47%). </a:t>
            </a:r>
            <a:r>
              <a:rPr lang="es-ES" sz="1600" dirty="0">
                <a:effectLst/>
                <a:latin typeface="Arial" panose="020B0604020202020204" pitchFamily="34" charset="0"/>
                <a:cs typeface="Arial" panose="020B0604020202020204" pitchFamily="34" charset="0"/>
              </a:rPr>
              <a:t>La población económicamente activa con 47.04% es la más afectada por el dengue.</a:t>
            </a:r>
          </a:p>
          <a:p>
            <a:endParaRPr lang="es-ES" sz="1600" dirty="0">
              <a:effectLst/>
              <a:latin typeface="Arial" panose="020B0604020202020204" pitchFamily="34" charset="0"/>
              <a:cs typeface="Arial" panose="020B0604020202020204" pitchFamily="34" charset="0"/>
            </a:endParaRPr>
          </a:p>
          <a:p>
            <a:r>
              <a:rPr lang="es-ES" sz="1600" dirty="0">
                <a:solidFill>
                  <a:srgbClr val="FF0000"/>
                </a:solidFill>
                <a:effectLst/>
                <a:latin typeface="Arial" panose="020B0604020202020204" pitchFamily="34" charset="0"/>
                <a:cs typeface="Arial" panose="020B0604020202020204" pitchFamily="34" charset="0"/>
              </a:rPr>
              <a:t>Fallecidos</a:t>
            </a:r>
          </a:p>
          <a:p>
            <a:r>
              <a:rPr lang="es-ES" sz="1600" dirty="0">
                <a:effectLst/>
                <a:latin typeface="Arial" panose="020B0604020202020204" pitchFamily="34" charset="0"/>
                <a:cs typeface="Arial" panose="020B0604020202020204" pitchFamily="34" charset="0"/>
              </a:rPr>
              <a:t>Se reporta 5 fallecidos por Dengue Grave, en los distritos de Lagunas, Manseriche, Putumayo, San juan Bautista y Vargas Guerra. En el 2022 hasta la SE. 43, se reportaron 9 fallecidos.</a:t>
            </a:r>
          </a:p>
        </p:txBody>
      </p:sp>
      <p:sp>
        <p:nvSpPr>
          <p:cNvPr id="7" name="CuadroTexto 6">
            <a:extLst>
              <a:ext uri="{FF2B5EF4-FFF2-40B4-BE49-F238E27FC236}">
                <a16:creationId xmlns:a16="http://schemas.microsoft.com/office/drawing/2014/main" id="{682AB534-DED3-4F5B-98D6-075488DDD398}"/>
              </a:ext>
            </a:extLst>
          </p:cNvPr>
          <p:cNvSpPr txBox="1"/>
          <p:nvPr/>
        </p:nvSpPr>
        <p:spPr>
          <a:xfrm>
            <a:off x="340469" y="6607334"/>
            <a:ext cx="5044487" cy="230832"/>
          </a:xfrm>
          <a:prstGeom prst="rect">
            <a:avLst/>
          </a:prstGeom>
          <a:noFill/>
        </p:spPr>
        <p:txBody>
          <a:bodyPr wrap="square" rtlCol="0">
            <a:spAutoFit/>
          </a:bodyPr>
          <a:lstStyle/>
          <a:p>
            <a:r>
              <a:rPr lang="es-MX" sz="900" dirty="0"/>
              <a:t>Fuente: Base de datos del Noti Web de la Dirección de Epidemiología- GERESA Loreto</a:t>
            </a:r>
          </a:p>
        </p:txBody>
      </p:sp>
      <p:pic>
        <p:nvPicPr>
          <p:cNvPr id="4" name="Imagen 3"/>
          <p:cNvPicPr>
            <a:picLocks noChangeAspect="1"/>
          </p:cNvPicPr>
          <p:nvPr/>
        </p:nvPicPr>
        <p:blipFill>
          <a:blip r:embed="rId3"/>
          <a:stretch>
            <a:fillRect/>
          </a:stretch>
        </p:blipFill>
        <p:spPr>
          <a:xfrm>
            <a:off x="575948" y="1059468"/>
            <a:ext cx="5974977" cy="5327684"/>
          </a:xfrm>
          <a:prstGeom prst="rect">
            <a:avLst/>
          </a:prstGeom>
        </p:spPr>
      </p:pic>
      <p:sp>
        <p:nvSpPr>
          <p:cNvPr id="8" name="Cerrar llave 7"/>
          <p:cNvSpPr/>
          <p:nvPr/>
        </p:nvSpPr>
        <p:spPr>
          <a:xfrm>
            <a:off x="6550925" y="1749469"/>
            <a:ext cx="304800" cy="31134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b="1" dirty="0">
              <a:solidFill>
                <a:srgbClr val="FF0000"/>
              </a:solidFill>
            </a:endParaRPr>
          </a:p>
        </p:txBody>
      </p:sp>
      <p:sp>
        <p:nvSpPr>
          <p:cNvPr id="9" name="CuadroTexto 8"/>
          <p:cNvSpPr txBox="1"/>
          <p:nvPr/>
        </p:nvSpPr>
        <p:spPr>
          <a:xfrm>
            <a:off x="6926095" y="1720474"/>
            <a:ext cx="923785" cy="369332"/>
          </a:xfrm>
          <a:prstGeom prst="rect">
            <a:avLst/>
          </a:prstGeom>
          <a:noFill/>
        </p:spPr>
        <p:txBody>
          <a:bodyPr wrap="square" rtlCol="0">
            <a:spAutoFit/>
          </a:bodyPr>
          <a:lstStyle/>
          <a:p>
            <a:r>
              <a:rPr lang="es-MX" b="1" dirty="0">
                <a:solidFill>
                  <a:srgbClr val="FF0000"/>
                </a:solidFill>
              </a:rPr>
              <a:t>29.12%</a:t>
            </a:r>
            <a:endParaRPr lang="es-PE" b="1" dirty="0">
              <a:solidFill>
                <a:srgbClr val="FF0000"/>
              </a:solidFill>
            </a:endParaRPr>
          </a:p>
        </p:txBody>
      </p:sp>
    </p:spTree>
    <p:extLst>
      <p:ext uri="{BB962C8B-B14F-4D97-AF65-F5344CB8AC3E}">
        <p14:creationId xmlns:p14="http://schemas.microsoft.com/office/powerpoint/2010/main" val="2596836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7 Rectángulo">
            <a:extLst>
              <a:ext uri="{FF2B5EF4-FFF2-40B4-BE49-F238E27FC236}">
                <a16:creationId xmlns:a16="http://schemas.microsoft.com/office/drawing/2014/main" id="{D9CAD2CC-1CE9-4373-AADF-BB68B866F4EA}"/>
              </a:ext>
            </a:extLst>
          </p:cNvPr>
          <p:cNvSpPr/>
          <p:nvPr/>
        </p:nvSpPr>
        <p:spPr>
          <a:xfrm>
            <a:off x="0" y="120"/>
            <a:ext cx="12192000" cy="747815"/>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Mapa de calor de Dengue en Iquitos ciudad, Región Loreto </a:t>
            </a:r>
          </a:p>
          <a:p>
            <a:pPr algn="ctr"/>
            <a:r>
              <a:rPr lang="es-ES" sz="24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41 – 44;  2023 </a:t>
            </a:r>
          </a:p>
        </p:txBody>
      </p:sp>
      <p:sp>
        <p:nvSpPr>
          <p:cNvPr id="6" name="CuadroTexto 5">
            <a:extLst>
              <a:ext uri="{FF2B5EF4-FFF2-40B4-BE49-F238E27FC236}">
                <a16:creationId xmlns:a16="http://schemas.microsoft.com/office/drawing/2014/main" id="{B2A37E79-004D-4CCE-BE46-8AE9C62215A3}"/>
              </a:ext>
            </a:extLst>
          </p:cNvPr>
          <p:cNvSpPr txBox="1"/>
          <p:nvPr/>
        </p:nvSpPr>
        <p:spPr>
          <a:xfrm>
            <a:off x="8754962" y="1454590"/>
            <a:ext cx="3185253" cy="4832092"/>
          </a:xfrm>
          <a:prstGeom prst="rect">
            <a:avLst/>
          </a:prstGeom>
          <a:solidFill>
            <a:schemeClr val="accent6">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pPr algn="l"/>
            <a:r>
              <a:rPr lang="es-ES" sz="1400" dirty="0">
                <a:effectLst/>
                <a:latin typeface="Arial" panose="020B0604020202020204" pitchFamily="34" charset="0"/>
                <a:cs typeface="Arial" panose="020B0604020202020204" pitchFamily="34" charset="0"/>
              </a:rPr>
              <a:t>El mapa representa la concentración de casos, cada caso en un radio de 200 m.</a:t>
            </a:r>
          </a:p>
          <a:p>
            <a:pPr algn="l"/>
            <a:endParaRPr lang="es-ES" sz="1400" dirty="0">
              <a:effectLst/>
              <a:latin typeface="Arial" panose="020B0604020202020204" pitchFamily="34" charset="0"/>
              <a:cs typeface="Arial" panose="020B0604020202020204" pitchFamily="34" charset="0"/>
            </a:endParaRPr>
          </a:p>
          <a:p>
            <a:pPr algn="l"/>
            <a:r>
              <a:rPr lang="es-ES" sz="1400" dirty="0">
                <a:effectLst/>
                <a:latin typeface="Arial" panose="020B0604020202020204" pitchFamily="34" charset="0"/>
                <a:cs typeface="Arial" panose="020B0604020202020204" pitchFamily="34" charset="0"/>
              </a:rPr>
              <a:t>A medida que se concentran los casos, tiende a cambiar pasando por el color verde, amarillo y rojo según se detalla:</a:t>
            </a:r>
          </a:p>
          <a:p>
            <a:pPr algn="l"/>
            <a:endParaRPr lang="es-ES" sz="1400" dirty="0">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s-ES" sz="1400" dirty="0">
                <a:effectLst/>
                <a:latin typeface="Arial" panose="020B0604020202020204" pitchFamily="34" charset="0"/>
                <a:cs typeface="Arial" panose="020B0604020202020204" pitchFamily="34" charset="0"/>
              </a:rPr>
              <a:t>Verde	: Casos aislados </a:t>
            </a:r>
          </a:p>
          <a:p>
            <a:pPr algn="l"/>
            <a:endParaRPr lang="es-ES" sz="1400" dirty="0">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s-ES" sz="1400" dirty="0">
                <a:effectLst/>
                <a:latin typeface="Arial" panose="020B0604020202020204" pitchFamily="34" charset="0"/>
                <a:cs typeface="Arial" panose="020B0604020202020204" pitchFamily="34" charset="0"/>
              </a:rPr>
              <a:t>Amarillo: Aumento de casos relativamente cercanos en un radio de 200 m.</a:t>
            </a:r>
          </a:p>
          <a:p>
            <a:pPr algn="l"/>
            <a:endParaRPr lang="es-ES" sz="1400" dirty="0">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s-ES" sz="1400" dirty="0">
                <a:effectLst/>
                <a:latin typeface="Arial" panose="020B0604020202020204" pitchFamily="34" charset="0"/>
                <a:cs typeface="Arial" panose="020B0604020202020204" pitchFamily="34" charset="0"/>
              </a:rPr>
              <a:t>Rojo	:  Concentración de casos cercanos en un radio menor de 200 m.</a:t>
            </a:r>
          </a:p>
          <a:p>
            <a:pPr marL="285750" indent="-285750" algn="l">
              <a:buFont typeface="Arial" panose="020B0604020202020204" pitchFamily="34" charset="0"/>
              <a:buChar char="•"/>
            </a:pPr>
            <a:endParaRPr lang="es-ES" sz="1400" dirty="0">
              <a:effectLst/>
              <a:latin typeface="Arial" panose="020B0604020202020204" pitchFamily="34" charset="0"/>
              <a:cs typeface="Arial" panose="020B0604020202020204" pitchFamily="34" charset="0"/>
            </a:endParaRPr>
          </a:p>
          <a:p>
            <a:pPr algn="l"/>
            <a:r>
              <a:rPr lang="es-ES" sz="1400" dirty="0">
                <a:solidFill>
                  <a:srgbClr val="0070C0"/>
                </a:solidFill>
                <a:effectLst/>
                <a:latin typeface="Arial" panose="020B0604020202020204" pitchFamily="34" charset="0"/>
                <a:cs typeface="Arial" panose="020B0604020202020204" pitchFamily="34" charset="0"/>
              </a:rPr>
              <a:t>Se observan casos dispersos y aislados, no mostrando concentraciones.</a:t>
            </a:r>
          </a:p>
        </p:txBody>
      </p:sp>
      <p:pic>
        <p:nvPicPr>
          <p:cNvPr id="4" name="Imagen 3"/>
          <p:cNvPicPr>
            <a:picLocks noChangeAspect="1"/>
          </p:cNvPicPr>
          <p:nvPr/>
        </p:nvPicPr>
        <p:blipFill>
          <a:blip r:embed="rId2"/>
          <a:stretch>
            <a:fillRect/>
          </a:stretch>
        </p:blipFill>
        <p:spPr>
          <a:xfrm>
            <a:off x="176011" y="747935"/>
            <a:ext cx="8435726" cy="5963004"/>
          </a:xfrm>
          <a:prstGeom prst="rect">
            <a:avLst/>
          </a:prstGeom>
        </p:spPr>
      </p:pic>
    </p:spTree>
    <p:extLst>
      <p:ext uri="{BB962C8B-B14F-4D97-AF65-F5344CB8AC3E}">
        <p14:creationId xmlns:p14="http://schemas.microsoft.com/office/powerpoint/2010/main" val="33849141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26644" t="14691" r="2658" b="8256"/>
          <a:stretch/>
        </p:blipFill>
        <p:spPr>
          <a:xfrm>
            <a:off x="204716" y="144704"/>
            <a:ext cx="11655187" cy="6347365"/>
          </a:xfrm>
          <a:prstGeom prst="rect">
            <a:avLst/>
          </a:prstGeom>
        </p:spPr>
      </p:pic>
      <p:sp>
        <p:nvSpPr>
          <p:cNvPr id="8" name="Elipse 7"/>
          <p:cNvSpPr/>
          <p:nvPr/>
        </p:nvSpPr>
        <p:spPr>
          <a:xfrm>
            <a:off x="11307067" y="2679584"/>
            <a:ext cx="292509" cy="29496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2971875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99812A1-479C-4F5B-AFF1-05778E3D79CB}"/>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328835" y="1446267"/>
            <a:ext cx="3847661" cy="4180921"/>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008A56A4-0705-4076-80E3-D37AC54370A1}"/>
              </a:ext>
            </a:extLst>
          </p:cNvPr>
          <p:cNvSpPr>
            <a:spLocks noGrp="1"/>
          </p:cNvSpPr>
          <p:nvPr>
            <p:ph type="title"/>
          </p:nvPr>
        </p:nvSpPr>
        <p:spPr>
          <a:xfrm>
            <a:off x="4981575" y="2495549"/>
            <a:ext cx="7115175" cy="2451993"/>
          </a:xfrm>
          <a:solidFill>
            <a:schemeClr val="accent4">
              <a:lumMod val="20000"/>
              <a:lumOff val="80000"/>
            </a:schemeClr>
          </a:solidFill>
        </p:spPr>
        <p:txBody>
          <a:bodyPr>
            <a:normAutofit/>
          </a:bodyPr>
          <a:lstStyle/>
          <a:p>
            <a:pPr algn="ctr"/>
            <a:r>
              <a:rPr lang="es-MX" sz="5000" b="1" dirty="0">
                <a:solidFill>
                  <a:schemeClr val="accent6">
                    <a:lumMod val="50000"/>
                  </a:schemeClr>
                </a:solidFill>
                <a:latin typeface="Algerian" panose="04020705040A02060702" pitchFamily="82" charset="0"/>
              </a:rPr>
              <a:t>ACTIVIDADES DE CONTROL DEL VECTOR </a:t>
            </a:r>
            <a:r>
              <a:rPr lang="es-MX" sz="5000" b="1" i="1" dirty="0">
                <a:solidFill>
                  <a:schemeClr val="accent6">
                    <a:lumMod val="50000"/>
                  </a:schemeClr>
                </a:solidFill>
                <a:latin typeface="+mn-lt"/>
              </a:rPr>
              <a:t>Aedes </a:t>
            </a:r>
            <a:r>
              <a:rPr lang="es-MX" sz="5000" b="1" i="1" dirty="0" err="1">
                <a:solidFill>
                  <a:schemeClr val="accent6">
                    <a:lumMod val="50000"/>
                  </a:schemeClr>
                </a:solidFill>
                <a:latin typeface="+mn-lt"/>
              </a:rPr>
              <a:t>aegypti</a:t>
            </a:r>
            <a:endParaRPr lang="es-MX" sz="5000" b="1" i="1" dirty="0">
              <a:solidFill>
                <a:schemeClr val="accent6">
                  <a:lumMod val="50000"/>
                </a:schemeClr>
              </a:solidFill>
              <a:latin typeface="+mn-lt"/>
            </a:endParaRPr>
          </a:p>
        </p:txBody>
      </p:sp>
    </p:spTree>
    <p:extLst>
      <p:ext uri="{BB962C8B-B14F-4D97-AF65-F5344CB8AC3E}">
        <p14:creationId xmlns:p14="http://schemas.microsoft.com/office/powerpoint/2010/main" val="5190800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0CEF5A-A9DF-BA04-08A0-47DD8DD16E04}"/>
              </a:ext>
            </a:extLst>
          </p:cNvPr>
          <p:cNvSpPr>
            <a:spLocks noGrp="1"/>
          </p:cNvSpPr>
          <p:nvPr>
            <p:ph type="title"/>
          </p:nvPr>
        </p:nvSpPr>
        <p:spPr>
          <a:xfrm>
            <a:off x="838200" y="365125"/>
            <a:ext cx="10515600" cy="854075"/>
          </a:xfrm>
        </p:spPr>
        <p:txBody>
          <a:bodyPr>
            <a:noAutofit/>
          </a:bodyPr>
          <a:lstStyle/>
          <a:p>
            <a:pPr algn="ctr"/>
            <a:r>
              <a:rPr lang="es-ES" sz="3600" b="1" dirty="0"/>
              <a:t>ACTIVIDADES DE VIGILANCIA Y CONTROL VECTORIAL EN LA CIUDAD DE IQUITOS NOV. 2023</a:t>
            </a:r>
            <a:endParaRPr lang="es-PE" sz="3600" b="1" dirty="0"/>
          </a:p>
        </p:txBody>
      </p:sp>
      <p:pic>
        <p:nvPicPr>
          <p:cNvPr id="5" name="Marcador de contenido 4">
            <a:extLst>
              <a:ext uri="{FF2B5EF4-FFF2-40B4-BE49-F238E27FC236}">
                <a16:creationId xmlns:a16="http://schemas.microsoft.com/office/drawing/2014/main" id="{C4E31264-C8F0-4347-693B-8D4ED301F8B5}"/>
              </a:ext>
            </a:extLst>
          </p:cNvPr>
          <p:cNvPicPr>
            <a:picLocks noGrp="1" noChangeAspect="1"/>
          </p:cNvPicPr>
          <p:nvPr>
            <p:ph idx="1"/>
          </p:nvPr>
        </p:nvPicPr>
        <p:blipFill>
          <a:blip r:embed="rId2"/>
          <a:stretch>
            <a:fillRect/>
          </a:stretch>
        </p:blipFill>
        <p:spPr>
          <a:xfrm>
            <a:off x="1581968" y="1546574"/>
            <a:ext cx="8793424" cy="4946301"/>
          </a:xfrm>
          <a:prstGeom prst="rect">
            <a:avLst/>
          </a:prstGeom>
        </p:spPr>
      </p:pic>
    </p:spTree>
    <p:extLst>
      <p:ext uri="{BB962C8B-B14F-4D97-AF65-F5344CB8AC3E}">
        <p14:creationId xmlns:p14="http://schemas.microsoft.com/office/powerpoint/2010/main" val="35255925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áfico 4">
            <a:extLst>
              <a:ext uri="{FF2B5EF4-FFF2-40B4-BE49-F238E27FC236}">
                <a16:creationId xmlns:a16="http://schemas.microsoft.com/office/drawing/2014/main" id="{C09E6CD2-91EB-C907-A883-D4B9E99D5FD3}"/>
              </a:ext>
            </a:extLst>
          </p:cNvPr>
          <p:cNvGraphicFramePr>
            <a:graphicFrameLocks/>
          </p:cNvGraphicFramePr>
          <p:nvPr/>
        </p:nvGraphicFramePr>
        <p:xfrm>
          <a:off x="280416" y="287655"/>
          <a:ext cx="11606784" cy="628269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251932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Rectángulo"/>
          <p:cNvSpPr/>
          <p:nvPr/>
        </p:nvSpPr>
        <p:spPr>
          <a:xfrm>
            <a:off x="0" y="-18473"/>
            <a:ext cx="12192000" cy="766618"/>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r>
              <a:rPr lang="es-ES" sz="24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Enfermedades Notificadas por Semana Epidemiológica, Región Loreto, </a:t>
            </a:r>
          </a:p>
          <a:p>
            <a:pPr algn="ctr"/>
            <a:r>
              <a:rPr lang="es-ES" sz="24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Año 2023  (SE 01-44)</a:t>
            </a:r>
          </a:p>
        </p:txBody>
      </p:sp>
      <p:sp>
        <p:nvSpPr>
          <p:cNvPr id="5" name="CuadroTexto 4">
            <a:extLst>
              <a:ext uri="{FF2B5EF4-FFF2-40B4-BE49-F238E27FC236}">
                <a16:creationId xmlns:a16="http://schemas.microsoft.com/office/drawing/2014/main" id="{6AE48ED4-7ADC-4FB4-8FB4-47A057D8DFBD}"/>
              </a:ext>
            </a:extLst>
          </p:cNvPr>
          <p:cNvSpPr txBox="1"/>
          <p:nvPr/>
        </p:nvSpPr>
        <p:spPr>
          <a:xfrm>
            <a:off x="9930063" y="1082844"/>
            <a:ext cx="1924588" cy="5262979"/>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400" dirty="0">
                <a:effectLst/>
              </a:rPr>
              <a:t>En la SE 44- 2023 se han notificado 36 daños bajo vigilancia, de ellas, 03 daños representan el </a:t>
            </a:r>
            <a:r>
              <a:rPr lang="es-PE" sz="1400" dirty="0">
                <a:solidFill>
                  <a:srgbClr val="FF0000"/>
                </a:solidFill>
                <a:effectLst/>
              </a:rPr>
              <a:t>83.19% </a:t>
            </a:r>
            <a:r>
              <a:rPr lang="es-PE" sz="1400" dirty="0">
                <a:effectLst/>
              </a:rPr>
              <a:t>de enfermedades bajo vigilancia, siendo ellos: Malaria por P.  vivax (</a:t>
            </a:r>
            <a:r>
              <a:rPr lang="es-PE" sz="1400" dirty="0">
                <a:solidFill>
                  <a:srgbClr val="FF0000"/>
                </a:solidFill>
                <a:effectLst/>
              </a:rPr>
              <a:t>43.57%</a:t>
            </a:r>
            <a:r>
              <a:rPr lang="es-PE" sz="1400" dirty="0">
                <a:effectLst/>
              </a:rPr>
              <a:t>), Dengue sin Signos de Alarma (</a:t>
            </a:r>
            <a:r>
              <a:rPr lang="es-PE" sz="1400" dirty="0">
                <a:solidFill>
                  <a:srgbClr val="FF0000"/>
                </a:solidFill>
                <a:effectLst/>
              </a:rPr>
              <a:t>22.29%</a:t>
            </a:r>
            <a:r>
              <a:rPr lang="es-PE" sz="1400" dirty="0">
                <a:effectLst/>
              </a:rPr>
              <a:t>) y Leptospirosis (</a:t>
            </a:r>
            <a:r>
              <a:rPr lang="es-PE" sz="1400" dirty="0">
                <a:solidFill>
                  <a:srgbClr val="FF0000"/>
                </a:solidFill>
                <a:effectLst/>
              </a:rPr>
              <a:t>16.68%</a:t>
            </a:r>
            <a:r>
              <a:rPr lang="es-PE" sz="1400" dirty="0">
                <a:effectLst/>
              </a:rPr>
              <a:t>).</a:t>
            </a:r>
          </a:p>
          <a:p>
            <a:endParaRPr lang="es-PE" sz="1400" dirty="0">
              <a:effectLst/>
            </a:endParaRPr>
          </a:p>
          <a:p>
            <a:r>
              <a:rPr lang="es-PE" sz="1400" dirty="0">
                <a:effectLst/>
              </a:rPr>
              <a:t>Durante el año 2022 en el mismo periodo, se notificaron 30 daños, de los cuales Malaria P. vivax y Dengue sin signos de alarma fueron también  predominantes en ese año, seguido de Malaria por P. falciparum.</a:t>
            </a:r>
          </a:p>
        </p:txBody>
      </p:sp>
      <p:pic>
        <p:nvPicPr>
          <p:cNvPr id="6" name="Imagen 5"/>
          <p:cNvPicPr>
            <a:picLocks noChangeAspect="1"/>
          </p:cNvPicPr>
          <p:nvPr/>
        </p:nvPicPr>
        <p:blipFill>
          <a:blip r:embed="rId2"/>
          <a:stretch>
            <a:fillRect/>
          </a:stretch>
        </p:blipFill>
        <p:spPr>
          <a:xfrm>
            <a:off x="313898" y="898016"/>
            <a:ext cx="9184944" cy="5850802"/>
          </a:xfrm>
          <a:prstGeom prst="rect">
            <a:avLst/>
          </a:prstGeom>
        </p:spPr>
      </p:pic>
    </p:spTree>
    <p:extLst>
      <p:ext uri="{BB962C8B-B14F-4D97-AF65-F5344CB8AC3E}">
        <p14:creationId xmlns:p14="http://schemas.microsoft.com/office/powerpoint/2010/main" val="545568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80136A-6015-9C56-A4F3-A2DB8A908384}"/>
              </a:ext>
            </a:extLst>
          </p:cNvPr>
          <p:cNvSpPr>
            <a:spLocks noGrp="1"/>
          </p:cNvSpPr>
          <p:nvPr>
            <p:ph type="title"/>
          </p:nvPr>
        </p:nvSpPr>
        <p:spPr>
          <a:xfrm>
            <a:off x="838200" y="188976"/>
            <a:ext cx="10515600" cy="492061"/>
          </a:xfrm>
        </p:spPr>
        <p:txBody>
          <a:bodyPr>
            <a:noAutofit/>
          </a:bodyPr>
          <a:lstStyle/>
          <a:p>
            <a:pPr algn="ctr"/>
            <a:r>
              <a:rPr lang="es-ES" sz="2400" b="1" dirty="0"/>
              <a:t>INTERVENCIONES DE T. FOCAL EN LOCALIDADES PERIURBANAS A LA CIUDAD DE IQUITOS AÑO 2023</a:t>
            </a:r>
            <a:endParaRPr lang="es-PE" sz="2400" b="1" dirty="0"/>
          </a:p>
        </p:txBody>
      </p:sp>
      <p:pic>
        <p:nvPicPr>
          <p:cNvPr id="7" name="Marcador de contenido 6">
            <a:extLst>
              <a:ext uri="{FF2B5EF4-FFF2-40B4-BE49-F238E27FC236}">
                <a16:creationId xmlns:a16="http://schemas.microsoft.com/office/drawing/2014/main" id="{D6D315AC-5034-9530-DAA8-D91355D7ACAC}"/>
              </a:ext>
            </a:extLst>
          </p:cNvPr>
          <p:cNvPicPr>
            <a:picLocks noGrp="1" noChangeAspect="1"/>
          </p:cNvPicPr>
          <p:nvPr>
            <p:ph idx="1"/>
          </p:nvPr>
        </p:nvPicPr>
        <p:blipFill>
          <a:blip r:embed="rId2"/>
          <a:stretch>
            <a:fillRect/>
          </a:stretch>
        </p:blipFill>
        <p:spPr>
          <a:xfrm>
            <a:off x="682753" y="841248"/>
            <a:ext cx="10954512" cy="5827776"/>
          </a:xfrm>
          <a:prstGeom prst="rect">
            <a:avLst/>
          </a:prstGeom>
        </p:spPr>
      </p:pic>
    </p:spTree>
    <p:extLst>
      <p:ext uri="{BB962C8B-B14F-4D97-AF65-F5344CB8AC3E}">
        <p14:creationId xmlns:p14="http://schemas.microsoft.com/office/powerpoint/2010/main" val="24170007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B25ED88-639D-4AD8-B73B-E14B0396F5CD}"/>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638726" y="1692453"/>
            <a:ext cx="3847661" cy="4180921"/>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03A2E6DB-9C4F-43CE-AC36-6E6E5852F64A}"/>
              </a:ext>
            </a:extLst>
          </p:cNvPr>
          <p:cNvSpPr>
            <a:spLocks noGrp="1"/>
          </p:cNvSpPr>
          <p:nvPr>
            <p:ph type="ctrTitle"/>
          </p:nvPr>
        </p:nvSpPr>
        <p:spPr>
          <a:xfrm>
            <a:off x="3048000" y="1395313"/>
            <a:ext cx="9144000" cy="2387600"/>
          </a:xfrm>
        </p:spPr>
        <p:txBody>
          <a:bodyPr vert="horz" lIns="91440" tIns="45720" rIns="91440" bIns="45720" rtlCol="0" anchor="b">
            <a:normAutofit/>
          </a:bodyPr>
          <a:lstStyle/>
          <a:p>
            <a:r>
              <a:rPr lang="es-MX" sz="6600" b="1" dirty="0">
                <a:solidFill>
                  <a:schemeClr val="accent6">
                    <a:lumMod val="50000"/>
                  </a:schemeClr>
                </a:solidFill>
                <a:latin typeface="Algerian" panose="04020705040A02060702" pitchFamily="82" charset="0"/>
              </a:rPr>
              <a:t>LEPTOSPIROSIS</a:t>
            </a:r>
          </a:p>
        </p:txBody>
      </p:sp>
    </p:spTree>
    <p:extLst>
      <p:ext uri="{BB962C8B-B14F-4D97-AF65-F5344CB8AC3E}">
        <p14:creationId xmlns:p14="http://schemas.microsoft.com/office/powerpoint/2010/main" val="1468763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36687" y="5868565"/>
            <a:ext cx="12004896" cy="877163"/>
          </a:xfrm>
          <a:prstGeom prst="rect">
            <a:avLst/>
          </a:prstGeom>
          <a:solidFill>
            <a:schemeClr val="accent1">
              <a:lumMod val="20000"/>
              <a:lumOff val="80000"/>
            </a:schemeClr>
          </a:solidFill>
          <a:ln>
            <a:solidFill>
              <a:schemeClr val="tx1"/>
            </a:solidFill>
          </a:ln>
        </p:spPr>
        <p:txBody>
          <a:bodyPr wrap="square" rtlCol="0">
            <a:spAutoFit/>
          </a:bodyPr>
          <a:lstStyle/>
          <a:p>
            <a:pPr algn="just"/>
            <a:r>
              <a:rPr lang="es-ES" sz="1700" b="1" dirty="0"/>
              <a:t>Hasta  la SE 44 se reportó 5,410 casos de Leptospirosis, 1 022 casos confirmados (MAT) y 4 388 se encuentran como Probables a espera de resultados MAT para su clasificación. En relación al año 2022, el reporte de casos para el presente año se reportó 3 910 casos mas en el mismo periodo. Según la presentación de casos en las últimas </a:t>
            </a:r>
            <a:r>
              <a:rPr lang="es-ES" sz="1700" b="1" dirty="0" err="1"/>
              <a:t>semans</a:t>
            </a:r>
            <a:r>
              <a:rPr lang="es-ES" sz="1700" b="1" dirty="0"/>
              <a:t> se encuentra en zona de </a:t>
            </a:r>
            <a:r>
              <a:rPr lang="es-ES" sz="1700" b="1" dirty="0" err="1"/>
              <a:t>Alrma</a:t>
            </a:r>
            <a:r>
              <a:rPr lang="es-ES" sz="1700" b="1" dirty="0"/>
              <a:t>.</a:t>
            </a:r>
          </a:p>
        </p:txBody>
      </p:sp>
      <p:sp>
        <p:nvSpPr>
          <p:cNvPr id="5" name="CuadroTexto 4">
            <a:extLst>
              <a:ext uri="{FF2B5EF4-FFF2-40B4-BE49-F238E27FC236}">
                <a16:creationId xmlns:a16="http://schemas.microsoft.com/office/drawing/2014/main" id="{508C0FFA-EBED-462D-9854-D0D22191FE89}"/>
              </a:ext>
            </a:extLst>
          </p:cNvPr>
          <p:cNvSpPr txBox="1"/>
          <p:nvPr/>
        </p:nvSpPr>
        <p:spPr>
          <a:xfrm>
            <a:off x="223115" y="5606955"/>
            <a:ext cx="5044487" cy="261610"/>
          </a:xfrm>
          <a:prstGeom prst="rect">
            <a:avLst/>
          </a:prstGeom>
          <a:noFill/>
        </p:spPr>
        <p:txBody>
          <a:bodyPr wrap="square" rtlCol="0">
            <a:spAutoFit/>
          </a:bodyPr>
          <a:lstStyle/>
          <a:p>
            <a:r>
              <a:rPr lang="es-MX" sz="1100" dirty="0"/>
              <a:t>Fuente: Base de datos del Noti Web de la Dirección de Epidemiología- GERESA Loreto</a:t>
            </a:r>
          </a:p>
        </p:txBody>
      </p:sp>
      <p:pic>
        <p:nvPicPr>
          <p:cNvPr id="4" name="Imagen 3"/>
          <p:cNvPicPr>
            <a:picLocks noChangeAspect="1"/>
          </p:cNvPicPr>
          <p:nvPr/>
        </p:nvPicPr>
        <p:blipFill>
          <a:blip r:embed="rId3"/>
          <a:stretch>
            <a:fillRect/>
          </a:stretch>
        </p:blipFill>
        <p:spPr>
          <a:xfrm>
            <a:off x="1078174" y="201517"/>
            <a:ext cx="9921922" cy="5405438"/>
          </a:xfrm>
          <a:prstGeom prst="rect">
            <a:avLst/>
          </a:prstGeom>
        </p:spPr>
      </p:pic>
    </p:spTree>
    <p:extLst>
      <p:ext uri="{BB962C8B-B14F-4D97-AF65-F5344CB8AC3E}">
        <p14:creationId xmlns:p14="http://schemas.microsoft.com/office/powerpoint/2010/main" val="2930551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18473"/>
            <a:ext cx="12192000" cy="747815"/>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Casos de Leptospirosis por distritos y semanas epidemiológicas, Región Loreto SE 01- 44;  2023 </a:t>
            </a:r>
          </a:p>
        </p:txBody>
      </p:sp>
      <p:sp>
        <p:nvSpPr>
          <p:cNvPr id="8" name="Rectangle 7"/>
          <p:cNvSpPr/>
          <p:nvPr/>
        </p:nvSpPr>
        <p:spPr>
          <a:xfrm>
            <a:off x="315686" y="2100943"/>
            <a:ext cx="402771"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7 Rectángulo">
            <a:extLst>
              <a:ext uri="{FF2B5EF4-FFF2-40B4-BE49-F238E27FC236}">
                <a16:creationId xmlns:a16="http://schemas.microsoft.com/office/drawing/2014/main" id="{D95136E0-B512-4724-B3C2-6765A40C6497}"/>
              </a:ext>
            </a:extLst>
          </p:cNvPr>
          <p:cNvSpPr/>
          <p:nvPr/>
        </p:nvSpPr>
        <p:spPr>
          <a:xfrm>
            <a:off x="7874757" y="4856381"/>
            <a:ext cx="4030639" cy="1815882"/>
          </a:xfrm>
          <a:prstGeom prst="rect">
            <a:avLst/>
          </a:prstGeom>
          <a:solidFill>
            <a:schemeClr val="accent1">
              <a:lumMod val="20000"/>
              <a:lumOff val="80000"/>
            </a:schemeClr>
          </a:solidFill>
          <a:ln>
            <a:solidFill>
              <a:schemeClr val="tx1"/>
            </a:solidFill>
          </a:ln>
        </p:spPr>
        <p:txBody>
          <a:bodyPr wrap="square" rtlCol="0">
            <a:spAutoFit/>
          </a:bodyPr>
          <a:lstStyle/>
          <a:p>
            <a:pPr algn="just"/>
            <a:r>
              <a:rPr lang="es-ES" sz="1400" b="1" dirty="0"/>
              <a:t>Hasta</a:t>
            </a:r>
            <a:r>
              <a:rPr lang="es-ES" sz="1400" b="1" dirty="0">
                <a:solidFill>
                  <a:schemeClr val="tx1"/>
                </a:solidFill>
              </a:rPr>
              <a:t> la SE </a:t>
            </a:r>
            <a:r>
              <a:rPr lang="es-ES" sz="1400" b="1" dirty="0"/>
              <a:t>44</a:t>
            </a:r>
            <a:r>
              <a:rPr lang="es-ES" sz="1400" b="1" dirty="0">
                <a:solidFill>
                  <a:schemeClr val="tx1"/>
                </a:solidFill>
              </a:rPr>
              <a:t> se ha </a:t>
            </a:r>
            <a:r>
              <a:rPr lang="es-ES" sz="1400" b="1" dirty="0"/>
              <a:t>reportado 5,410 casos de Leptospirosis;  </a:t>
            </a:r>
            <a:r>
              <a:rPr lang="es-ES" sz="1400" b="1" dirty="0">
                <a:solidFill>
                  <a:srgbClr val="FF0000"/>
                </a:solidFill>
              </a:rPr>
              <a:t>El 81.81% </a:t>
            </a:r>
            <a:r>
              <a:rPr lang="es-ES" sz="1400" b="1" dirty="0"/>
              <a:t>se concentra en 7 distritos, entre los tres primeros están : San Juan Bautista (18.08%), Iquitos (14.7%) y  </a:t>
            </a:r>
            <a:r>
              <a:rPr lang="es-ES" sz="1400" b="1" dirty="0" err="1"/>
              <a:t>Punchana</a:t>
            </a:r>
            <a:r>
              <a:rPr lang="es-ES" sz="1400" b="1" dirty="0"/>
              <a:t> (14.38%). En las últimas 15 semanas 15  distritos no han reportado casos de leptospirosis Se registran 2 defunciones por este daño: 2 confirmados de los distritos Putumayo y Punchana.</a:t>
            </a:r>
            <a:endParaRPr lang="es-ES" sz="1400" b="1" dirty="0">
              <a:solidFill>
                <a:schemeClr val="tx1"/>
              </a:solidFill>
            </a:endParaRPr>
          </a:p>
        </p:txBody>
      </p:sp>
      <p:pic>
        <p:nvPicPr>
          <p:cNvPr id="4" name="Imagen 3"/>
          <p:cNvPicPr>
            <a:picLocks noChangeAspect="1"/>
          </p:cNvPicPr>
          <p:nvPr/>
        </p:nvPicPr>
        <p:blipFill>
          <a:blip r:embed="rId3"/>
          <a:stretch>
            <a:fillRect/>
          </a:stretch>
        </p:blipFill>
        <p:spPr>
          <a:xfrm>
            <a:off x="8136339" y="743969"/>
            <a:ext cx="3507474" cy="4097784"/>
          </a:xfrm>
          <a:prstGeom prst="rect">
            <a:avLst/>
          </a:prstGeom>
        </p:spPr>
      </p:pic>
      <p:graphicFrame>
        <p:nvGraphicFramePr>
          <p:cNvPr id="6" name="Objeto 5"/>
          <p:cNvGraphicFramePr>
            <a:graphicFrameLocks noChangeAspect="1"/>
          </p:cNvGraphicFramePr>
          <p:nvPr>
            <p:extLst>
              <p:ext uri="{D42A27DB-BD31-4B8C-83A1-F6EECF244321}">
                <p14:modId xmlns:p14="http://schemas.microsoft.com/office/powerpoint/2010/main" val="828485467"/>
              </p:ext>
            </p:extLst>
          </p:nvPr>
        </p:nvGraphicFramePr>
        <p:xfrm>
          <a:off x="315686" y="869263"/>
          <a:ext cx="7299765" cy="5803000"/>
        </p:xfrm>
        <a:graphic>
          <a:graphicData uri="http://schemas.openxmlformats.org/presentationml/2006/ole">
            <mc:AlternateContent xmlns:mc="http://schemas.openxmlformats.org/markup-compatibility/2006">
              <mc:Choice xmlns:v="urn:schemas-microsoft-com:vml" Requires="v">
                <p:oleObj name="Hoja de cálculo" r:id="rId4" imgW="9562985" imgH="9534708" progId="Excel.Sheet.12">
                  <p:embed/>
                </p:oleObj>
              </mc:Choice>
              <mc:Fallback>
                <p:oleObj name="Hoja de cálculo" r:id="rId4" imgW="9562985" imgH="9534708" progId="Excel.Sheet.12">
                  <p:embed/>
                  <p:pic>
                    <p:nvPicPr>
                      <p:cNvPr id="0" name=""/>
                      <p:cNvPicPr/>
                      <p:nvPr/>
                    </p:nvPicPr>
                    <p:blipFill>
                      <a:blip r:embed="rId5"/>
                      <a:stretch>
                        <a:fillRect/>
                      </a:stretch>
                    </p:blipFill>
                    <p:spPr>
                      <a:xfrm>
                        <a:off x="315686" y="869263"/>
                        <a:ext cx="7299765" cy="5803000"/>
                      </a:xfrm>
                      <a:prstGeom prst="rect">
                        <a:avLst/>
                      </a:prstGeom>
                    </p:spPr>
                  </p:pic>
                </p:oleObj>
              </mc:Fallback>
            </mc:AlternateContent>
          </a:graphicData>
        </a:graphic>
      </p:graphicFrame>
    </p:spTree>
    <p:extLst>
      <p:ext uri="{BB962C8B-B14F-4D97-AF65-F5344CB8AC3E}">
        <p14:creationId xmlns:p14="http://schemas.microsoft.com/office/powerpoint/2010/main" val="39796421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794BF50-6A1D-4C76-84BB-CFEC018338F9}"/>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920078" y="1657284"/>
            <a:ext cx="3847661" cy="4180921"/>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4BF928B8-E4AD-43A8-9DB3-97F7642185CE}"/>
              </a:ext>
            </a:extLst>
          </p:cNvPr>
          <p:cNvSpPr>
            <a:spLocks noGrp="1"/>
          </p:cNvSpPr>
          <p:nvPr>
            <p:ph type="ctrTitle"/>
          </p:nvPr>
        </p:nvSpPr>
        <p:spPr>
          <a:xfrm>
            <a:off x="2852263" y="1360144"/>
            <a:ext cx="9144000" cy="2387600"/>
          </a:xfrm>
        </p:spPr>
        <p:txBody>
          <a:bodyPr vert="horz" lIns="91440" tIns="45720" rIns="91440" bIns="45720" rtlCol="0" anchor="b">
            <a:normAutofit/>
          </a:bodyPr>
          <a:lstStyle/>
          <a:p>
            <a:r>
              <a:rPr lang="es-MX" sz="6600" b="1" dirty="0">
                <a:solidFill>
                  <a:schemeClr val="accent6">
                    <a:lumMod val="50000"/>
                  </a:schemeClr>
                </a:solidFill>
                <a:latin typeface="Algerian" panose="04020705040A02060702" pitchFamily="82" charset="0"/>
              </a:rPr>
              <a:t>OFIDISMO</a:t>
            </a:r>
          </a:p>
        </p:txBody>
      </p:sp>
    </p:spTree>
    <p:extLst>
      <p:ext uri="{BB962C8B-B14F-4D97-AF65-F5344CB8AC3E}">
        <p14:creationId xmlns:p14="http://schemas.microsoft.com/office/powerpoint/2010/main" val="3455494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44231"/>
            <a:ext cx="12192000" cy="74781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24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Casos de Ofidismo por semanas epidemiológicas y distritos, </a:t>
            </a:r>
          </a:p>
          <a:p>
            <a:pPr algn="ctr"/>
            <a:r>
              <a:rPr lang="es-ES" sz="24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Región Loreto, SE 01 - 44. 2023 </a:t>
            </a:r>
          </a:p>
        </p:txBody>
      </p:sp>
      <p:sp>
        <p:nvSpPr>
          <p:cNvPr id="8" name="Rectangle 7"/>
          <p:cNvSpPr/>
          <p:nvPr/>
        </p:nvSpPr>
        <p:spPr>
          <a:xfrm>
            <a:off x="225287" y="2319130"/>
            <a:ext cx="450574" cy="675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7 Rectángulo">
            <a:extLst>
              <a:ext uri="{FF2B5EF4-FFF2-40B4-BE49-F238E27FC236}">
                <a16:creationId xmlns:a16="http://schemas.microsoft.com/office/drawing/2014/main" id="{509F84E5-9623-4212-B6CE-AB0806DE7FCC}"/>
              </a:ext>
            </a:extLst>
          </p:cNvPr>
          <p:cNvSpPr/>
          <p:nvPr/>
        </p:nvSpPr>
        <p:spPr>
          <a:xfrm>
            <a:off x="76751" y="5869354"/>
            <a:ext cx="12060819" cy="1200329"/>
          </a:xfrm>
          <a:prstGeom prst="rect">
            <a:avLst/>
          </a:prstGeom>
          <a:solidFill>
            <a:schemeClr val="accent1">
              <a:lumMod val="20000"/>
              <a:lumOff val="80000"/>
            </a:schemeClr>
          </a:solidFill>
          <a:ln>
            <a:solidFill>
              <a:schemeClr val="tx1"/>
            </a:solidFill>
          </a:ln>
        </p:spPr>
        <p:txBody>
          <a:bodyPr wrap="square" rtlCol="0">
            <a:spAutoFit/>
          </a:bodyPr>
          <a:lstStyle/>
          <a:p>
            <a:pPr algn="just"/>
            <a:r>
              <a:rPr lang="es-ES" b="1" dirty="0"/>
              <a:t>Hasta</a:t>
            </a:r>
            <a:r>
              <a:rPr lang="es-ES" b="1" dirty="0">
                <a:solidFill>
                  <a:schemeClr val="tx1"/>
                </a:solidFill>
              </a:rPr>
              <a:t> la SE </a:t>
            </a:r>
            <a:r>
              <a:rPr lang="es-ES" b="1" dirty="0"/>
              <a:t>43</a:t>
            </a:r>
            <a:r>
              <a:rPr lang="es-ES" b="1" dirty="0">
                <a:solidFill>
                  <a:schemeClr val="tx1"/>
                </a:solidFill>
              </a:rPr>
              <a:t>-2023, 47 distritos han </a:t>
            </a:r>
            <a:r>
              <a:rPr lang="es-ES" b="1" dirty="0"/>
              <a:t>reportados 509 casos de ofidismo; El </a:t>
            </a:r>
            <a:r>
              <a:rPr lang="es-ES" b="1" dirty="0">
                <a:solidFill>
                  <a:srgbClr val="FF0000"/>
                </a:solidFill>
              </a:rPr>
              <a:t>69.7%</a:t>
            </a:r>
            <a:r>
              <a:rPr lang="es-ES" b="1" dirty="0"/>
              <a:t> se concentra en 18 distritos siendo los 4 principales: </a:t>
            </a:r>
            <a:r>
              <a:rPr lang="es-ES" b="1" dirty="0" err="1"/>
              <a:t>Yurimaguas</a:t>
            </a:r>
            <a:r>
              <a:rPr lang="es-ES" b="1" dirty="0"/>
              <a:t> (10.12%), Balsa puerto (4.67%), Punchana (4,42%), Teniente Cesar López, </a:t>
            </a:r>
            <a:r>
              <a:rPr lang="es-ES" b="1" dirty="0" err="1"/>
              <a:t>Contamana</a:t>
            </a:r>
            <a:r>
              <a:rPr lang="es-ES" b="1" dirty="0"/>
              <a:t> y San Juan (4.28%). Se ha registrado hasta la semana 43, cinco defunciones en los distritos de Manseriche, San Pablo, Torres </a:t>
            </a:r>
            <a:r>
              <a:rPr lang="es-ES" b="1" dirty="0" err="1"/>
              <a:t>Causana</a:t>
            </a:r>
            <a:r>
              <a:rPr lang="es-ES" b="1" dirty="0"/>
              <a:t>, Fernando Lores y Andoas .</a:t>
            </a:r>
            <a:endParaRPr lang="es-ES" b="1" dirty="0">
              <a:solidFill>
                <a:schemeClr val="tx1"/>
              </a:solidFill>
            </a:endParaRPr>
          </a:p>
        </p:txBody>
      </p:sp>
      <p:pic>
        <p:nvPicPr>
          <p:cNvPr id="3" name="Imagen 2"/>
          <p:cNvPicPr>
            <a:picLocks noChangeAspect="1"/>
          </p:cNvPicPr>
          <p:nvPr/>
        </p:nvPicPr>
        <p:blipFill>
          <a:blip r:embed="rId2"/>
          <a:stretch>
            <a:fillRect/>
          </a:stretch>
        </p:blipFill>
        <p:spPr>
          <a:xfrm>
            <a:off x="225287" y="772761"/>
            <a:ext cx="3159358" cy="5096593"/>
          </a:xfrm>
          <a:prstGeom prst="rect">
            <a:avLst/>
          </a:prstGeom>
        </p:spPr>
      </p:pic>
      <p:graphicFrame>
        <p:nvGraphicFramePr>
          <p:cNvPr id="4" name="Objeto 3"/>
          <p:cNvGraphicFramePr>
            <a:graphicFrameLocks noChangeAspect="1"/>
          </p:cNvGraphicFramePr>
          <p:nvPr>
            <p:extLst>
              <p:ext uri="{D42A27DB-BD31-4B8C-83A1-F6EECF244321}">
                <p14:modId xmlns:p14="http://schemas.microsoft.com/office/powerpoint/2010/main" val="1140561372"/>
              </p:ext>
            </p:extLst>
          </p:nvPr>
        </p:nvGraphicFramePr>
        <p:xfrm>
          <a:off x="3533181" y="772762"/>
          <a:ext cx="8435906" cy="4904708"/>
        </p:xfrm>
        <a:graphic>
          <a:graphicData uri="http://schemas.openxmlformats.org/presentationml/2006/ole">
            <mc:AlternateContent xmlns:mc="http://schemas.openxmlformats.org/markup-compatibility/2006">
              <mc:Choice xmlns:v="urn:schemas-microsoft-com:vml" Requires="v">
                <p:oleObj name="Hoja de cálculo" r:id="rId3" imgW="9420241" imgH="9534708" progId="Excel.Sheet.12">
                  <p:embed/>
                </p:oleObj>
              </mc:Choice>
              <mc:Fallback>
                <p:oleObj name="Hoja de cálculo" r:id="rId3" imgW="9420241" imgH="9534708" progId="Excel.Sheet.12">
                  <p:embed/>
                  <p:pic>
                    <p:nvPicPr>
                      <p:cNvPr id="0" name=""/>
                      <p:cNvPicPr/>
                      <p:nvPr/>
                    </p:nvPicPr>
                    <p:blipFill>
                      <a:blip r:embed="rId4"/>
                      <a:stretch>
                        <a:fillRect/>
                      </a:stretch>
                    </p:blipFill>
                    <p:spPr>
                      <a:xfrm>
                        <a:off x="3533181" y="772762"/>
                        <a:ext cx="8435906" cy="4904708"/>
                      </a:xfrm>
                      <a:prstGeom prst="rect">
                        <a:avLst/>
                      </a:prstGeom>
                    </p:spPr>
                  </p:pic>
                </p:oleObj>
              </mc:Fallback>
            </mc:AlternateContent>
          </a:graphicData>
        </a:graphic>
      </p:graphicFrame>
    </p:spTree>
    <p:extLst>
      <p:ext uri="{BB962C8B-B14F-4D97-AF65-F5344CB8AC3E}">
        <p14:creationId xmlns:p14="http://schemas.microsoft.com/office/powerpoint/2010/main" val="8156171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CE1B714-3A23-4E5F-B23B-4E0C56CA2D87}"/>
              </a:ext>
            </a:extLst>
          </p:cNvPr>
          <p:cNvSpPr>
            <a:spLocks noGrp="1"/>
          </p:cNvSpPr>
          <p:nvPr>
            <p:ph type="ctrTitle"/>
          </p:nvPr>
        </p:nvSpPr>
        <p:spPr>
          <a:xfrm>
            <a:off x="3575539" y="1131277"/>
            <a:ext cx="9144000" cy="2387600"/>
          </a:xfrm>
        </p:spPr>
        <p:txBody>
          <a:bodyPr vert="horz" lIns="91440" tIns="45720" rIns="91440" bIns="45720" rtlCol="0" anchor="b">
            <a:normAutofit/>
          </a:bodyPr>
          <a:lstStyle/>
          <a:p>
            <a:pPr algn="ctr"/>
            <a:r>
              <a:rPr lang="es-MX" sz="6600" b="1" dirty="0">
                <a:solidFill>
                  <a:schemeClr val="accent6">
                    <a:lumMod val="50000"/>
                  </a:schemeClr>
                </a:solidFill>
                <a:latin typeface="Algerian" panose="04020705040A02060702" pitchFamily="82" charset="0"/>
              </a:rPr>
              <a:t>TUBERCULOSIS</a:t>
            </a:r>
          </a:p>
        </p:txBody>
      </p:sp>
      <p:pic>
        <p:nvPicPr>
          <p:cNvPr id="3" name="Imagen 2">
            <a:extLst>
              <a:ext uri="{FF2B5EF4-FFF2-40B4-BE49-F238E27FC236}">
                <a16:creationId xmlns:a16="http://schemas.microsoft.com/office/drawing/2014/main" id="{75C9AC5D-AA26-435F-9C18-E27A991629D6}"/>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166264" y="1338539"/>
            <a:ext cx="3847661" cy="4180921"/>
          </a:xfrm>
          <a:prstGeom prst="rect">
            <a:avLst/>
          </a:prstGeom>
          <a:blipFill>
            <a:blip r:embed="rId3">
              <a:lum bright="70000" contrast="-70000"/>
            </a:blip>
            <a:tile tx="0" ty="0" sx="100000" sy="100000" flip="none" algn="tl"/>
          </a:blipFill>
        </p:spPr>
      </p:pic>
    </p:spTree>
    <p:extLst>
      <p:ext uri="{BB962C8B-B14F-4D97-AF65-F5344CB8AC3E}">
        <p14:creationId xmlns:p14="http://schemas.microsoft.com/office/powerpoint/2010/main" val="546539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2FCC5B2-6735-4098-80E0-6CF353EAD7C1}"/>
              </a:ext>
            </a:extLst>
          </p:cNvPr>
          <p:cNvSpPr txBox="1"/>
          <p:nvPr/>
        </p:nvSpPr>
        <p:spPr>
          <a:xfrm>
            <a:off x="3899208" y="4423940"/>
            <a:ext cx="7068546" cy="1754326"/>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800" dirty="0">
                <a:effectLst/>
              </a:rPr>
              <a:t>Hasta la SE. 44 del año 2023, 43 distritos han notificado 834 casos de TBC: </a:t>
            </a:r>
            <a:r>
              <a:rPr lang="es-PE" sz="1800" dirty="0">
                <a:solidFill>
                  <a:srgbClr val="FF0000"/>
                </a:solidFill>
                <a:effectLst/>
              </a:rPr>
              <a:t>EL 57.79% </a:t>
            </a:r>
            <a:r>
              <a:rPr lang="es-PE" sz="1800" dirty="0">
                <a:effectLst/>
              </a:rPr>
              <a:t> corresponde a casos de Tuberculosis pulmonar  con confirmación bacteriológica y el 29.38&amp; a Tuberculosis sin confirmación.</a:t>
            </a:r>
          </a:p>
          <a:p>
            <a:r>
              <a:rPr lang="es-MX" sz="1800" dirty="0">
                <a:effectLst/>
              </a:rPr>
              <a:t>Según la estratificación de de riesgo por Incidencia Acumulada se tiene 17 distritos de muy Alto Riesgo; 6 distritos en Alto Riesgo; 15 distrito en Mediano Riesgo y 15 distritos en Bajo riesgo.</a:t>
            </a:r>
            <a:endParaRPr lang="es-PE" sz="1800" dirty="0">
              <a:effectLst/>
            </a:endParaRPr>
          </a:p>
        </p:txBody>
      </p:sp>
      <p:sp>
        <p:nvSpPr>
          <p:cNvPr id="6" name="7 Rectángulo"/>
          <p:cNvSpPr/>
          <p:nvPr/>
        </p:nvSpPr>
        <p:spPr>
          <a:xfrm>
            <a:off x="0" y="1"/>
            <a:ext cx="12192000" cy="707570"/>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r>
              <a:rPr lang="es-ES" sz="24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Casos de Tuberculosis, Región Loreto,  Año 2023 (SE 01-44)</a:t>
            </a:r>
          </a:p>
        </p:txBody>
      </p:sp>
      <p:pic>
        <p:nvPicPr>
          <p:cNvPr id="4" name="Imagen 3"/>
          <p:cNvPicPr>
            <a:picLocks noChangeAspect="1"/>
          </p:cNvPicPr>
          <p:nvPr/>
        </p:nvPicPr>
        <p:blipFill>
          <a:blip r:embed="rId3"/>
          <a:stretch>
            <a:fillRect/>
          </a:stretch>
        </p:blipFill>
        <p:spPr>
          <a:xfrm>
            <a:off x="477672" y="862141"/>
            <a:ext cx="3203172" cy="5516723"/>
          </a:xfrm>
          <a:prstGeom prst="rect">
            <a:avLst/>
          </a:prstGeom>
        </p:spPr>
      </p:pic>
      <p:pic>
        <p:nvPicPr>
          <p:cNvPr id="5" name="Imagen 4"/>
          <p:cNvPicPr>
            <a:picLocks noChangeAspect="1"/>
          </p:cNvPicPr>
          <p:nvPr/>
        </p:nvPicPr>
        <p:blipFill>
          <a:blip r:embed="rId4"/>
          <a:stretch>
            <a:fillRect/>
          </a:stretch>
        </p:blipFill>
        <p:spPr>
          <a:xfrm>
            <a:off x="3899208" y="1084777"/>
            <a:ext cx="7068546" cy="3239356"/>
          </a:xfrm>
          <a:prstGeom prst="rect">
            <a:avLst/>
          </a:prstGeom>
        </p:spPr>
      </p:pic>
    </p:spTree>
    <p:extLst>
      <p:ext uri="{BB962C8B-B14F-4D97-AF65-F5344CB8AC3E}">
        <p14:creationId xmlns:p14="http://schemas.microsoft.com/office/powerpoint/2010/main" val="4250644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CE1B714-3A23-4E5F-B23B-4E0C56CA2D87}"/>
              </a:ext>
            </a:extLst>
          </p:cNvPr>
          <p:cNvSpPr>
            <a:spLocks noGrp="1"/>
          </p:cNvSpPr>
          <p:nvPr>
            <p:ph type="ctrTitle"/>
          </p:nvPr>
        </p:nvSpPr>
        <p:spPr>
          <a:xfrm>
            <a:off x="4540917" y="3158411"/>
            <a:ext cx="7089731" cy="918226"/>
          </a:xfrm>
        </p:spPr>
        <p:txBody>
          <a:bodyPr vert="horz" lIns="91440" tIns="45720" rIns="91440" bIns="45720" rtlCol="0" anchor="b">
            <a:noAutofit/>
          </a:bodyPr>
          <a:lstStyle/>
          <a:p>
            <a:pPr algn="ctr"/>
            <a:r>
              <a:rPr lang="es-MX" sz="5400" b="1" dirty="0">
                <a:solidFill>
                  <a:schemeClr val="accent6">
                    <a:lumMod val="50000"/>
                  </a:schemeClr>
                </a:solidFill>
                <a:latin typeface="Algerian" panose="04020705040A02060702" pitchFamily="82" charset="0"/>
              </a:rPr>
              <a:t>MORTALIDAD MATERNA</a:t>
            </a:r>
          </a:p>
        </p:txBody>
      </p:sp>
      <p:pic>
        <p:nvPicPr>
          <p:cNvPr id="3" name="Imagen 2">
            <a:extLst>
              <a:ext uri="{FF2B5EF4-FFF2-40B4-BE49-F238E27FC236}">
                <a16:creationId xmlns:a16="http://schemas.microsoft.com/office/drawing/2014/main" id="{75C9AC5D-AA26-435F-9C18-E27A991629D6}"/>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166264" y="1338539"/>
            <a:ext cx="3847661" cy="4180921"/>
          </a:xfrm>
          <a:prstGeom prst="rect">
            <a:avLst/>
          </a:prstGeom>
          <a:blipFill>
            <a:blip r:embed="rId3">
              <a:lum bright="70000" contrast="-70000"/>
            </a:blip>
            <a:tile tx="0" ty="0" sx="100000" sy="100000" flip="none" algn="tl"/>
          </a:blipFill>
        </p:spPr>
      </p:pic>
    </p:spTree>
    <p:extLst>
      <p:ext uri="{BB962C8B-B14F-4D97-AF65-F5344CB8AC3E}">
        <p14:creationId xmlns:p14="http://schemas.microsoft.com/office/powerpoint/2010/main" val="2099656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86E798EB-8B1F-4F9C-9BE4-BD41A81B47A1}"/>
              </a:ext>
            </a:extLst>
          </p:cNvPr>
          <p:cNvSpPr txBox="1"/>
          <p:nvPr/>
        </p:nvSpPr>
        <p:spPr>
          <a:xfrm>
            <a:off x="145774" y="59639"/>
            <a:ext cx="11926956" cy="954107"/>
          </a:xfrm>
          <a:prstGeom prst="rect">
            <a:avLst/>
          </a:prstGeom>
          <a:solidFill>
            <a:schemeClr val="accent6">
              <a:lumMod val="20000"/>
              <a:lumOff val="80000"/>
            </a:schemeClr>
          </a:solidFill>
        </p:spPr>
        <p:txBody>
          <a:bodyPr wrap="square">
            <a:spAutoFit/>
          </a:bodyPr>
          <a:lstStyle/>
          <a:p>
            <a:pPr algn="ctr"/>
            <a:r>
              <a:rPr kumimoji="0" lang="es-PE" sz="2800" b="1" i="0" u="none" strike="noStrike" cap="none" normalizeH="0" baseline="0" dirty="0">
                <a:ln>
                  <a:noFill/>
                </a:ln>
                <a:solidFill>
                  <a:schemeClr val="tx1"/>
                </a:solidFill>
                <a:effectLst/>
                <a:latin typeface="Arial" panose="020B0604020202020204" pitchFamily="34" charset="0"/>
              </a:rPr>
              <a:t>Número de Muertes Maternas </a:t>
            </a:r>
            <a:r>
              <a:rPr kumimoji="0" lang="es-PE" sz="2800" b="1" i="0" u="none" strike="noStrike" cap="none" normalizeH="0" baseline="0" dirty="0">
                <a:ln>
                  <a:noFill/>
                </a:ln>
                <a:solidFill>
                  <a:srgbClr val="FF0000"/>
                </a:solidFill>
                <a:effectLst/>
                <a:latin typeface="Arial" panose="020B0604020202020204" pitchFamily="34" charset="0"/>
              </a:rPr>
              <a:t>Directas,</a:t>
            </a:r>
            <a:r>
              <a:rPr kumimoji="0" lang="es-PE" sz="2800" b="1" i="0" u="none" strike="noStrike" cap="none" normalizeH="0" dirty="0">
                <a:ln>
                  <a:noFill/>
                </a:ln>
                <a:solidFill>
                  <a:srgbClr val="FF0000"/>
                </a:solidFill>
                <a:effectLst/>
                <a:latin typeface="Arial" panose="020B0604020202020204" pitchFamily="34" charset="0"/>
              </a:rPr>
              <a:t> </a:t>
            </a:r>
            <a:r>
              <a:rPr kumimoji="0" lang="es-PE" sz="2800" b="1" i="0" u="none" strike="noStrike" cap="none" normalizeH="0" baseline="0" dirty="0">
                <a:ln>
                  <a:noFill/>
                </a:ln>
                <a:solidFill>
                  <a:srgbClr val="FF0000"/>
                </a:solidFill>
                <a:effectLst/>
                <a:latin typeface="Arial" panose="020B0604020202020204" pitchFamily="34" charset="0"/>
              </a:rPr>
              <a:t> Indirectas  e Incidentales </a:t>
            </a:r>
            <a:r>
              <a:rPr kumimoji="0" lang="es-PE" sz="2800" b="1" i="0" u="none" strike="noStrike" cap="none" normalizeH="0" baseline="0" dirty="0">
                <a:ln>
                  <a:noFill/>
                </a:ln>
                <a:solidFill>
                  <a:schemeClr val="tx1"/>
                </a:solidFill>
                <a:effectLst/>
                <a:latin typeface="Arial" panose="020B0604020202020204" pitchFamily="34" charset="0"/>
              </a:rPr>
              <a:t>según años de ocurrencias, </a:t>
            </a:r>
            <a:r>
              <a:rPr lang="es-PE" sz="2800" b="1" dirty="0">
                <a:latin typeface="Arial" panose="020B0604020202020204" pitchFamily="34" charset="0"/>
              </a:rPr>
              <a:t>GERESA Loreto.</a:t>
            </a:r>
            <a:r>
              <a:rPr kumimoji="0" lang="es-PE" sz="2800" b="1" i="0" u="none" strike="noStrike" cap="none" normalizeH="0" baseline="0" dirty="0">
                <a:ln>
                  <a:noFill/>
                </a:ln>
                <a:solidFill>
                  <a:schemeClr val="tx1"/>
                </a:solidFill>
                <a:effectLst/>
                <a:latin typeface="Arial" panose="020B0604020202020204" pitchFamily="34" charset="0"/>
              </a:rPr>
              <a:t> SE 1 – 44. 2023</a:t>
            </a:r>
            <a:r>
              <a:rPr lang="es-PE" sz="2800" b="1" dirty="0">
                <a:latin typeface="Arial" panose="020B0604020202020204" pitchFamily="34" charset="0"/>
              </a:rPr>
              <a:t>. </a:t>
            </a:r>
            <a:endParaRPr lang="es-ES" sz="2800" dirty="0"/>
          </a:p>
        </p:txBody>
      </p:sp>
      <p:sp>
        <p:nvSpPr>
          <p:cNvPr id="9" name="CuadroTexto 8">
            <a:extLst>
              <a:ext uri="{FF2B5EF4-FFF2-40B4-BE49-F238E27FC236}">
                <a16:creationId xmlns:a16="http://schemas.microsoft.com/office/drawing/2014/main" id="{908CF742-2068-44F8-B982-10DCC488223F}"/>
              </a:ext>
            </a:extLst>
          </p:cNvPr>
          <p:cNvSpPr txBox="1"/>
          <p:nvPr/>
        </p:nvSpPr>
        <p:spPr>
          <a:xfrm>
            <a:off x="554159" y="5950353"/>
            <a:ext cx="10809027" cy="523220"/>
          </a:xfrm>
          <a:prstGeom prst="rect">
            <a:avLst/>
          </a:prstGeom>
          <a:noFill/>
          <a:ln>
            <a:solidFill>
              <a:schemeClr val="accent1"/>
            </a:solidFill>
          </a:ln>
        </p:spPr>
        <p:txBody>
          <a:bodyPr wrap="square">
            <a:spAutoFit/>
          </a:bodyPr>
          <a:lstStyle/>
          <a:p>
            <a:pPr marL="0" marR="0" lvl="0" indent="0" algn="just" defTabSz="914400" rtl="0" eaLnBrk="0" fontAlgn="base" latinLnBrk="0" hangingPunct="0">
              <a:lnSpc>
                <a:spcPct val="100000"/>
              </a:lnSpc>
              <a:spcBef>
                <a:spcPct val="0"/>
              </a:spcBef>
              <a:spcAft>
                <a:spcPts val="800"/>
              </a:spcAft>
              <a:buClrTx/>
              <a:buSzTx/>
              <a:buFontTx/>
              <a:buNone/>
              <a:tabLst/>
            </a:pPr>
            <a:r>
              <a:rPr kumimoji="0" lang="es-PE" sz="1400" i="0" u="none" strike="noStrike" cap="none" normalizeH="0" baseline="0" dirty="0">
                <a:ln>
                  <a:noFill/>
                </a:ln>
                <a:effectLst/>
                <a:latin typeface="Arial" panose="020B0604020202020204" pitchFamily="34" charset="0"/>
              </a:rPr>
              <a:t>Dentro de las muertes maternas indirectas está considerado una muerte materna ocurrida en Tarapoto que procede de centro poblado San Isidro, distrito de San Pablo, Región Loreto.</a:t>
            </a:r>
          </a:p>
        </p:txBody>
      </p:sp>
      <p:pic>
        <p:nvPicPr>
          <p:cNvPr id="2" name="Imagen 1"/>
          <p:cNvPicPr>
            <a:picLocks noChangeAspect="1"/>
          </p:cNvPicPr>
          <p:nvPr/>
        </p:nvPicPr>
        <p:blipFill>
          <a:blip r:embed="rId3"/>
          <a:stretch>
            <a:fillRect/>
          </a:stretch>
        </p:blipFill>
        <p:spPr>
          <a:xfrm>
            <a:off x="554160" y="1394888"/>
            <a:ext cx="10809026" cy="4171925"/>
          </a:xfrm>
          <a:prstGeom prst="rect">
            <a:avLst/>
          </a:prstGeom>
        </p:spPr>
      </p:pic>
    </p:spTree>
    <p:extLst>
      <p:ext uri="{BB962C8B-B14F-4D97-AF65-F5344CB8AC3E}">
        <p14:creationId xmlns:p14="http://schemas.microsoft.com/office/powerpoint/2010/main" val="2266960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Rectángulo"/>
          <p:cNvSpPr/>
          <p:nvPr/>
        </p:nvSpPr>
        <p:spPr>
          <a:xfrm>
            <a:off x="0" y="-18473"/>
            <a:ext cx="12192000" cy="747815"/>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Enfermedades Notificadas por Semana Epidemiológica, Región Loreto, </a:t>
            </a:r>
          </a:p>
          <a:p>
            <a:pPr algn="ctr"/>
            <a:r>
              <a:rPr lang="es-ES" sz="24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01-44 - 2023</a:t>
            </a:r>
          </a:p>
        </p:txBody>
      </p:sp>
      <p:sp>
        <p:nvSpPr>
          <p:cNvPr id="5" name="CuadroTexto 4"/>
          <p:cNvSpPr txBox="1"/>
          <p:nvPr/>
        </p:nvSpPr>
        <p:spPr>
          <a:xfrm>
            <a:off x="8079476" y="1032116"/>
            <a:ext cx="3848668" cy="5509200"/>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600" dirty="0">
                <a:effectLst/>
              </a:rPr>
              <a:t>Hasta la SE 44-2023, existen 14 enfermedades con 100% de confirmación y 20 enfermedades que se encuentran con un porcentaje de diagnóstico probable y sospechoso. De las enfermedades más prevalentes como malaria por </a:t>
            </a:r>
            <a:r>
              <a:rPr lang="es-PE" sz="1600" i="1" dirty="0">
                <a:effectLst/>
              </a:rPr>
              <a:t>P. vivax</a:t>
            </a:r>
            <a:r>
              <a:rPr lang="es-PE" sz="1600" dirty="0">
                <a:effectLst/>
              </a:rPr>
              <a:t> y </a:t>
            </a:r>
            <a:r>
              <a:rPr lang="es-PE" sz="1600" i="1" dirty="0">
                <a:effectLst/>
              </a:rPr>
              <a:t>P. falciparum</a:t>
            </a:r>
            <a:r>
              <a:rPr lang="es-PE" sz="1600" dirty="0">
                <a:effectLst/>
              </a:rPr>
              <a:t> reporta </a:t>
            </a:r>
            <a:r>
              <a:rPr lang="es-PE" sz="1600" dirty="0">
                <a:solidFill>
                  <a:srgbClr val="FF0000"/>
                </a:solidFill>
                <a:effectLst/>
              </a:rPr>
              <a:t>100%</a:t>
            </a:r>
            <a:r>
              <a:rPr lang="es-PE" sz="1600" dirty="0">
                <a:effectLst/>
              </a:rPr>
              <a:t> de confirmación, mientras que Leptospirosis, Dengue sin signos de alarma y Dengue con signos de alarma presentan diagnósticos probables de </a:t>
            </a:r>
            <a:r>
              <a:rPr lang="es-PE" sz="1600" dirty="0">
                <a:solidFill>
                  <a:srgbClr val="FF0000"/>
                </a:solidFill>
                <a:effectLst/>
              </a:rPr>
              <a:t>54.44%, 41.46% </a:t>
            </a:r>
            <a:r>
              <a:rPr lang="es-PE" sz="1600" dirty="0">
                <a:effectLst/>
              </a:rPr>
              <a:t>y</a:t>
            </a:r>
            <a:r>
              <a:rPr lang="es-PE" sz="1600" dirty="0">
                <a:solidFill>
                  <a:srgbClr val="FF0000"/>
                </a:solidFill>
                <a:effectLst/>
              </a:rPr>
              <a:t> 81.11%</a:t>
            </a:r>
            <a:r>
              <a:rPr lang="es-PE" sz="1600" dirty="0">
                <a:effectLst/>
              </a:rPr>
              <a:t> respectivamente.</a:t>
            </a:r>
          </a:p>
          <a:p>
            <a:endParaRPr lang="es-PE" sz="1600" dirty="0">
              <a:effectLst/>
            </a:endParaRPr>
          </a:p>
          <a:p>
            <a:r>
              <a:rPr lang="es-ES" sz="1600" dirty="0">
                <a:effectLst/>
              </a:rPr>
              <a:t>D</a:t>
            </a:r>
            <a:r>
              <a:rPr lang="es-PE" sz="1600" dirty="0">
                <a:effectLst/>
              </a:rPr>
              <a:t>e las 18 enfermedades con diagnóstico probable se observa que existe 9 con porcentajes de 50% a 100% de diagnóstico probable. </a:t>
            </a:r>
          </a:p>
          <a:p>
            <a:endParaRPr lang="es-ES" sz="1600" dirty="0">
              <a:effectLst/>
            </a:endParaRPr>
          </a:p>
          <a:p>
            <a:r>
              <a:rPr lang="es-ES" sz="1600" dirty="0">
                <a:effectLst/>
              </a:rPr>
              <a:t>A</a:t>
            </a:r>
            <a:r>
              <a:rPr lang="es-PE" sz="1600" dirty="0">
                <a:effectLst/>
              </a:rPr>
              <a:t>si mismo se puede observar que existe dos enfermedades con diagnóstico de sospechoso: Zika y Síndrome de Guillain Barre.</a:t>
            </a:r>
          </a:p>
        </p:txBody>
      </p:sp>
      <p:pic>
        <p:nvPicPr>
          <p:cNvPr id="3" name="Imagen 2"/>
          <p:cNvPicPr>
            <a:picLocks noChangeAspect="1"/>
          </p:cNvPicPr>
          <p:nvPr/>
        </p:nvPicPr>
        <p:blipFill>
          <a:blip r:embed="rId2"/>
          <a:stretch>
            <a:fillRect/>
          </a:stretch>
        </p:blipFill>
        <p:spPr>
          <a:xfrm>
            <a:off x="313897" y="972874"/>
            <a:ext cx="7519918" cy="5627684"/>
          </a:xfrm>
          <a:prstGeom prst="rect">
            <a:avLst/>
          </a:prstGeom>
        </p:spPr>
      </p:pic>
    </p:spTree>
    <p:extLst>
      <p:ext uri="{BB962C8B-B14F-4D97-AF65-F5344CB8AC3E}">
        <p14:creationId xmlns:p14="http://schemas.microsoft.com/office/powerpoint/2010/main" val="12887066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4">
            <a:extLst>
              <a:ext uri="{FF2B5EF4-FFF2-40B4-BE49-F238E27FC236}">
                <a16:creationId xmlns:a16="http://schemas.microsoft.com/office/drawing/2014/main" id="{47FF5B32-6AE8-48C8-B9DF-B43C0A41DE86}"/>
              </a:ext>
            </a:extLst>
          </p:cNvPr>
          <p:cNvSpPr txBox="1">
            <a:spLocks noChangeArrowheads="1"/>
          </p:cNvSpPr>
          <p:nvPr/>
        </p:nvSpPr>
        <p:spPr bwMode="auto">
          <a:xfrm>
            <a:off x="138545" y="145038"/>
            <a:ext cx="11831781" cy="1018744"/>
          </a:xfrm>
          <a:prstGeom prst="rect">
            <a:avLst/>
          </a:prstGeom>
          <a:solidFill>
            <a:srgbClr val="B7ECFF"/>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s-PE" sz="2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Muertes Maternas según distrito de procedencia y tipo de muerte</a:t>
            </a:r>
            <a:r>
              <a:rPr lang="es-PE" sz="2800" b="1" dirty="0">
                <a:latin typeface="Arial" panose="020B0604020202020204" pitchFamily="34" charset="0"/>
                <a:cs typeface="Arial" panose="020B0604020202020204" pitchFamily="34" charset="0"/>
              </a:rPr>
              <a:t>.</a:t>
            </a:r>
            <a:r>
              <a:rPr kumimoji="0" lang="es-PE" sz="2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Región Loreto. SE 1- 44 2023</a:t>
            </a:r>
          </a:p>
        </p:txBody>
      </p:sp>
      <p:pic>
        <p:nvPicPr>
          <p:cNvPr id="3" name="Imagen 2"/>
          <p:cNvPicPr>
            <a:picLocks noChangeAspect="1"/>
          </p:cNvPicPr>
          <p:nvPr/>
        </p:nvPicPr>
        <p:blipFill>
          <a:blip r:embed="rId3"/>
          <a:stretch>
            <a:fillRect/>
          </a:stretch>
        </p:blipFill>
        <p:spPr>
          <a:xfrm>
            <a:off x="1414792" y="1349433"/>
            <a:ext cx="8855617" cy="5140078"/>
          </a:xfrm>
          <a:prstGeom prst="rect">
            <a:avLst/>
          </a:prstGeom>
        </p:spPr>
      </p:pic>
    </p:spTree>
    <p:extLst>
      <p:ext uri="{BB962C8B-B14F-4D97-AF65-F5344CB8AC3E}">
        <p14:creationId xmlns:p14="http://schemas.microsoft.com/office/powerpoint/2010/main" val="17230618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1C482BF-9821-41B1-A472-06B127409F5F}"/>
              </a:ext>
            </a:extLst>
          </p:cNvPr>
          <p:cNvSpPr/>
          <p:nvPr/>
        </p:nvSpPr>
        <p:spPr>
          <a:xfrm>
            <a:off x="1172926" y="2967335"/>
            <a:ext cx="9846157" cy="923330"/>
          </a:xfrm>
          <a:prstGeom prst="rect">
            <a:avLst/>
          </a:prstGeom>
          <a:noFill/>
        </p:spPr>
        <p:txBody>
          <a:bodyPr wrap="none" lIns="91440" tIns="45720" rIns="91440" bIns="45720">
            <a:spAutoFit/>
          </a:bodyPr>
          <a:lstStyle/>
          <a:p>
            <a:pPr algn="ctr"/>
            <a:r>
              <a:rPr lang="es-ES" sz="5400" b="1" cap="none" spc="0" dirty="0">
                <a:ln w="22225">
                  <a:solidFill>
                    <a:schemeClr val="accent2"/>
                  </a:solidFill>
                  <a:prstDash val="solid"/>
                </a:ln>
                <a:solidFill>
                  <a:srgbClr val="FF0000"/>
                </a:solidFill>
                <a:effectLst/>
              </a:rPr>
              <a:t>MUERTES FETALES Y NEONATALES</a:t>
            </a:r>
          </a:p>
        </p:txBody>
      </p:sp>
    </p:spTree>
    <p:extLst>
      <p:ext uri="{BB962C8B-B14F-4D97-AF65-F5344CB8AC3E}">
        <p14:creationId xmlns:p14="http://schemas.microsoft.com/office/powerpoint/2010/main" val="21877132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86E798EB-8B1F-4F9C-9BE4-BD41A81B47A1}"/>
              </a:ext>
            </a:extLst>
          </p:cNvPr>
          <p:cNvSpPr txBox="1"/>
          <p:nvPr/>
        </p:nvSpPr>
        <p:spPr>
          <a:xfrm>
            <a:off x="145774" y="59639"/>
            <a:ext cx="11926956" cy="954107"/>
          </a:xfrm>
          <a:prstGeom prst="rect">
            <a:avLst/>
          </a:prstGeom>
          <a:solidFill>
            <a:schemeClr val="accent2">
              <a:lumMod val="20000"/>
              <a:lumOff val="80000"/>
            </a:schemeClr>
          </a:solidFill>
        </p:spPr>
        <p:txBody>
          <a:bodyPr wrap="square">
            <a:spAutoFit/>
          </a:bodyPr>
          <a:lstStyle/>
          <a:p>
            <a:pPr algn="ctr"/>
            <a:r>
              <a:rPr kumimoji="0" lang="es-PE" sz="2800" b="1" i="0" u="none" strike="noStrike" cap="none" normalizeH="0" baseline="0" dirty="0">
                <a:ln>
                  <a:noFill/>
                </a:ln>
                <a:solidFill>
                  <a:schemeClr val="tx1"/>
                </a:solidFill>
                <a:effectLst/>
                <a:latin typeface="Arial" panose="020B0604020202020204" pitchFamily="34" charset="0"/>
              </a:rPr>
              <a:t>Número de Muertes Fetales y Neonatales según Causa</a:t>
            </a:r>
            <a:r>
              <a:rPr kumimoji="0" lang="es-PE" sz="2800" b="1" i="0" u="none" strike="noStrike" cap="none" normalizeH="0" dirty="0">
                <a:ln>
                  <a:noFill/>
                </a:ln>
                <a:solidFill>
                  <a:schemeClr val="tx1"/>
                </a:solidFill>
                <a:effectLst/>
                <a:latin typeface="Arial" panose="020B0604020202020204" pitchFamily="34" charset="0"/>
              </a:rPr>
              <a:t> </a:t>
            </a:r>
            <a:r>
              <a:rPr lang="es-PE" sz="2800" b="1" dirty="0">
                <a:latin typeface="Arial" panose="020B0604020202020204" pitchFamily="34" charset="0"/>
              </a:rPr>
              <a:t>Básica</a:t>
            </a:r>
            <a:r>
              <a:rPr kumimoji="0" lang="es-PE" sz="2800" b="1" i="0" u="none" strike="noStrike" cap="none" normalizeH="0" baseline="0" dirty="0">
                <a:ln>
                  <a:noFill/>
                </a:ln>
                <a:solidFill>
                  <a:schemeClr val="tx1"/>
                </a:solidFill>
                <a:effectLst/>
                <a:latin typeface="Arial" panose="020B0604020202020204" pitchFamily="34" charset="0"/>
              </a:rPr>
              <a:t> </a:t>
            </a:r>
            <a:r>
              <a:rPr lang="es-PE" sz="2800" b="1" dirty="0">
                <a:latin typeface="Arial" panose="020B0604020202020204" pitchFamily="34" charset="0"/>
              </a:rPr>
              <a:t>. GERESA Loreto  </a:t>
            </a:r>
            <a:r>
              <a:rPr kumimoji="0" lang="es-PE" sz="2800" b="1" i="0" u="none" strike="noStrike" cap="none" normalizeH="0" baseline="0" dirty="0">
                <a:ln>
                  <a:noFill/>
                </a:ln>
                <a:solidFill>
                  <a:schemeClr val="tx1"/>
                </a:solidFill>
                <a:effectLst/>
                <a:latin typeface="Arial" panose="020B0604020202020204" pitchFamily="34" charset="0"/>
              </a:rPr>
              <a:t> SE 1-44. 2023</a:t>
            </a:r>
            <a:endParaRPr lang="es-ES" sz="2800" dirty="0"/>
          </a:p>
        </p:txBody>
      </p:sp>
      <p:pic>
        <p:nvPicPr>
          <p:cNvPr id="2" name="Imagen 1"/>
          <p:cNvPicPr>
            <a:picLocks noChangeAspect="1"/>
          </p:cNvPicPr>
          <p:nvPr/>
        </p:nvPicPr>
        <p:blipFill>
          <a:blip r:embed="rId3"/>
          <a:stretch>
            <a:fillRect/>
          </a:stretch>
        </p:blipFill>
        <p:spPr>
          <a:xfrm>
            <a:off x="846161" y="1272341"/>
            <a:ext cx="10563367" cy="4896447"/>
          </a:xfrm>
          <a:prstGeom prst="rect">
            <a:avLst/>
          </a:prstGeom>
        </p:spPr>
      </p:pic>
    </p:spTree>
    <p:extLst>
      <p:ext uri="{BB962C8B-B14F-4D97-AF65-F5344CB8AC3E}">
        <p14:creationId xmlns:p14="http://schemas.microsoft.com/office/powerpoint/2010/main" val="25716819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01B348E-E272-4B7C-812B-0B8FACE4B953}"/>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201433" y="1598667"/>
            <a:ext cx="3847661" cy="4180921"/>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3CE1B714-3A23-4E5F-B23B-4E0C56CA2D87}"/>
              </a:ext>
            </a:extLst>
          </p:cNvPr>
          <p:cNvSpPr>
            <a:spLocks noGrp="1"/>
          </p:cNvSpPr>
          <p:nvPr>
            <p:ph type="ctrTitle"/>
          </p:nvPr>
        </p:nvSpPr>
        <p:spPr>
          <a:xfrm>
            <a:off x="2754923" y="1301528"/>
            <a:ext cx="9144000" cy="2387600"/>
          </a:xfrm>
        </p:spPr>
        <p:txBody>
          <a:bodyPr vert="horz" lIns="91440" tIns="45720" rIns="91440" bIns="45720" rtlCol="0" anchor="b">
            <a:normAutofit/>
          </a:bodyPr>
          <a:lstStyle/>
          <a:p>
            <a:pPr algn="ctr"/>
            <a:r>
              <a:rPr lang="es-MX" sz="6600" b="1" dirty="0">
                <a:solidFill>
                  <a:schemeClr val="accent6">
                    <a:lumMod val="50000"/>
                  </a:schemeClr>
                </a:solidFill>
                <a:latin typeface="Algerian" panose="04020705040A02060702" pitchFamily="82" charset="0"/>
              </a:rPr>
              <a:t>IRAS</a:t>
            </a:r>
          </a:p>
        </p:txBody>
      </p:sp>
    </p:spTree>
    <p:extLst>
      <p:ext uri="{BB962C8B-B14F-4D97-AF65-F5344CB8AC3E}">
        <p14:creationId xmlns:p14="http://schemas.microsoft.com/office/powerpoint/2010/main" val="37648364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199EFE0E-06CC-4628-AFFA-49FCDBF46095}"/>
              </a:ext>
            </a:extLst>
          </p:cNvPr>
          <p:cNvSpPr txBox="1"/>
          <p:nvPr/>
        </p:nvSpPr>
        <p:spPr>
          <a:xfrm>
            <a:off x="-20138" y="5288947"/>
            <a:ext cx="12084070" cy="1477328"/>
          </a:xfrm>
          <a:prstGeom prst="rect">
            <a:avLst/>
          </a:prstGeom>
          <a:solidFill>
            <a:schemeClr val="tx2">
              <a:lumMod val="20000"/>
              <a:lumOff val="80000"/>
            </a:schemeClr>
          </a:solidFill>
          <a:ln>
            <a:solidFill>
              <a:schemeClr val="tx1"/>
            </a:solidFill>
          </a:ln>
        </p:spPr>
        <p:txBody>
          <a:bodyPr wrap="square" rtlCol="0">
            <a:spAutoFit/>
          </a:bodyPr>
          <a:lstStyle>
            <a:defPPr>
              <a:defRPr lang="es-PE"/>
            </a:defPPr>
            <a:lvl1pPr algn="just">
              <a:defRPr sz="2000" b="1">
                <a:solidFill>
                  <a:schemeClr val="tx1"/>
                </a:solidFill>
                <a:effectLst>
                  <a:outerShdw blurRad="38100" dist="38100" dir="2700000" algn="tl">
                    <a:srgbClr val="000000">
                      <a:alpha val="43137"/>
                    </a:srgbClr>
                  </a:outerShdw>
                </a:effectLs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800" dirty="0">
                <a:effectLst/>
              </a:rPr>
              <a:t>Hasta  la SE. 44</a:t>
            </a:r>
          </a:p>
          <a:p>
            <a:r>
              <a:rPr lang="es-MX" sz="1800" dirty="0">
                <a:effectLst/>
              </a:rPr>
              <a:t> -2023, se han reportado </a:t>
            </a:r>
            <a:r>
              <a:rPr lang="es-ES" sz="1800" dirty="0">
                <a:effectLst/>
              </a:rPr>
              <a:t>110166 </a:t>
            </a:r>
            <a:r>
              <a:rPr lang="es-MX" sz="1800" dirty="0">
                <a:effectLst/>
              </a:rPr>
              <a:t>episodios de IRA no neumonías en  niños &lt; 5 años: 5302 </a:t>
            </a:r>
            <a:r>
              <a:rPr lang="es-MX" sz="1800" dirty="0">
                <a:solidFill>
                  <a:srgbClr val="FF0000"/>
                </a:solidFill>
                <a:effectLst/>
              </a:rPr>
              <a:t>(4.81%) </a:t>
            </a:r>
            <a:r>
              <a:rPr lang="es-MX" sz="1800" dirty="0">
                <a:effectLst/>
              </a:rPr>
              <a:t>en niños menores de 2 meses; 30618 </a:t>
            </a:r>
            <a:r>
              <a:rPr lang="es-MX" sz="1800" dirty="0">
                <a:solidFill>
                  <a:srgbClr val="FF0000"/>
                </a:solidFill>
                <a:effectLst/>
              </a:rPr>
              <a:t>(27.79%) </a:t>
            </a:r>
            <a:r>
              <a:rPr lang="es-MX" sz="1800" dirty="0">
                <a:effectLst/>
              </a:rPr>
              <a:t>en niños de 2 a 11 meses y 74246 </a:t>
            </a:r>
            <a:r>
              <a:rPr lang="es-MX" sz="1800" dirty="0">
                <a:solidFill>
                  <a:srgbClr val="FF0000"/>
                </a:solidFill>
                <a:effectLst/>
              </a:rPr>
              <a:t>(67.39%) </a:t>
            </a:r>
            <a:r>
              <a:rPr lang="es-MX" sz="1800" dirty="0">
                <a:effectLst/>
              </a:rPr>
              <a:t>en niños de 1 a 4 años.  En las ultimas 4 semanas se observa en el mapa a 3 distritos en alto riesgo Y 10 en mediano riesgo. En el canal endémico se observa un descenso progresivo ubicándose en zona de</a:t>
            </a:r>
            <a:r>
              <a:rPr lang="es-MX" sz="1800" dirty="0">
                <a:solidFill>
                  <a:srgbClr val="FF0000"/>
                </a:solidFill>
                <a:effectLst/>
              </a:rPr>
              <a:t> ALARMA</a:t>
            </a:r>
            <a:r>
              <a:rPr lang="es-MX" sz="1800" dirty="0">
                <a:effectLst/>
              </a:rPr>
              <a:t> en esta semana.</a:t>
            </a:r>
          </a:p>
        </p:txBody>
      </p:sp>
      <p:sp>
        <p:nvSpPr>
          <p:cNvPr id="6" name="7 Rectángulo"/>
          <p:cNvSpPr/>
          <p:nvPr/>
        </p:nvSpPr>
        <p:spPr>
          <a:xfrm>
            <a:off x="0" y="-18473"/>
            <a:ext cx="12192000" cy="747815"/>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0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Infecciones Respiratorias Agudas No Neumonías en menores de 5 años, </a:t>
            </a:r>
          </a:p>
          <a:p>
            <a:pPr algn="ctr"/>
            <a:r>
              <a:rPr lang="es-ES" sz="20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Región Loreto. Año 2022 (1-52). 2023 (SE 01-44</a:t>
            </a:r>
            <a:r>
              <a:rPr lang="es-ES" sz="20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a:t>
            </a:r>
          </a:p>
        </p:txBody>
      </p:sp>
      <p:sp>
        <p:nvSpPr>
          <p:cNvPr id="8" name="CuadroTexto 7">
            <a:extLst>
              <a:ext uri="{FF2B5EF4-FFF2-40B4-BE49-F238E27FC236}">
                <a16:creationId xmlns:a16="http://schemas.microsoft.com/office/drawing/2014/main" id="{804AA5C0-0DE9-4325-92F3-32C49CBC039D}"/>
              </a:ext>
            </a:extLst>
          </p:cNvPr>
          <p:cNvSpPr txBox="1"/>
          <p:nvPr/>
        </p:nvSpPr>
        <p:spPr>
          <a:xfrm>
            <a:off x="54225" y="5043488"/>
            <a:ext cx="5044487" cy="261610"/>
          </a:xfrm>
          <a:prstGeom prst="rect">
            <a:avLst/>
          </a:prstGeom>
          <a:noFill/>
        </p:spPr>
        <p:txBody>
          <a:bodyPr wrap="square" rtlCol="0">
            <a:spAutoFit/>
          </a:bodyPr>
          <a:lstStyle/>
          <a:p>
            <a:r>
              <a:rPr lang="es-MX" sz="1100" dirty="0"/>
              <a:t>Fuente: Base de datos del Noti Web de la Dirección de Epidemiología- GERESA Loreto</a:t>
            </a:r>
          </a:p>
        </p:txBody>
      </p:sp>
      <p:pic>
        <p:nvPicPr>
          <p:cNvPr id="2" name="Imagen 1"/>
          <p:cNvPicPr>
            <a:picLocks noChangeAspect="1"/>
          </p:cNvPicPr>
          <p:nvPr/>
        </p:nvPicPr>
        <p:blipFill>
          <a:blip r:embed="rId3"/>
          <a:stretch>
            <a:fillRect/>
          </a:stretch>
        </p:blipFill>
        <p:spPr>
          <a:xfrm>
            <a:off x="54224" y="895296"/>
            <a:ext cx="3030169" cy="3982237"/>
          </a:xfrm>
          <a:prstGeom prst="rect">
            <a:avLst/>
          </a:prstGeom>
        </p:spPr>
      </p:pic>
      <p:pic>
        <p:nvPicPr>
          <p:cNvPr id="3" name="Imagen 2"/>
          <p:cNvPicPr>
            <a:picLocks noChangeAspect="1"/>
          </p:cNvPicPr>
          <p:nvPr/>
        </p:nvPicPr>
        <p:blipFill>
          <a:blip r:embed="rId4"/>
          <a:stretch>
            <a:fillRect/>
          </a:stretch>
        </p:blipFill>
        <p:spPr>
          <a:xfrm>
            <a:off x="3158756" y="853619"/>
            <a:ext cx="8905176" cy="4259033"/>
          </a:xfrm>
          <a:prstGeom prst="rect">
            <a:avLst/>
          </a:prstGeom>
        </p:spPr>
      </p:pic>
    </p:spTree>
    <p:extLst>
      <p:ext uri="{BB962C8B-B14F-4D97-AF65-F5344CB8AC3E}">
        <p14:creationId xmlns:p14="http://schemas.microsoft.com/office/powerpoint/2010/main" val="4610709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7 Rectángulo"/>
          <p:cNvSpPr/>
          <p:nvPr/>
        </p:nvSpPr>
        <p:spPr>
          <a:xfrm>
            <a:off x="0" y="0"/>
            <a:ext cx="12192000" cy="794657"/>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r>
              <a:rPr lang="es-ES" sz="24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Neumonías en menores de 5 años, Región Loreto, Año 2022. </a:t>
            </a:r>
          </a:p>
          <a:p>
            <a:pPr algn="ctr"/>
            <a:r>
              <a:rPr lang="es-ES" sz="24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1-52. 2023 (SE-01-44</a:t>
            </a:r>
            <a:r>
              <a:rPr lang="es-ES" sz="24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p>
        </p:txBody>
      </p:sp>
      <p:sp>
        <p:nvSpPr>
          <p:cNvPr id="5" name="Abrir llave 4">
            <a:extLst>
              <a:ext uri="{FF2B5EF4-FFF2-40B4-BE49-F238E27FC236}">
                <a16:creationId xmlns:a16="http://schemas.microsoft.com/office/drawing/2014/main" id="{3A770A6C-48A5-48C0-96B1-E275066F5AA4}"/>
              </a:ext>
            </a:extLst>
          </p:cNvPr>
          <p:cNvSpPr/>
          <p:nvPr/>
        </p:nvSpPr>
        <p:spPr>
          <a:xfrm>
            <a:off x="3882887" y="299830435"/>
            <a:ext cx="155448" cy="9144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dirty="0"/>
          </a:p>
        </p:txBody>
      </p:sp>
      <p:sp>
        <p:nvSpPr>
          <p:cNvPr id="10" name="CuadroTexto 9">
            <a:extLst>
              <a:ext uri="{FF2B5EF4-FFF2-40B4-BE49-F238E27FC236}">
                <a16:creationId xmlns:a16="http://schemas.microsoft.com/office/drawing/2014/main" id="{8CB41B30-B84A-43ED-BA9F-BEFF0147DB06}"/>
              </a:ext>
            </a:extLst>
          </p:cNvPr>
          <p:cNvSpPr txBox="1"/>
          <p:nvPr/>
        </p:nvSpPr>
        <p:spPr>
          <a:xfrm>
            <a:off x="110470" y="5472919"/>
            <a:ext cx="11916742" cy="1246495"/>
          </a:xfrm>
          <a:prstGeom prst="rect">
            <a:avLst/>
          </a:prstGeom>
          <a:solidFill>
            <a:schemeClr val="tx2">
              <a:lumMod val="20000"/>
              <a:lumOff val="80000"/>
            </a:schemeClr>
          </a:solidFill>
          <a:ln>
            <a:solidFill>
              <a:schemeClr val="tx1"/>
            </a:solidFill>
          </a:ln>
        </p:spPr>
        <p:txBody>
          <a:bodyPr wrap="square" rtlCol="0">
            <a:spAutoFit/>
          </a:bodyPr>
          <a:lstStyle>
            <a:defPPr>
              <a:defRPr lang="es-PE"/>
            </a:defPPr>
            <a:lvl1pPr algn="just">
              <a:defRPr sz="2000" b="1">
                <a:solidFill>
                  <a:schemeClr val="tx1"/>
                </a:solidFill>
                <a:effectLst>
                  <a:outerShdw blurRad="38100" dist="38100" dir="2700000" algn="tl">
                    <a:srgbClr val="000000">
                      <a:alpha val="43137"/>
                    </a:srgbClr>
                  </a:outerShdw>
                </a:effectLs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500" dirty="0">
                <a:effectLst/>
                <a:latin typeface="Arial" panose="020B0604020202020204" pitchFamily="34" charset="0"/>
                <a:cs typeface="Arial" panose="020B0604020202020204" pitchFamily="34" charset="0"/>
              </a:rPr>
              <a:t>Hasta la  SE. 44 del 2023, se han </a:t>
            </a:r>
            <a:r>
              <a:rPr lang="es-MX" sz="1500" dirty="0">
                <a:solidFill>
                  <a:srgbClr val="FF0000"/>
                </a:solidFill>
                <a:effectLst/>
                <a:latin typeface="Arial" panose="020B0604020202020204" pitchFamily="34" charset="0"/>
                <a:cs typeface="Arial" panose="020B0604020202020204" pitchFamily="34" charset="0"/>
              </a:rPr>
              <a:t>registrado 2895 </a:t>
            </a:r>
            <a:r>
              <a:rPr lang="es-MX" sz="1500" dirty="0">
                <a:effectLst/>
                <a:latin typeface="Arial" panose="020B0604020202020204" pitchFamily="34" charset="0"/>
                <a:cs typeface="Arial" panose="020B0604020202020204" pitchFamily="34" charset="0"/>
              </a:rPr>
              <a:t>episodios total de Neumonía; 2198 (</a:t>
            </a:r>
            <a:r>
              <a:rPr lang="es-MX" sz="1500" dirty="0">
                <a:solidFill>
                  <a:srgbClr val="FF0000"/>
                </a:solidFill>
                <a:effectLst/>
                <a:latin typeface="Arial" panose="020B0604020202020204" pitchFamily="34" charset="0"/>
                <a:cs typeface="Arial" panose="020B0604020202020204" pitchFamily="34" charset="0"/>
              </a:rPr>
              <a:t>75.92%</a:t>
            </a:r>
            <a:r>
              <a:rPr lang="es-MX" sz="1500" dirty="0">
                <a:effectLst/>
                <a:latin typeface="Arial" panose="020B0604020202020204" pitchFamily="34" charset="0"/>
                <a:cs typeface="Arial" panose="020B0604020202020204" pitchFamily="34" charset="0"/>
              </a:rPr>
              <a:t>) son episodios de Neumonía y 697 (</a:t>
            </a:r>
            <a:r>
              <a:rPr lang="es-MX" sz="1500" dirty="0">
                <a:solidFill>
                  <a:srgbClr val="FF0000"/>
                </a:solidFill>
                <a:effectLst/>
                <a:latin typeface="Arial" panose="020B0604020202020204" pitchFamily="34" charset="0"/>
                <a:cs typeface="Arial" panose="020B0604020202020204" pitchFamily="34" charset="0"/>
              </a:rPr>
              <a:t>24.07%</a:t>
            </a:r>
            <a:r>
              <a:rPr lang="es-MX" sz="1500" dirty="0">
                <a:effectLst/>
                <a:latin typeface="Arial" panose="020B0604020202020204" pitchFamily="34" charset="0"/>
                <a:cs typeface="Arial" panose="020B0604020202020204" pitchFamily="34" charset="0"/>
              </a:rPr>
              <a:t>) son episodios de Neumonía Grave. Hay incremento de casos dentro de la zona epidémica (SE17 a la SE.27),  luego hay una disminución progresiva, en la presente semana, se reporta un incremento de casos ubicándose en zona de alarma. </a:t>
            </a:r>
            <a:r>
              <a:rPr lang="es-MX" sz="1500" dirty="0">
                <a:solidFill>
                  <a:srgbClr val="0070C0"/>
                </a:solidFill>
                <a:effectLst/>
                <a:latin typeface="Arial" panose="020B0604020202020204" pitchFamily="34" charset="0"/>
                <a:cs typeface="Arial" panose="020B0604020202020204" pitchFamily="34" charset="0"/>
              </a:rPr>
              <a:t>Hasta la SE 44 </a:t>
            </a:r>
            <a:r>
              <a:rPr lang="es-MX" sz="1500" dirty="0">
                <a:solidFill>
                  <a:srgbClr val="FF0000"/>
                </a:solidFill>
                <a:effectLst/>
                <a:latin typeface="Arial" panose="020B0604020202020204" pitchFamily="34" charset="0"/>
                <a:cs typeface="Arial" panose="020B0604020202020204" pitchFamily="34" charset="0"/>
              </a:rPr>
              <a:t>hay 13 defunciones Extrahospitalarias y 15 Intrahospitalarias </a:t>
            </a:r>
            <a:r>
              <a:rPr lang="es-MX" sz="1500" dirty="0">
                <a:solidFill>
                  <a:srgbClr val="0070C0"/>
                </a:solidFill>
                <a:effectLst/>
                <a:latin typeface="Arial" panose="020B0604020202020204" pitchFamily="34" charset="0"/>
                <a:cs typeface="Arial" panose="020B0604020202020204" pitchFamily="34" charset="0"/>
              </a:rPr>
              <a:t>en menores de 5 años. El mapa de riesgo por T.I.A se observa que en las últimas 4 semanas muestra a 29 distritos en bajo riesgo</a:t>
            </a:r>
          </a:p>
        </p:txBody>
      </p:sp>
      <p:sp>
        <p:nvSpPr>
          <p:cNvPr id="11" name="CuadroTexto 10">
            <a:extLst>
              <a:ext uri="{FF2B5EF4-FFF2-40B4-BE49-F238E27FC236}">
                <a16:creationId xmlns:a16="http://schemas.microsoft.com/office/drawing/2014/main" id="{1076A4AD-0620-4906-A489-8F31561B6263}"/>
              </a:ext>
            </a:extLst>
          </p:cNvPr>
          <p:cNvSpPr txBox="1"/>
          <p:nvPr/>
        </p:nvSpPr>
        <p:spPr>
          <a:xfrm>
            <a:off x="264170" y="5113810"/>
            <a:ext cx="5044487" cy="230832"/>
          </a:xfrm>
          <a:prstGeom prst="rect">
            <a:avLst/>
          </a:prstGeom>
          <a:noFill/>
        </p:spPr>
        <p:txBody>
          <a:bodyPr wrap="square" rtlCol="0">
            <a:spAutoFit/>
          </a:bodyPr>
          <a:lstStyle/>
          <a:p>
            <a:r>
              <a:rPr lang="es-MX" sz="900" dirty="0"/>
              <a:t>Fuente: Base de datos del Noti Web de la Dirección de Epidemiología- GERESA Loreto</a:t>
            </a:r>
          </a:p>
        </p:txBody>
      </p:sp>
      <p:pic>
        <p:nvPicPr>
          <p:cNvPr id="4" name="Imagen 3"/>
          <p:cNvPicPr>
            <a:picLocks noChangeAspect="1"/>
          </p:cNvPicPr>
          <p:nvPr/>
        </p:nvPicPr>
        <p:blipFill>
          <a:blip r:embed="rId2"/>
          <a:stretch>
            <a:fillRect/>
          </a:stretch>
        </p:blipFill>
        <p:spPr>
          <a:xfrm>
            <a:off x="586870" y="1127506"/>
            <a:ext cx="3128765" cy="3794000"/>
          </a:xfrm>
          <a:prstGeom prst="rect">
            <a:avLst/>
          </a:prstGeom>
        </p:spPr>
      </p:pic>
      <p:pic>
        <p:nvPicPr>
          <p:cNvPr id="6" name="Imagen 5"/>
          <p:cNvPicPr>
            <a:picLocks noChangeAspect="1"/>
          </p:cNvPicPr>
          <p:nvPr/>
        </p:nvPicPr>
        <p:blipFill>
          <a:blip r:embed="rId3"/>
          <a:stretch>
            <a:fillRect/>
          </a:stretch>
        </p:blipFill>
        <p:spPr>
          <a:xfrm>
            <a:off x="3715635" y="886133"/>
            <a:ext cx="8311577" cy="4495310"/>
          </a:xfrm>
          <a:prstGeom prst="rect">
            <a:avLst/>
          </a:prstGeom>
        </p:spPr>
      </p:pic>
    </p:spTree>
    <p:extLst>
      <p:ext uri="{BB962C8B-B14F-4D97-AF65-F5344CB8AC3E}">
        <p14:creationId xmlns:p14="http://schemas.microsoft.com/office/powerpoint/2010/main" val="5011242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2FCC5B2-6735-4098-80E0-6CF353EAD7C1}"/>
              </a:ext>
            </a:extLst>
          </p:cNvPr>
          <p:cNvSpPr txBox="1"/>
          <p:nvPr/>
        </p:nvSpPr>
        <p:spPr>
          <a:xfrm>
            <a:off x="89822" y="5681856"/>
            <a:ext cx="11922915" cy="1077218"/>
          </a:xfrm>
          <a:prstGeom prst="rect">
            <a:avLst/>
          </a:prstGeom>
          <a:solidFill>
            <a:schemeClr val="tx2">
              <a:lumMod val="20000"/>
              <a:lumOff val="80000"/>
            </a:schemeClr>
          </a:solidFill>
          <a:ln>
            <a:solidFill>
              <a:schemeClr val="tx1"/>
            </a:solidFill>
          </a:ln>
        </p:spPr>
        <p:txBody>
          <a:bodyPr wrap="square" rtlCol="0">
            <a:spAutoFit/>
          </a:bodyPr>
          <a:lstStyle>
            <a:defPPr>
              <a:defRPr lang="es-PE"/>
            </a:defPPr>
            <a:lvl1pPr algn="just">
              <a:defRPr sz="2000" b="1">
                <a:solidFill>
                  <a:schemeClr val="tx1"/>
                </a:solidFill>
                <a:effectLst>
                  <a:outerShdw blurRad="38100" dist="38100" dir="2700000" algn="tl">
                    <a:srgbClr val="000000">
                      <a:alpha val="43137"/>
                    </a:srgbClr>
                  </a:outerShdw>
                </a:effectLs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600" dirty="0">
                <a:effectLst/>
              </a:rPr>
              <a:t>Hasta la SE 44 del 2023, se han notificado 7009 casos de Síndrome de Obstrucción Bronquial/ASMA en menores de 5 años; 3132 (</a:t>
            </a:r>
            <a:r>
              <a:rPr lang="es-MX" sz="1600" dirty="0">
                <a:solidFill>
                  <a:srgbClr val="FF0000"/>
                </a:solidFill>
                <a:effectLst/>
              </a:rPr>
              <a:t>44.68% </a:t>
            </a:r>
            <a:r>
              <a:rPr lang="es-MX" sz="1600" dirty="0">
                <a:effectLst/>
              </a:rPr>
              <a:t>) episodios en niños menores de 2 años y 3,877 (</a:t>
            </a:r>
            <a:r>
              <a:rPr lang="es-MX" sz="1600" dirty="0">
                <a:solidFill>
                  <a:srgbClr val="FF0000"/>
                </a:solidFill>
                <a:effectLst/>
              </a:rPr>
              <a:t>55.32%</a:t>
            </a:r>
            <a:r>
              <a:rPr lang="es-MX" sz="1600" dirty="0">
                <a:effectLst/>
              </a:rPr>
              <a:t>) en niños de 2 a 4 años, desde la SE10 se observa un incremento progresivo de los casos de SOB/ASM hasta llegar a zona epidémica, luego desciende ubicándose hasta la presente semana  en la  zona de </a:t>
            </a:r>
            <a:r>
              <a:rPr lang="es-MX" sz="1600" dirty="0">
                <a:solidFill>
                  <a:srgbClr val="FF0000"/>
                </a:solidFill>
                <a:effectLst/>
              </a:rPr>
              <a:t> ÉXITO. </a:t>
            </a:r>
            <a:r>
              <a:rPr lang="es-MX" sz="1600" dirty="0">
                <a:effectLst/>
              </a:rPr>
              <a:t>El mapa de riesgo muestra en las ultimas 4 semanas 12 distritos de bajo riesgo no existiendo distritos de alto o mediano riesgo.</a:t>
            </a:r>
            <a:endParaRPr lang="es-MX" sz="1600" dirty="0">
              <a:solidFill>
                <a:srgbClr val="FF0000"/>
              </a:solidFill>
              <a:effectLst/>
            </a:endParaRPr>
          </a:p>
        </p:txBody>
      </p:sp>
      <p:sp>
        <p:nvSpPr>
          <p:cNvPr id="6" name="7 Rectángulo"/>
          <p:cNvSpPr/>
          <p:nvPr/>
        </p:nvSpPr>
        <p:spPr>
          <a:xfrm>
            <a:off x="0" y="1"/>
            <a:ext cx="12192000" cy="839754"/>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r>
              <a:rPr lang="es-ES" sz="24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SOB-ASMA en menores de 5 años, Región Loreto,  2022. </a:t>
            </a:r>
          </a:p>
          <a:p>
            <a:pPr algn="ctr"/>
            <a:r>
              <a:rPr lang="es-ES" sz="24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1-52  y 2023 (SE 01-44) </a:t>
            </a:r>
          </a:p>
        </p:txBody>
      </p:sp>
      <p:sp>
        <p:nvSpPr>
          <p:cNvPr id="9" name="CuadroTexto 8">
            <a:extLst>
              <a:ext uri="{FF2B5EF4-FFF2-40B4-BE49-F238E27FC236}">
                <a16:creationId xmlns:a16="http://schemas.microsoft.com/office/drawing/2014/main" id="{4F03823B-F275-4BBD-8AE8-D7FB8562A5A3}"/>
              </a:ext>
            </a:extLst>
          </p:cNvPr>
          <p:cNvSpPr txBox="1"/>
          <p:nvPr/>
        </p:nvSpPr>
        <p:spPr>
          <a:xfrm>
            <a:off x="197186" y="5412071"/>
            <a:ext cx="5044487" cy="246221"/>
          </a:xfrm>
          <a:prstGeom prst="rect">
            <a:avLst/>
          </a:prstGeom>
          <a:noFill/>
        </p:spPr>
        <p:txBody>
          <a:bodyPr wrap="square" rtlCol="0">
            <a:spAutoFit/>
          </a:bodyPr>
          <a:lstStyle/>
          <a:p>
            <a:r>
              <a:rPr lang="es-MX" sz="1000" dirty="0"/>
              <a:t>Fuente: Base de datos del Noti Web de la Dirección de Epidemiología- GERESA Loreto</a:t>
            </a:r>
          </a:p>
        </p:txBody>
      </p:sp>
      <p:pic>
        <p:nvPicPr>
          <p:cNvPr id="8" name="2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22" y="820704"/>
            <a:ext cx="3262534" cy="4428716"/>
          </a:xfrm>
          <a:prstGeom prst="rect">
            <a:avLst/>
          </a:prstGeom>
        </p:spPr>
      </p:pic>
      <p:pic>
        <p:nvPicPr>
          <p:cNvPr id="4" name="Imagen 3"/>
          <p:cNvPicPr>
            <a:picLocks noChangeAspect="1"/>
          </p:cNvPicPr>
          <p:nvPr/>
        </p:nvPicPr>
        <p:blipFill>
          <a:blip r:embed="rId4"/>
          <a:stretch>
            <a:fillRect/>
          </a:stretch>
        </p:blipFill>
        <p:spPr>
          <a:xfrm>
            <a:off x="3352356" y="1015749"/>
            <a:ext cx="8839644" cy="4449889"/>
          </a:xfrm>
          <a:prstGeom prst="rect">
            <a:avLst/>
          </a:prstGeom>
        </p:spPr>
      </p:pic>
    </p:spTree>
    <p:extLst>
      <p:ext uri="{BB962C8B-B14F-4D97-AF65-F5344CB8AC3E}">
        <p14:creationId xmlns:p14="http://schemas.microsoft.com/office/powerpoint/2010/main" val="33334993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5FA8D97-D1A8-4E8E-93DE-C2A863F87435}"/>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253122" y="1338539"/>
            <a:ext cx="3847661" cy="4180921"/>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3CE1B714-3A23-4E5F-B23B-4E0C56CA2D87}"/>
              </a:ext>
            </a:extLst>
          </p:cNvPr>
          <p:cNvSpPr>
            <a:spLocks noGrp="1"/>
          </p:cNvSpPr>
          <p:nvPr>
            <p:ph type="ctrTitle"/>
          </p:nvPr>
        </p:nvSpPr>
        <p:spPr>
          <a:xfrm>
            <a:off x="2519219" y="1178169"/>
            <a:ext cx="9144000" cy="2387600"/>
          </a:xfrm>
        </p:spPr>
        <p:txBody>
          <a:bodyPr vert="horz" lIns="91440" tIns="45720" rIns="91440" bIns="45720" rtlCol="0" anchor="b">
            <a:normAutofit/>
          </a:bodyPr>
          <a:lstStyle/>
          <a:p>
            <a:pPr algn="ctr"/>
            <a:r>
              <a:rPr lang="es-MX" sz="6600" b="1" dirty="0">
                <a:solidFill>
                  <a:schemeClr val="accent6">
                    <a:lumMod val="50000"/>
                  </a:schemeClr>
                </a:solidFill>
                <a:latin typeface="Algerian" panose="04020705040A02060702" pitchFamily="82" charset="0"/>
              </a:rPr>
              <a:t>EDAS</a:t>
            </a:r>
          </a:p>
        </p:txBody>
      </p:sp>
    </p:spTree>
    <p:extLst>
      <p:ext uri="{BB962C8B-B14F-4D97-AF65-F5344CB8AC3E}">
        <p14:creationId xmlns:p14="http://schemas.microsoft.com/office/powerpoint/2010/main" val="5127452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2FCC5B2-6735-4098-80E0-6CF353EAD7C1}"/>
              </a:ext>
            </a:extLst>
          </p:cNvPr>
          <p:cNvSpPr txBox="1"/>
          <p:nvPr/>
        </p:nvSpPr>
        <p:spPr>
          <a:xfrm>
            <a:off x="0" y="5518228"/>
            <a:ext cx="12158804" cy="1323439"/>
          </a:xfrm>
          <a:prstGeom prst="rect">
            <a:avLst/>
          </a:prstGeom>
          <a:solidFill>
            <a:schemeClr val="tx2">
              <a:lumMod val="20000"/>
              <a:lumOff val="80000"/>
            </a:schemeClr>
          </a:solidFill>
          <a:ln>
            <a:solidFill>
              <a:schemeClr val="tx1"/>
            </a:solidFill>
          </a:ln>
        </p:spPr>
        <p:txBody>
          <a:bodyPr wrap="square" rtlCol="0">
            <a:spAutoFit/>
          </a:bodyPr>
          <a:lstStyle>
            <a:defPPr>
              <a:defRPr lang="es-PE"/>
            </a:defPPr>
            <a:lvl1pPr algn="just">
              <a:defRPr sz="2000" b="1">
                <a:solidFill>
                  <a:schemeClr val="tx1"/>
                </a:solidFill>
                <a:effectLst>
                  <a:outerShdw blurRad="38100" dist="38100" dir="2700000" algn="tl">
                    <a:srgbClr val="000000">
                      <a:alpha val="43137"/>
                    </a:srgbClr>
                  </a:outerShdw>
                </a:effectLs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ES" sz="1600" dirty="0">
                <a:effectLst/>
                <a:cs typeface="Arial" pitchFamily="34" charset="0"/>
              </a:rPr>
              <a:t>Hasta la SE.44 se reportan 67180 atenciones por EDA´s Acuosas en la región Loreto: 7365 </a:t>
            </a:r>
            <a:r>
              <a:rPr lang="es-ES" sz="1600" dirty="0">
                <a:solidFill>
                  <a:srgbClr val="FF0000"/>
                </a:solidFill>
                <a:effectLst/>
                <a:cs typeface="Arial" pitchFamily="34" charset="0"/>
              </a:rPr>
              <a:t>(10.96%) </a:t>
            </a:r>
            <a:r>
              <a:rPr lang="es-ES" sz="1600" dirty="0">
                <a:effectLst/>
                <a:cs typeface="Arial" pitchFamily="34" charset="0"/>
              </a:rPr>
              <a:t>atenciones en menores de 01 año, 23200 </a:t>
            </a:r>
            <a:r>
              <a:rPr lang="es-ES" sz="1600" dirty="0">
                <a:solidFill>
                  <a:srgbClr val="FF0000"/>
                </a:solidFill>
                <a:effectLst/>
                <a:cs typeface="Arial" pitchFamily="34" charset="0"/>
              </a:rPr>
              <a:t>(34.53%) </a:t>
            </a:r>
            <a:r>
              <a:rPr lang="es-ES" sz="1600" dirty="0">
                <a:effectLst/>
                <a:cs typeface="Arial" pitchFamily="34" charset="0"/>
              </a:rPr>
              <a:t>atenciones de 01 a 04 años y 36615 </a:t>
            </a:r>
            <a:r>
              <a:rPr lang="es-ES" sz="1600" dirty="0">
                <a:solidFill>
                  <a:srgbClr val="FF0000"/>
                </a:solidFill>
                <a:effectLst/>
                <a:cs typeface="Arial" pitchFamily="34" charset="0"/>
              </a:rPr>
              <a:t>(54.50%)</a:t>
            </a:r>
            <a:r>
              <a:rPr lang="es-ES" sz="1600" dirty="0">
                <a:effectLst/>
                <a:cs typeface="Arial" pitchFamily="34" charset="0"/>
              </a:rPr>
              <a:t> atenciones de 05 a más años. Durante el presente año la curva de casos se mantuvieron en Zona de </a:t>
            </a:r>
            <a:r>
              <a:rPr lang="es-ES" sz="1600" dirty="0">
                <a:solidFill>
                  <a:srgbClr val="FF0000"/>
                </a:solidFill>
                <a:effectLst/>
                <a:cs typeface="Arial" pitchFamily="34" charset="0"/>
              </a:rPr>
              <a:t>EPIDEMIA </a:t>
            </a:r>
            <a:r>
              <a:rPr lang="es-ES" sz="1600" dirty="0">
                <a:effectLst/>
                <a:cs typeface="Arial" pitchFamily="34" charset="0"/>
              </a:rPr>
              <a:t>con una tendencia irregular manteniéndose todo el año en epidemia. Se reportan 19 defunciones: 7 menores de 1 año,10  niños entre 1 a 4 años y 2 mayor a 5 años, procedentes de San Juan, Andoas, Morona,  Yurimaguas y Lagunas. La Tasa de Incidencia en las últimas 4 semanas ,muestra 3 distritos en alto riesgo y 10 en mediano riesgo.</a:t>
            </a:r>
          </a:p>
        </p:txBody>
      </p:sp>
      <p:sp>
        <p:nvSpPr>
          <p:cNvPr id="6" name="7 Rectángulo"/>
          <p:cNvSpPr/>
          <p:nvPr/>
        </p:nvSpPr>
        <p:spPr>
          <a:xfrm>
            <a:off x="0" y="1"/>
            <a:ext cx="12192000" cy="794656"/>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0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Enfermedades Diarreicas Agudas Acuosas, Región Loreto, AÑO 2022 (SE 1-52)  y </a:t>
            </a:r>
          </a:p>
          <a:p>
            <a:pPr algn="ctr"/>
            <a:r>
              <a:rPr lang="es-ES" sz="20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Año 2023  (SE 01-44)</a:t>
            </a:r>
          </a:p>
        </p:txBody>
      </p:sp>
      <p:pic>
        <p:nvPicPr>
          <p:cNvPr id="8" name="2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609" y="940784"/>
            <a:ext cx="3351117" cy="4431315"/>
          </a:xfrm>
          <a:prstGeom prst="rect">
            <a:avLst/>
          </a:prstGeom>
        </p:spPr>
      </p:pic>
      <p:pic>
        <p:nvPicPr>
          <p:cNvPr id="2" name="Imagen 1"/>
          <p:cNvPicPr>
            <a:picLocks noChangeAspect="1"/>
          </p:cNvPicPr>
          <p:nvPr/>
        </p:nvPicPr>
        <p:blipFill>
          <a:blip r:embed="rId4"/>
          <a:stretch>
            <a:fillRect/>
          </a:stretch>
        </p:blipFill>
        <p:spPr>
          <a:xfrm>
            <a:off x="3728088" y="1030992"/>
            <a:ext cx="8430716" cy="4250898"/>
          </a:xfrm>
          <a:prstGeom prst="rect">
            <a:avLst/>
          </a:prstGeom>
        </p:spPr>
      </p:pic>
    </p:spTree>
    <p:extLst>
      <p:ext uri="{BB962C8B-B14F-4D97-AF65-F5344CB8AC3E}">
        <p14:creationId xmlns:p14="http://schemas.microsoft.com/office/powerpoint/2010/main" val="36699030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2FCC5B2-6735-4098-80E0-6CF353EAD7C1}"/>
              </a:ext>
            </a:extLst>
          </p:cNvPr>
          <p:cNvSpPr txBox="1"/>
          <p:nvPr/>
        </p:nvSpPr>
        <p:spPr>
          <a:xfrm>
            <a:off x="0" y="5624820"/>
            <a:ext cx="12192000" cy="1077218"/>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solidFill>
                  <a:schemeClr val="tx1"/>
                </a:solidFill>
                <a:effectLst>
                  <a:outerShdw blurRad="38100" dist="38100" dir="2700000" algn="tl">
                    <a:srgbClr val="000000">
                      <a:alpha val="43137"/>
                    </a:srgbClr>
                  </a:outerShdw>
                </a:effectLs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PE" sz="1600" dirty="0">
                <a:effectLst/>
                <a:cs typeface="Arial" panose="020B0604020202020204" pitchFamily="34" charset="0"/>
              </a:rPr>
              <a:t>Hasta la SE 44 del año 2023, se han notificado 4619 atenciones por Diarrea Disentérica, de los cuales 436 (9</a:t>
            </a:r>
            <a:r>
              <a:rPr lang="es-PE" sz="1600" dirty="0">
                <a:solidFill>
                  <a:srgbClr val="FF0000"/>
                </a:solidFill>
                <a:effectLst/>
                <a:cs typeface="Arial" panose="020B0604020202020204" pitchFamily="34" charset="0"/>
              </a:rPr>
              <a:t>.43%</a:t>
            </a:r>
            <a:r>
              <a:rPr lang="es-PE" sz="1600" dirty="0">
                <a:effectLst/>
                <a:cs typeface="Arial" panose="020B0604020202020204" pitchFamily="34" charset="0"/>
              </a:rPr>
              <a:t>) atenciones corresponde a &lt;1 año, 1605(</a:t>
            </a:r>
            <a:r>
              <a:rPr lang="es-PE" sz="1600" dirty="0">
                <a:solidFill>
                  <a:srgbClr val="FF0000"/>
                </a:solidFill>
                <a:effectLst/>
                <a:cs typeface="Arial" panose="020B0604020202020204" pitchFamily="34" charset="0"/>
              </a:rPr>
              <a:t>34.74%) </a:t>
            </a:r>
            <a:r>
              <a:rPr lang="es-PE" sz="1600" dirty="0">
                <a:effectLst/>
                <a:cs typeface="Arial" panose="020B0604020202020204" pitchFamily="34" charset="0"/>
              </a:rPr>
              <a:t>atenciones de 1 a 4 años y 2578 (</a:t>
            </a:r>
            <a:r>
              <a:rPr lang="es-PE" sz="1600" dirty="0">
                <a:solidFill>
                  <a:srgbClr val="FF0000"/>
                </a:solidFill>
                <a:effectLst/>
                <a:cs typeface="Arial" panose="020B0604020202020204" pitchFamily="34" charset="0"/>
              </a:rPr>
              <a:t>55.81%</a:t>
            </a:r>
            <a:r>
              <a:rPr lang="es-PE" sz="1600" dirty="0">
                <a:effectLst/>
                <a:cs typeface="Arial" panose="020B0604020202020204" pitchFamily="34" charset="0"/>
              </a:rPr>
              <a:t>) atenciones de 5 a más años. Los casos se ubican en la mayoría de las semanas epidemiológicas entre la zona de ALARMA y SEGURIDAD, estando en la última semana en zona de SEGURIDAD.</a:t>
            </a:r>
            <a:r>
              <a:rPr lang="es-PE" sz="1600" dirty="0">
                <a:solidFill>
                  <a:srgbClr val="FF0000"/>
                </a:solidFill>
                <a:effectLst/>
                <a:cs typeface="Arial" panose="020B0604020202020204" pitchFamily="34" charset="0"/>
              </a:rPr>
              <a:t> </a:t>
            </a:r>
            <a:r>
              <a:rPr lang="es-PE" sz="1600" dirty="0">
                <a:effectLst/>
                <a:cs typeface="Arial" panose="020B0604020202020204" pitchFamily="34" charset="0"/>
              </a:rPr>
              <a:t>SE reporta 1 defunción procedente del distrito de Andoas. </a:t>
            </a:r>
            <a:r>
              <a:rPr lang="es-ES" sz="1600" dirty="0">
                <a:effectLst/>
                <a:cs typeface="Arial" pitchFamily="34" charset="0"/>
              </a:rPr>
              <a:t>La Tasa de Incidencia en las últimas 4 semanas muestra 32 distritos en bajo riesgo.</a:t>
            </a:r>
            <a:endParaRPr lang="es-PE" sz="1600" dirty="0">
              <a:solidFill>
                <a:srgbClr val="FF0000"/>
              </a:solidFill>
              <a:effectLst/>
              <a:cs typeface="Arial" panose="020B0604020202020204" pitchFamily="34" charset="0"/>
            </a:endParaRPr>
          </a:p>
        </p:txBody>
      </p:sp>
      <p:sp>
        <p:nvSpPr>
          <p:cNvPr id="6" name="7 Rectángulo"/>
          <p:cNvSpPr/>
          <p:nvPr/>
        </p:nvSpPr>
        <p:spPr>
          <a:xfrm>
            <a:off x="0" y="1"/>
            <a:ext cx="12192000" cy="707570"/>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0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r>
              <a:rPr lang="es-ES" sz="20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Enfermedades Diarreicas Disentéricas, Región Loreto, AÑO 2022 </a:t>
            </a:r>
          </a:p>
          <a:p>
            <a:pPr algn="ctr"/>
            <a:r>
              <a:rPr lang="es-ES" sz="20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a:t>
            </a:r>
            <a:r>
              <a:rPr lang="es-ES" sz="24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1-52</a:t>
            </a:r>
            <a:r>
              <a:rPr lang="es-ES" sz="20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y Año 2023 (SE 01-44)</a:t>
            </a:r>
          </a:p>
        </p:txBody>
      </p:sp>
      <p:sp>
        <p:nvSpPr>
          <p:cNvPr id="9" name="CuadroTexto 8">
            <a:extLst>
              <a:ext uri="{FF2B5EF4-FFF2-40B4-BE49-F238E27FC236}">
                <a16:creationId xmlns:a16="http://schemas.microsoft.com/office/drawing/2014/main" id="{D3BB79AC-7826-48E5-9B78-CAFF67EFAE33}"/>
              </a:ext>
            </a:extLst>
          </p:cNvPr>
          <p:cNvSpPr txBox="1"/>
          <p:nvPr/>
        </p:nvSpPr>
        <p:spPr>
          <a:xfrm>
            <a:off x="3709723" y="5390373"/>
            <a:ext cx="5044487" cy="215444"/>
          </a:xfrm>
          <a:prstGeom prst="rect">
            <a:avLst/>
          </a:prstGeom>
          <a:noFill/>
        </p:spPr>
        <p:txBody>
          <a:bodyPr wrap="square" rtlCol="0">
            <a:spAutoFit/>
          </a:bodyPr>
          <a:lstStyle/>
          <a:p>
            <a:r>
              <a:rPr lang="es-MX" sz="800" dirty="0"/>
              <a:t>Fuente: Base de datos del Noti Web de la Dirección de Epidemiología- GERESA Loreto</a:t>
            </a:r>
          </a:p>
        </p:txBody>
      </p:sp>
      <p:pic>
        <p:nvPicPr>
          <p:cNvPr id="8" name="2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468" y="850577"/>
            <a:ext cx="3288788" cy="4647518"/>
          </a:xfrm>
          <a:prstGeom prst="rect">
            <a:avLst/>
          </a:prstGeom>
        </p:spPr>
      </p:pic>
      <p:pic>
        <p:nvPicPr>
          <p:cNvPr id="3" name="Imagen 2"/>
          <p:cNvPicPr>
            <a:picLocks noChangeAspect="1"/>
          </p:cNvPicPr>
          <p:nvPr/>
        </p:nvPicPr>
        <p:blipFill>
          <a:blip r:embed="rId4"/>
          <a:stretch>
            <a:fillRect/>
          </a:stretch>
        </p:blipFill>
        <p:spPr>
          <a:xfrm>
            <a:off x="3605220" y="869930"/>
            <a:ext cx="8373420" cy="4520443"/>
          </a:xfrm>
          <a:prstGeom prst="rect">
            <a:avLst/>
          </a:prstGeom>
        </p:spPr>
      </p:pic>
    </p:spTree>
    <p:extLst>
      <p:ext uri="{BB962C8B-B14F-4D97-AF65-F5344CB8AC3E}">
        <p14:creationId xmlns:p14="http://schemas.microsoft.com/office/powerpoint/2010/main" val="311995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12872B6-A697-42C4-A086-A02C28E1DABB}"/>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960046" y="1713677"/>
            <a:ext cx="3847661" cy="4180921"/>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B8482696-5865-40B5-976E-9DDB27C8A006}"/>
              </a:ext>
            </a:extLst>
          </p:cNvPr>
          <p:cNvSpPr>
            <a:spLocks noGrp="1"/>
          </p:cNvSpPr>
          <p:nvPr>
            <p:ph type="ctrTitle"/>
          </p:nvPr>
        </p:nvSpPr>
        <p:spPr>
          <a:xfrm>
            <a:off x="3329045" y="1532980"/>
            <a:ext cx="7064165" cy="2387600"/>
          </a:xfrm>
        </p:spPr>
        <p:txBody>
          <a:bodyPr>
            <a:normAutofit/>
          </a:bodyPr>
          <a:lstStyle/>
          <a:p>
            <a:r>
              <a:rPr lang="es-MX" sz="6600" b="1" dirty="0">
                <a:solidFill>
                  <a:schemeClr val="accent6">
                    <a:lumMod val="50000"/>
                  </a:schemeClr>
                </a:solidFill>
                <a:latin typeface="Algerian" panose="04020705040A02060702" pitchFamily="82" charset="0"/>
              </a:rPr>
              <a:t>MALARIA</a:t>
            </a:r>
          </a:p>
        </p:txBody>
      </p:sp>
    </p:spTree>
    <p:extLst>
      <p:ext uri="{BB962C8B-B14F-4D97-AF65-F5344CB8AC3E}">
        <p14:creationId xmlns:p14="http://schemas.microsoft.com/office/powerpoint/2010/main" val="3887784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CuadroTexto"/>
          <p:cNvSpPr txBox="1"/>
          <p:nvPr/>
        </p:nvSpPr>
        <p:spPr>
          <a:xfrm>
            <a:off x="109905" y="5333665"/>
            <a:ext cx="12010291" cy="1400383"/>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700" dirty="0">
                <a:effectLst/>
              </a:rPr>
              <a:t>Hasta la SE 44-2023, se reportó 16 930 casos de malaria: 14 136 (</a:t>
            </a:r>
            <a:r>
              <a:rPr lang="es-PE" sz="1700" dirty="0">
                <a:solidFill>
                  <a:srgbClr val="FF0000"/>
                </a:solidFill>
                <a:effectLst/>
              </a:rPr>
              <a:t>83.48%</a:t>
            </a:r>
            <a:r>
              <a:rPr lang="es-PE" sz="1700" dirty="0">
                <a:effectLst/>
              </a:rPr>
              <a:t>) Vivax, 2 753 (</a:t>
            </a:r>
            <a:r>
              <a:rPr lang="es-PE" sz="1700" dirty="0">
                <a:solidFill>
                  <a:srgbClr val="FF0000"/>
                </a:solidFill>
                <a:effectLst/>
              </a:rPr>
              <a:t>16.26%</a:t>
            </a:r>
            <a:r>
              <a:rPr lang="es-PE" sz="1700" dirty="0">
                <a:effectLst/>
              </a:rPr>
              <a:t>) falcíparum y </a:t>
            </a:r>
            <a:r>
              <a:rPr lang="es-PE" sz="1700" dirty="0" err="1">
                <a:effectLst/>
              </a:rPr>
              <a:t>Malariae</a:t>
            </a:r>
            <a:r>
              <a:rPr lang="es-PE" sz="1700" dirty="0">
                <a:effectLst/>
              </a:rPr>
              <a:t> 44 (</a:t>
            </a:r>
            <a:r>
              <a:rPr lang="es-PE" sz="1700" dirty="0">
                <a:solidFill>
                  <a:srgbClr val="FF0000"/>
                </a:solidFill>
                <a:effectLst/>
              </a:rPr>
              <a:t>0.26%</a:t>
            </a:r>
            <a:r>
              <a:rPr lang="es-PE" sz="1700" dirty="0">
                <a:effectLst/>
              </a:rPr>
              <a:t>). En el mismo periodo del 2022 se reportaron 19899 casos de malaria, 2 969 casos más que en el presente año. Hasta la presente semana no se notificaron defunciones y en el año 2022 hubo 5 defunciones de Malaria, procedentes de los distritos de Andoas, Mazan, Nauta, </a:t>
            </a:r>
            <a:r>
              <a:rPr lang="es-PE" sz="1700" dirty="0" err="1">
                <a:effectLst/>
              </a:rPr>
              <a:t>Punchana</a:t>
            </a:r>
            <a:r>
              <a:rPr lang="es-PE" sz="1700" dirty="0">
                <a:effectLst/>
              </a:rPr>
              <a:t> y Rosa Panduro. </a:t>
            </a:r>
            <a:r>
              <a:rPr lang="es-ES" sz="1700" dirty="0">
                <a:effectLst/>
              </a:rPr>
              <a:t>Los casos de malaria durante el presente año se mantienen</a:t>
            </a:r>
            <a:r>
              <a:rPr lang="es-PE" sz="1700" dirty="0">
                <a:effectLst/>
              </a:rPr>
              <a:t> en zona de SEGURIDAD y actualmente se ubica en zona de ÉXITO con tendencia a seguir disminuyendo.</a:t>
            </a:r>
          </a:p>
        </p:txBody>
      </p:sp>
      <p:sp>
        <p:nvSpPr>
          <p:cNvPr id="4" name="CuadroTexto 3">
            <a:extLst>
              <a:ext uri="{FF2B5EF4-FFF2-40B4-BE49-F238E27FC236}">
                <a16:creationId xmlns:a16="http://schemas.microsoft.com/office/drawing/2014/main" id="{CBF6757B-3FAD-4632-A4FF-8EBD0148C4A5}"/>
              </a:ext>
            </a:extLst>
          </p:cNvPr>
          <p:cNvSpPr txBox="1"/>
          <p:nvPr/>
        </p:nvSpPr>
        <p:spPr>
          <a:xfrm>
            <a:off x="109905" y="5063463"/>
            <a:ext cx="5044487" cy="261610"/>
          </a:xfrm>
          <a:prstGeom prst="rect">
            <a:avLst/>
          </a:prstGeom>
          <a:noFill/>
        </p:spPr>
        <p:txBody>
          <a:bodyPr wrap="square" rtlCol="0">
            <a:spAutoFit/>
          </a:bodyPr>
          <a:lstStyle/>
          <a:p>
            <a:r>
              <a:rPr lang="es-MX" sz="1100" dirty="0"/>
              <a:t>Fuente: Base de datos del Noti Web de la Dirección de Epidemiología- GERESA Loreto</a:t>
            </a:r>
          </a:p>
        </p:txBody>
      </p:sp>
      <p:pic>
        <p:nvPicPr>
          <p:cNvPr id="5" name="Imagen 4"/>
          <p:cNvPicPr>
            <a:picLocks noChangeAspect="1"/>
          </p:cNvPicPr>
          <p:nvPr/>
        </p:nvPicPr>
        <p:blipFill>
          <a:blip r:embed="rId2"/>
          <a:stretch>
            <a:fillRect/>
          </a:stretch>
        </p:blipFill>
        <p:spPr>
          <a:xfrm>
            <a:off x="1122947" y="152945"/>
            <a:ext cx="10122569" cy="5180720"/>
          </a:xfrm>
          <a:prstGeom prst="rect">
            <a:avLst/>
          </a:prstGeom>
        </p:spPr>
      </p:pic>
    </p:spTree>
    <p:extLst>
      <p:ext uri="{BB962C8B-B14F-4D97-AF65-F5344CB8AC3E}">
        <p14:creationId xmlns:p14="http://schemas.microsoft.com/office/powerpoint/2010/main" val="3498903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0"/>
            <a:ext cx="12192000" cy="522514"/>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Casos de Malaria por distritos, Región Loreto S.E. 01-44-2023 </a:t>
            </a:r>
          </a:p>
        </p:txBody>
      </p:sp>
      <p:sp>
        <p:nvSpPr>
          <p:cNvPr id="9" name="1 CuadroTexto"/>
          <p:cNvSpPr txBox="1"/>
          <p:nvPr/>
        </p:nvSpPr>
        <p:spPr>
          <a:xfrm>
            <a:off x="9771016" y="879570"/>
            <a:ext cx="2196393" cy="5355312"/>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800" dirty="0">
                <a:effectLst/>
              </a:rPr>
              <a:t>Hasta la SE 44-2023, 46 distritos reportan casos de malaria, 11 distritos concentran el </a:t>
            </a:r>
            <a:r>
              <a:rPr lang="es-PE" sz="1800" dirty="0">
                <a:solidFill>
                  <a:srgbClr val="FF0000"/>
                </a:solidFill>
                <a:effectLst/>
              </a:rPr>
              <a:t>81.97%</a:t>
            </a:r>
            <a:r>
              <a:rPr lang="es-PE" sz="1800" dirty="0">
                <a:effectLst/>
              </a:rPr>
              <a:t> de los casos. Entre los 5 principales distritos que concentran mas del 50% de los casos se encuentran; Pastaza (16.11%), Andoas (14.22%), Trompeteros (9.97%), </a:t>
            </a:r>
            <a:r>
              <a:rPr lang="es-PE" sz="1800" dirty="0" err="1">
                <a:effectLst/>
              </a:rPr>
              <a:t>Urarinas</a:t>
            </a:r>
            <a:r>
              <a:rPr lang="es-PE" sz="1800" dirty="0">
                <a:effectLst/>
              </a:rPr>
              <a:t> (8.98%), y el Yavarí (7.86%) de las Provincias de: Datem del Marañón, Loreto y Ramón Castilla. </a:t>
            </a:r>
            <a:endParaRPr lang="es-PE" sz="1800" dirty="0">
              <a:solidFill>
                <a:srgbClr val="FF0000"/>
              </a:solidFill>
              <a:effectLst/>
            </a:endParaRPr>
          </a:p>
        </p:txBody>
      </p:sp>
      <p:graphicFrame>
        <p:nvGraphicFramePr>
          <p:cNvPr id="3" name="Objeto 2"/>
          <p:cNvGraphicFramePr>
            <a:graphicFrameLocks noChangeAspect="1"/>
          </p:cNvGraphicFramePr>
          <p:nvPr>
            <p:extLst>
              <p:ext uri="{D42A27DB-BD31-4B8C-83A1-F6EECF244321}">
                <p14:modId xmlns:p14="http://schemas.microsoft.com/office/powerpoint/2010/main" val="209312434"/>
              </p:ext>
            </p:extLst>
          </p:nvPr>
        </p:nvGraphicFramePr>
        <p:xfrm>
          <a:off x="178298" y="679949"/>
          <a:ext cx="9344523" cy="6066597"/>
        </p:xfrm>
        <a:graphic>
          <a:graphicData uri="http://schemas.openxmlformats.org/presentationml/2006/ole">
            <mc:AlternateContent xmlns:mc="http://schemas.openxmlformats.org/markup-compatibility/2006">
              <mc:Choice xmlns:v="urn:schemas-microsoft-com:vml" Requires="v">
                <p:oleObj name="Hoja de cálculo" r:id="rId2" imgW="10591666" imgH="9153725" progId="Excel.Sheet.12">
                  <p:embed/>
                </p:oleObj>
              </mc:Choice>
              <mc:Fallback>
                <p:oleObj name="Hoja de cálculo" r:id="rId2" imgW="10591666" imgH="9153725" progId="Excel.Sheet.12">
                  <p:embed/>
                  <p:pic>
                    <p:nvPicPr>
                      <p:cNvPr id="0" name=""/>
                      <p:cNvPicPr/>
                      <p:nvPr/>
                    </p:nvPicPr>
                    <p:blipFill>
                      <a:blip r:embed="rId3"/>
                      <a:stretch>
                        <a:fillRect/>
                      </a:stretch>
                    </p:blipFill>
                    <p:spPr>
                      <a:xfrm>
                        <a:off x="178298" y="679949"/>
                        <a:ext cx="9344523" cy="6066597"/>
                      </a:xfrm>
                      <a:prstGeom prst="rect">
                        <a:avLst/>
                      </a:prstGeom>
                    </p:spPr>
                  </p:pic>
                </p:oleObj>
              </mc:Fallback>
            </mc:AlternateContent>
          </a:graphicData>
        </a:graphic>
      </p:graphicFrame>
    </p:spTree>
    <p:extLst>
      <p:ext uri="{BB962C8B-B14F-4D97-AF65-F5344CB8AC3E}">
        <p14:creationId xmlns:p14="http://schemas.microsoft.com/office/powerpoint/2010/main" val="992724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18472"/>
            <a:ext cx="12192000" cy="724528"/>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Estratificación del Riesgo de Malaria según Tasa de Incidencia x 1000 hab. Región Loreto,  Año 2023. S.E. 01 - 44</a:t>
            </a:r>
          </a:p>
        </p:txBody>
      </p:sp>
      <p:sp>
        <p:nvSpPr>
          <p:cNvPr id="7" name="1 CuadroTexto"/>
          <p:cNvSpPr txBox="1"/>
          <p:nvPr/>
        </p:nvSpPr>
        <p:spPr>
          <a:xfrm>
            <a:off x="8164284" y="5027083"/>
            <a:ext cx="3762103" cy="1569660"/>
          </a:xfrm>
          <a:prstGeom prst="rect">
            <a:avLst/>
          </a:prstGeom>
          <a:solidFill>
            <a:schemeClr val="accent1">
              <a:lumMod val="40000"/>
              <a:lumOff val="6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600" dirty="0">
                <a:effectLst/>
              </a:rPr>
              <a:t>Según el nivel de  riesgo para P. vivax, P. falciparum y P. malariae hasta la SE  44; 11 distritos se encuentran en  muy alto riesgo;</a:t>
            </a:r>
            <a:r>
              <a:rPr lang="es-PE" sz="1600" dirty="0">
                <a:solidFill>
                  <a:srgbClr val="FF0000"/>
                </a:solidFill>
                <a:effectLst/>
              </a:rPr>
              <a:t> 09</a:t>
            </a:r>
            <a:r>
              <a:rPr lang="es-PE" sz="1600" dirty="0">
                <a:effectLst/>
              </a:rPr>
              <a:t> distritos en Alto Riego; 13 en Mediano Riesgo, 12 de Bajo riesgo y 8 distritos sin riesgo .</a:t>
            </a:r>
          </a:p>
        </p:txBody>
      </p:sp>
      <p:graphicFrame>
        <p:nvGraphicFramePr>
          <p:cNvPr id="4" name="Objeto 3"/>
          <p:cNvGraphicFramePr>
            <a:graphicFrameLocks noChangeAspect="1"/>
          </p:cNvGraphicFramePr>
          <p:nvPr>
            <p:extLst>
              <p:ext uri="{D42A27DB-BD31-4B8C-83A1-F6EECF244321}">
                <p14:modId xmlns:p14="http://schemas.microsoft.com/office/powerpoint/2010/main" val="3764314205"/>
              </p:ext>
            </p:extLst>
          </p:nvPr>
        </p:nvGraphicFramePr>
        <p:xfrm>
          <a:off x="221523" y="795777"/>
          <a:ext cx="7759883" cy="5800966"/>
        </p:xfrm>
        <a:graphic>
          <a:graphicData uri="http://schemas.openxmlformats.org/presentationml/2006/ole">
            <mc:AlternateContent xmlns:mc="http://schemas.openxmlformats.org/markup-compatibility/2006">
              <mc:Choice xmlns:v="urn:schemas-microsoft-com:vml" Requires="v">
                <p:oleObj name="Hoja de cálculo" r:id="rId3" imgW="7458042" imgH="7629373" progId="Excel.Sheet.8">
                  <p:embed/>
                </p:oleObj>
              </mc:Choice>
              <mc:Fallback>
                <p:oleObj name="Hoja de cálculo" r:id="rId3" imgW="7458042" imgH="7629373" progId="Excel.Sheet.8">
                  <p:embed/>
                  <p:pic>
                    <p:nvPicPr>
                      <p:cNvPr id="0" name=""/>
                      <p:cNvPicPr/>
                      <p:nvPr/>
                    </p:nvPicPr>
                    <p:blipFill>
                      <a:blip r:embed="rId4"/>
                      <a:stretch>
                        <a:fillRect/>
                      </a:stretch>
                    </p:blipFill>
                    <p:spPr>
                      <a:xfrm>
                        <a:off x="221523" y="795777"/>
                        <a:ext cx="7759883" cy="5800966"/>
                      </a:xfrm>
                      <a:prstGeom prst="rect">
                        <a:avLst/>
                      </a:prstGeom>
                    </p:spPr>
                  </p:pic>
                </p:oleObj>
              </mc:Fallback>
            </mc:AlternateContent>
          </a:graphicData>
        </a:graphic>
      </p:graphicFrame>
      <p:pic>
        <p:nvPicPr>
          <p:cNvPr id="6" name="Imagen 5"/>
          <p:cNvPicPr>
            <a:picLocks noChangeAspect="1"/>
          </p:cNvPicPr>
          <p:nvPr/>
        </p:nvPicPr>
        <p:blipFill>
          <a:blip r:embed="rId5"/>
          <a:stretch>
            <a:fillRect/>
          </a:stretch>
        </p:blipFill>
        <p:spPr>
          <a:xfrm>
            <a:off x="8358439" y="706056"/>
            <a:ext cx="3373795" cy="4321027"/>
          </a:xfrm>
          <a:prstGeom prst="rect">
            <a:avLst/>
          </a:prstGeom>
        </p:spPr>
      </p:pic>
    </p:spTree>
    <p:extLst>
      <p:ext uri="{BB962C8B-B14F-4D97-AF65-F5344CB8AC3E}">
        <p14:creationId xmlns:p14="http://schemas.microsoft.com/office/powerpoint/2010/main" val="2135815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7 Rectángulo"/>
          <p:cNvSpPr/>
          <p:nvPr/>
        </p:nvSpPr>
        <p:spPr>
          <a:xfrm>
            <a:off x="0" y="84864"/>
            <a:ext cx="12192000" cy="589972"/>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Casos de Malaria Vivax por distritos, Región Loreto, S.E. 01-44. 2023 </a:t>
            </a:r>
          </a:p>
        </p:txBody>
      </p:sp>
      <p:sp>
        <p:nvSpPr>
          <p:cNvPr id="5" name="CuadroTexto 4">
            <a:extLst>
              <a:ext uri="{FF2B5EF4-FFF2-40B4-BE49-F238E27FC236}">
                <a16:creationId xmlns:a16="http://schemas.microsoft.com/office/drawing/2014/main" id="{E93141F9-6077-4790-AB27-B970C7D7AE47}"/>
              </a:ext>
            </a:extLst>
          </p:cNvPr>
          <p:cNvSpPr txBox="1"/>
          <p:nvPr/>
        </p:nvSpPr>
        <p:spPr>
          <a:xfrm>
            <a:off x="152400" y="6505745"/>
            <a:ext cx="2971800" cy="338554"/>
          </a:xfrm>
          <a:prstGeom prst="rect">
            <a:avLst/>
          </a:prstGeom>
          <a:noFill/>
        </p:spPr>
        <p:txBody>
          <a:bodyPr wrap="square" rtlCol="0">
            <a:spAutoFit/>
          </a:bodyPr>
          <a:lstStyle/>
          <a:p>
            <a:r>
              <a:rPr lang="es-MX" sz="800" dirty="0"/>
              <a:t>Fuente: Base de datos del Noti Web de la Dirección de Epidemiología- GERESA Loreto</a:t>
            </a:r>
          </a:p>
        </p:txBody>
      </p:sp>
      <p:sp>
        <p:nvSpPr>
          <p:cNvPr id="8" name="CuadroTexto 7">
            <a:extLst>
              <a:ext uri="{FF2B5EF4-FFF2-40B4-BE49-F238E27FC236}">
                <a16:creationId xmlns:a16="http://schemas.microsoft.com/office/drawing/2014/main" id="{0DDDCDE3-9C75-4AC8-A368-7CFDA5D4C75F}"/>
              </a:ext>
            </a:extLst>
          </p:cNvPr>
          <p:cNvSpPr txBox="1"/>
          <p:nvPr/>
        </p:nvSpPr>
        <p:spPr>
          <a:xfrm>
            <a:off x="8975009" y="5080986"/>
            <a:ext cx="2892941" cy="1277273"/>
          </a:xfrm>
          <a:prstGeom prst="rect">
            <a:avLst/>
          </a:prstGeom>
          <a:solidFill>
            <a:schemeClr val="accent1">
              <a:lumMod val="20000"/>
              <a:lumOff val="80000"/>
            </a:schemeClr>
          </a:solidFill>
          <a:ln>
            <a:solidFill>
              <a:schemeClr val="tx1"/>
            </a:solidFill>
          </a:ln>
        </p:spPr>
        <p:txBody>
          <a:bodyPr wrap="square" rtlCol="0">
            <a:spAutoFit/>
          </a:bodyPr>
          <a:lstStyle/>
          <a:p>
            <a:pPr algn="just"/>
            <a:r>
              <a:rPr lang="es-MX" sz="1100" b="1" dirty="0">
                <a:latin typeface="Arial" panose="020B0604020202020204" pitchFamily="34" charset="0"/>
                <a:cs typeface="Arial" panose="020B0604020202020204" pitchFamily="34" charset="0"/>
              </a:rPr>
              <a:t>Según el mapa de riesgo (T.I.A) de Malaria P. Vivax: 10 distritos son de  muy alto riesgo, 11 distritos de Alto Riesgo y 9  Mediano Riesgo. Así mismo de los 45 distritos que reportan  Malaria P. Vivax hasta la SE 44; el 81.45% de casos se concentran en 12 distritos, </a:t>
            </a:r>
          </a:p>
        </p:txBody>
      </p:sp>
      <p:pic>
        <p:nvPicPr>
          <p:cNvPr id="7" name="Imagen 6"/>
          <p:cNvPicPr>
            <a:picLocks noChangeAspect="1"/>
          </p:cNvPicPr>
          <p:nvPr/>
        </p:nvPicPr>
        <p:blipFill>
          <a:blip r:embed="rId2"/>
          <a:stretch>
            <a:fillRect/>
          </a:stretch>
        </p:blipFill>
        <p:spPr>
          <a:xfrm>
            <a:off x="8890335" y="749054"/>
            <a:ext cx="3062288" cy="4369041"/>
          </a:xfrm>
          <a:prstGeom prst="rect">
            <a:avLst/>
          </a:prstGeom>
        </p:spPr>
      </p:pic>
      <p:graphicFrame>
        <p:nvGraphicFramePr>
          <p:cNvPr id="9" name="Objeto 8"/>
          <p:cNvGraphicFramePr>
            <a:graphicFrameLocks noChangeAspect="1"/>
          </p:cNvGraphicFramePr>
          <p:nvPr>
            <p:extLst>
              <p:ext uri="{D42A27DB-BD31-4B8C-83A1-F6EECF244321}">
                <p14:modId xmlns:p14="http://schemas.microsoft.com/office/powerpoint/2010/main" val="1498160084"/>
              </p:ext>
            </p:extLst>
          </p:nvPr>
        </p:nvGraphicFramePr>
        <p:xfrm>
          <a:off x="234950" y="749054"/>
          <a:ext cx="8570712" cy="5756691"/>
        </p:xfrm>
        <a:graphic>
          <a:graphicData uri="http://schemas.openxmlformats.org/presentationml/2006/ole">
            <mc:AlternateContent xmlns:mc="http://schemas.openxmlformats.org/markup-compatibility/2006">
              <mc:Choice xmlns:v="urn:schemas-microsoft-com:vml" Requires="v">
                <p:oleObj name="Hoja de cálculo" r:id="rId3" imgW="9762994" imgH="9153725" progId="Excel.Sheet.12">
                  <p:embed/>
                </p:oleObj>
              </mc:Choice>
              <mc:Fallback>
                <p:oleObj name="Hoja de cálculo" r:id="rId3" imgW="9762994" imgH="9153725" progId="Excel.Sheet.12">
                  <p:embed/>
                  <p:pic>
                    <p:nvPicPr>
                      <p:cNvPr id="0" name=""/>
                      <p:cNvPicPr/>
                      <p:nvPr/>
                    </p:nvPicPr>
                    <p:blipFill>
                      <a:blip r:embed="rId4"/>
                      <a:stretch>
                        <a:fillRect/>
                      </a:stretch>
                    </p:blipFill>
                    <p:spPr>
                      <a:xfrm>
                        <a:off x="234950" y="749054"/>
                        <a:ext cx="8570712" cy="5756691"/>
                      </a:xfrm>
                      <a:prstGeom prst="rect">
                        <a:avLst/>
                      </a:prstGeom>
                    </p:spPr>
                  </p:pic>
                </p:oleObj>
              </mc:Fallback>
            </mc:AlternateContent>
          </a:graphicData>
        </a:graphic>
      </p:graphicFrame>
    </p:spTree>
    <p:extLst>
      <p:ext uri="{BB962C8B-B14F-4D97-AF65-F5344CB8AC3E}">
        <p14:creationId xmlns:p14="http://schemas.microsoft.com/office/powerpoint/2010/main" val="2399565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7 Rectángulo"/>
          <p:cNvSpPr/>
          <p:nvPr/>
        </p:nvSpPr>
        <p:spPr>
          <a:xfrm>
            <a:off x="0" y="49679"/>
            <a:ext cx="12095331" cy="739114"/>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00"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Casos de Malaria Falciparum por distritos, Región Loreto, </a:t>
            </a:r>
          </a:p>
          <a:p>
            <a:pPr algn="ctr"/>
            <a:r>
              <a:rPr lang="es-ES" sz="2400"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S.E 01- 44 - 2023 </a:t>
            </a:r>
          </a:p>
        </p:txBody>
      </p:sp>
      <p:sp>
        <p:nvSpPr>
          <p:cNvPr id="5" name="CuadroTexto 4">
            <a:extLst>
              <a:ext uri="{FF2B5EF4-FFF2-40B4-BE49-F238E27FC236}">
                <a16:creationId xmlns:a16="http://schemas.microsoft.com/office/drawing/2014/main" id="{8CE9D228-5BDC-419C-AC27-D503450F6C98}"/>
              </a:ext>
            </a:extLst>
          </p:cNvPr>
          <p:cNvSpPr txBox="1"/>
          <p:nvPr/>
        </p:nvSpPr>
        <p:spPr>
          <a:xfrm>
            <a:off x="487073" y="5694273"/>
            <a:ext cx="11480526" cy="830997"/>
          </a:xfrm>
          <a:prstGeom prst="rect">
            <a:avLst/>
          </a:prstGeom>
          <a:solidFill>
            <a:schemeClr val="accent1">
              <a:lumMod val="20000"/>
              <a:lumOff val="80000"/>
            </a:schemeClr>
          </a:solidFill>
          <a:ln>
            <a:solidFill>
              <a:schemeClr val="tx1"/>
            </a:solidFill>
          </a:ln>
        </p:spPr>
        <p:txBody>
          <a:bodyPr wrap="square" rtlCol="0">
            <a:spAutoFit/>
          </a:bodyPr>
          <a:lstStyle/>
          <a:p>
            <a:pPr algn="just"/>
            <a:r>
              <a:rPr lang="es-ES" sz="1600" b="1" dirty="0"/>
              <a:t>25 distritos reportan casos de malaria por </a:t>
            </a:r>
            <a:r>
              <a:rPr lang="es-ES" sz="1600" b="1" i="1" dirty="0"/>
              <a:t>P. falciparum </a:t>
            </a:r>
            <a:r>
              <a:rPr lang="es-ES" sz="1600" b="1" dirty="0"/>
              <a:t>hasta la SE 44- 2023, el 80.02</a:t>
            </a:r>
            <a:r>
              <a:rPr lang="es-ES" sz="1600" b="1" dirty="0">
                <a:solidFill>
                  <a:srgbClr val="FF0000"/>
                </a:solidFill>
              </a:rPr>
              <a:t>%</a:t>
            </a:r>
            <a:r>
              <a:rPr lang="es-ES" sz="1600" b="1" dirty="0"/>
              <a:t>  se concentran en 3 distritos, 2 de ellos son de la Provincia del </a:t>
            </a:r>
            <a:r>
              <a:rPr lang="es-ES" sz="1600" b="1" dirty="0" err="1"/>
              <a:t>Datem</a:t>
            </a:r>
            <a:r>
              <a:rPr lang="es-ES" sz="1600" b="1" dirty="0"/>
              <a:t> del Marañón y 1 en la provincia de Loreto. En las últimas 4 semanas epidemiológicas solo reportan casos de </a:t>
            </a:r>
            <a:r>
              <a:rPr lang="es-ES" sz="1600" b="1" i="1" dirty="0"/>
              <a:t>P. </a:t>
            </a:r>
            <a:r>
              <a:rPr lang="es-ES" sz="1600" b="1" i="1" dirty="0" err="1"/>
              <a:t>falciparum</a:t>
            </a:r>
            <a:r>
              <a:rPr lang="es-ES" sz="1600" b="1" i="1" dirty="0"/>
              <a:t> 7</a:t>
            </a:r>
            <a:r>
              <a:rPr lang="es-ES" sz="1600" b="1" dirty="0"/>
              <a:t> distritos.</a:t>
            </a:r>
            <a:endParaRPr lang="es-PE" sz="1600" b="1" dirty="0"/>
          </a:p>
        </p:txBody>
      </p:sp>
      <p:sp>
        <p:nvSpPr>
          <p:cNvPr id="7" name="CuadroTexto 6">
            <a:extLst>
              <a:ext uri="{FF2B5EF4-FFF2-40B4-BE49-F238E27FC236}">
                <a16:creationId xmlns:a16="http://schemas.microsoft.com/office/drawing/2014/main" id="{1AC92216-FA3F-479E-A679-8325132B3F2C}"/>
              </a:ext>
            </a:extLst>
          </p:cNvPr>
          <p:cNvSpPr txBox="1"/>
          <p:nvPr/>
        </p:nvSpPr>
        <p:spPr>
          <a:xfrm>
            <a:off x="24537" y="6574278"/>
            <a:ext cx="5044487" cy="230832"/>
          </a:xfrm>
          <a:prstGeom prst="rect">
            <a:avLst/>
          </a:prstGeom>
          <a:noFill/>
        </p:spPr>
        <p:txBody>
          <a:bodyPr wrap="square" rtlCol="0">
            <a:spAutoFit/>
          </a:bodyPr>
          <a:lstStyle/>
          <a:p>
            <a:r>
              <a:rPr lang="es-MX" sz="900" dirty="0"/>
              <a:t>Fuente: Base de datos del Noti Web de la Dirección de Epidemiología- GERESA Loreto</a:t>
            </a:r>
          </a:p>
        </p:txBody>
      </p:sp>
      <p:pic>
        <p:nvPicPr>
          <p:cNvPr id="4" name="Imagen 3"/>
          <p:cNvPicPr>
            <a:picLocks noChangeAspect="1"/>
          </p:cNvPicPr>
          <p:nvPr/>
        </p:nvPicPr>
        <p:blipFill>
          <a:blip r:embed="rId2"/>
          <a:stretch>
            <a:fillRect/>
          </a:stretch>
        </p:blipFill>
        <p:spPr>
          <a:xfrm>
            <a:off x="212893" y="894987"/>
            <a:ext cx="2789613" cy="4750277"/>
          </a:xfrm>
          <a:prstGeom prst="rect">
            <a:avLst/>
          </a:prstGeom>
        </p:spPr>
      </p:pic>
      <p:graphicFrame>
        <p:nvGraphicFramePr>
          <p:cNvPr id="8" name="Objeto 7"/>
          <p:cNvGraphicFramePr>
            <a:graphicFrameLocks noChangeAspect="1"/>
          </p:cNvGraphicFramePr>
          <p:nvPr>
            <p:extLst>
              <p:ext uri="{D42A27DB-BD31-4B8C-83A1-F6EECF244321}">
                <p14:modId xmlns:p14="http://schemas.microsoft.com/office/powerpoint/2010/main" val="2704934019"/>
              </p:ext>
            </p:extLst>
          </p:nvPr>
        </p:nvGraphicFramePr>
        <p:xfrm>
          <a:off x="3125337" y="894987"/>
          <a:ext cx="8842262" cy="4750278"/>
        </p:xfrm>
        <a:graphic>
          <a:graphicData uri="http://schemas.openxmlformats.org/presentationml/2006/ole">
            <mc:AlternateContent xmlns:mc="http://schemas.openxmlformats.org/markup-compatibility/2006">
              <mc:Choice xmlns:v="urn:schemas-microsoft-com:vml" Requires="v">
                <p:oleObj name="Hoja de cálculo" r:id="rId3" imgW="9325079" imgH="5343479" progId="Excel.Sheet.12">
                  <p:embed/>
                </p:oleObj>
              </mc:Choice>
              <mc:Fallback>
                <p:oleObj name="Hoja de cálculo" r:id="rId3" imgW="9325079" imgH="5343479" progId="Excel.Sheet.12">
                  <p:embed/>
                  <p:pic>
                    <p:nvPicPr>
                      <p:cNvPr id="0" name=""/>
                      <p:cNvPicPr/>
                      <p:nvPr/>
                    </p:nvPicPr>
                    <p:blipFill>
                      <a:blip r:embed="rId4"/>
                      <a:stretch>
                        <a:fillRect/>
                      </a:stretch>
                    </p:blipFill>
                    <p:spPr>
                      <a:xfrm>
                        <a:off x="3125337" y="894987"/>
                        <a:ext cx="8842262" cy="4750278"/>
                      </a:xfrm>
                      <a:prstGeom prst="rect">
                        <a:avLst/>
                      </a:prstGeom>
                    </p:spPr>
                  </p:pic>
                </p:oleObj>
              </mc:Fallback>
            </mc:AlternateContent>
          </a:graphicData>
        </a:graphic>
      </p:graphicFrame>
    </p:spTree>
    <p:extLst>
      <p:ext uri="{BB962C8B-B14F-4D97-AF65-F5344CB8AC3E}">
        <p14:creationId xmlns:p14="http://schemas.microsoft.com/office/powerpoint/2010/main" val="36731087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1359</TotalTime>
  <Words>2571</Words>
  <Application>Microsoft Office PowerPoint</Application>
  <PresentationFormat>Panorámica</PresentationFormat>
  <Paragraphs>123</Paragraphs>
  <Slides>39</Slides>
  <Notes>13</Notes>
  <HiddenSlides>0</HiddenSlides>
  <MMClips>0</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1</vt:i4>
      </vt:variant>
      <vt:variant>
        <vt:lpstr>Títulos de diapositiva</vt:lpstr>
      </vt:variant>
      <vt:variant>
        <vt:i4>39</vt:i4>
      </vt:variant>
    </vt:vector>
  </HeadingPairs>
  <TitlesOfParts>
    <vt:vector size="47" baseType="lpstr">
      <vt:lpstr>Algerian</vt:lpstr>
      <vt:lpstr>Arial</vt:lpstr>
      <vt:lpstr>Arial Black</vt:lpstr>
      <vt:lpstr>Calibri</vt:lpstr>
      <vt:lpstr>Calibri Light</vt:lpstr>
      <vt:lpstr>Georgia</vt:lpstr>
      <vt:lpstr>Tema de Office</vt:lpstr>
      <vt:lpstr>Hoja de cálculo</vt:lpstr>
      <vt:lpstr>Presentación de PowerPoint</vt:lpstr>
      <vt:lpstr>Presentación de PowerPoint</vt:lpstr>
      <vt:lpstr>Presentación de PowerPoint</vt:lpstr>
      <vt:lpstr>MALARIA</vt:lpstr>
      <vt:lpstr>Presentación de PowerPoint</vt:lpstr>
      <vt:lpstr>Presentación de PowerPoint</vt:lpstr>
      <vt:lpstr>Presentación de PowerPoint</vt:lpstr>
      <vt:lpstr>Presentación de PowerPoint</vt:lpstr>
      <vt:lpstr>Presentación de PowerPoint</vt:lpstr>
      <vt:lpstr>Presentación de PowerPoint</vt:lpstr>
      <vt:lpstr>DENGUE</vt:lpstr>
      <vt:lpstr>Presentación de PowerPoint</vt:lpstr>
      <vt:lpstr>Presentación de PowerPoint</vt:lpstr>
      <vt:lpstr>Presentación de PowerPoint</vt:lpstr>
      <vt:lpstr>Presentación de PowerPoint</vt:lpstr>
      <vt:lpstr>Presentación de PowerPoint</vt:lpstr>
      <vt:lpstr>ACTIVIDADES DE CONTROL DEL VECTOR Aedes aegypti</vt:lpstr>
      <vt:lpstr>ACTIVIDADES DE VIGILANCIA Y CONTROL VECTORIAL EN LA CIUDAD DE IQUITOS NOV. 2023</vt:lpstr>
      <vt:lpstr>Presentación de PowerPoint</vt:lpstr>
      <vt:lpstr>INTERVENCIONES DE T. FOCAL EN LOCALIDADES PERIURBANAS A LA CIUDAD DE IQUITOS AÑO 2023</vt:lpstr>
      <vt:lpstr>LEPTOSPIROSIS</vt:lpstr>
      <vt:lpstr>Presentación de PowerPoint</vt:lpstr>
      <vt:lpstr>Presentación de PowerPoint</vt:lpstr>
      <vt:lpstr>OFIDISMO</vt:lpstr>
      <vt:lpstr>Presentación de PowerPoint</vt:lpstr>
      <vt:lpstr>TUBERCULOSIS</vt:lpstr>
      <vt:lpstr>Presentación de PowerPoint</vt:lpstr>
      <vt:lpstr>MORTALIDAD MATERNA</vt:lpstr>
      <vt:lpstr>Presentación de PowerPoint</vt:lpstr>
      <vt:lpstr>Presentación de PowerPoint</vt:lpstr>
      <vt:lpstr>Presentación de PowerPoint</vt:lpstr>
      <vt:lpstr>Presentación de PowerPoint</vt:lpstr>
      <vt:lpstr>IRAS</vt:lpstr>
      <vt:lpstr>Presentación de PowerPoint</vt:lpstr>
      <vt:lpstr>Presentación de PowerPoint</vt:lpstr>
      <vt:lpstr>Presentación de PowerPoint</vt:lpstr>
      <vt:lpstr>EDAS</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CPC11</dc:creator>
  <cp:lastModifiedBy>CPC05</cp:lastModifiedBy>
  <cp:revision>117</cp:revision>
  <dcterms:created xsi:type="dcterms:W3CDTF">2023-11-03T11:41:59Z</dcterms:created>
  <dcterms:modified xsi:type="dcterms:W3CDTF">2023-11-13T21:04:45Z</dcterms:modified>
</cp:coreProperties>
</file>