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380_4877DC3.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7" r:id="rId2"/>
    <p:sldId id="4944" r:id="rId3"/>
    <p:sldId id="267" r:id="rId4"/>
    <p:sldId id="268" r:id="rId5"/>
    <p:sldId id="269" r:id="rId6"/>
    <p:sldId id="5037" r:id="rId7"/>
    <p:sldId id="270" r:id="rId8"/>
    <p:sldId id="272" r:id="rId9"/>
    <p:sldId id="273" r:id="rId10"/>
    <p:sldId id="274" r:id="rId11"/>
    <p:sldId id="5070" r:id="rId12"/>
    <p:sldId id="258" r:id="rId13"/>
    <p:sldId id="4887" r:id="rId14"/>
    <p:sldId id="260" r:id="rId15"/>
    <p:sldId id="261" r:id="rId16"/>
    <p:sldId id="5088" r:id="rId17"/>
    <p:sldId id="5089" r:id="rId18"/>
    <p:sldId id="5090" r:id="rId19"/>
    <p:sldId id="5091" r:id="rId20"/>
    <p:sldId id="5092" r:id="rId21"/>
    <p:sldId id="5093" r:id="rId22"/>
    <p:sldId id="5094" r:id="rId23"/>
    <p:sldId id="5095" r:id="rId24"/>
    <p:sldId id="5096" r:id="rId25"/>
    <p:sldId id="5097" r:id="rId26"/>
    <p:sldId id="5098" r:id="rId27"/>
    <p:sldId id="5111" r:id="rId28"/>
    <p:sldId id="5112" r:id="rId29"/>
    <p:sldId id="5113" r:id="rId30"/>
    <p:sldId id="4791" r:id="rId31"/>
    <p:sldId id="280" r:id="rId32"/>
    <p:sldId id="281" r:id="rId33"/>
    <p:sldId id="5099" r:id="rId34"/>
    <p:sldId id="5100" r:id="rId35"/>
    <p:sldId id="5101" r:id="rId36"/>
    <p:sldId id="5102" r:id="rId37"/>
    <p:sldId id="4731" r:id="rId38"/>
    <p:sldId id="283" r:id="rId39"/>
    <p:sldId id="284" r:id="rId40"/>
    <p:sldId id="4954" r:id="rId41"/>
    <p:sldId id="308" r:id="rId42"/>
    <p:sldId id="4713" r:id="rId43"/>
    <p:sldId id="4734" r:id="rId44"/>
    <p:sldId id="4715" r:id="rId45"/>
    <p:sldId id="4736" r:id="rId46"/>
    <p:sldId id="4727" r:id="rId47"/>
    <p:sldId id="4735" r:id="rId48"/>
    <p:sldId id="4732" r:id="rId49"/>
    <p:sldId id="4728" r:id="rId50"/>
    <p:sldId id="4729" r:id="rId51"/>
    <p:sldId id="4861" r:id="rId52"/>
    <p:sldId id="341" r:id="rId53"/>
    <p:sldId id="338" r:id="rId54"/>
    <p:sldId id="335" r:id="rId55"/>
    <p:sldId id="330" r:id="rId56"/>
    <p:sldId id="4741" r:id="rId57"/>
    <p:sldId id="4991" r:id="rId58"/>
    <p:sldId id="4992" r:id="rId59"/>
    <p:sldId id="4993" r:id="rId60"/>
    <p:sldId id="4994" r:id="rId61"/>
    <p:sldId id="4995" r:id="rId62"/>
    <p:sldId id="4996" r:id="rId63"/>
    <p:sldId id="4997" r:id="rId64"/>
    <p:sldId id="5103" r:id="rId65"/>
    <p:sldId id="5104" r:id="rId66"/>
    <p:sldId id="5105" r:id="rId67"/>
    <p:sldId id="5106" r:id="rId68"/>
    <p:sldId id="5107" r:id="rId69"/>
    <p:sldId id="5108" r:id="rId70"/>
    <p:sldId id="5109" r:id="rId71"/>
    <p:sldId id="5110" r:id="rId72"/>
    <p:sldId id="5087" r:id="rId73"/>
  </p:sldIdLst>
  <p:sldSz cx="12192000" cy="6858000"/>
  <p:notesSz cx="6889750" cy="10021888"/>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CA733A-1206-8218-0E67-8CE1525A9B7E}" name="Juana Elvira" initials="JE" userId="b541a173900b66e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5041" autoAdjust="0"/>
  </p:normalViewPr>
  <p:slideViewPr>
    <p:cSldViewPr snapToGrid="0">
      <p:cViewPr>
        <p:scale>
          <a:sx n="98" d="100"/>
          <a:sy n="98" d="100"/>
        </p:scale>
        <p:origin x="756"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6.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6211311850566888E-2"/>
          <c:y val="0.13828788831311728"/>
          <c:w val="0.87874397128934145"/>
          <c:h val="0.61679135423960407"/>
        </c:manualLayout>
      </c:layout>
      <c:line3DChart>
        <c:grouping val="standard"/>
        <c:varyColors val="0"/>
        <c:ser>
          <c:idx val="0"/>
          <c:order val="0"/>
          <c:tx>
            <c:strRef>
              <c:f>SE!$D$1</c:f>
              <c:strCache>
                <c:ptCount val="1"/>
                <c:pt idx="0">
                  <c:v>Serotipo 1</c:v>
                </c:pt>
              </c:strCache>
            </c:strRef>
          </c:tx>
          <c:spPr>
            <a:solidFill>
              <a:schemeClr val="accent1"/>
            </a:solidFill>
            <a:ln>
              <a:noFill/>
            </a:ln>
            <a:effectLst/>
            <a:sp3d/>
          </c:spPr>
          <c:cat>
            <c:multiLvlStrRef>
              <c:f>(SE!$A$2:$B$32,SE!$A$54:$B$89)</c:f>
              <c:multiLvlStrCache>
                <c:ptCount val="67"/>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SE18</c:v>
                  </c:pt>
                  <c:pt idx="18">
                    <c:v>SE19</c:v>
                  </c:pt>
                  <c:pt idx="19">
                    <c:v>SE20</c:v>
                  </c:pt>
                  <c:pt idx="20">
                    <c:v>SE21</c:v>
                  </c:pt>
                  <c:pt idx="21">
                    <c:v>SE22</c:v>
                  </c:pt>
                  <c:pt idx="22">
                    <c:v>SE23</c:v>
                  </c:pt>
                  <c:pt idx="23">
                    <c:v>SE24</c:v>
                  </c:pt>
                  <c:pt idx="24">
                    <c:v>SE25</c:v>
                  </c:pt>
                  <c:pt idx="25">
                    <c:v>SE26</c:v>
                  </c:pt>
                  <c:pt idx="26">
                    <c:v>SE27</c:v>
                  </c:pt>
                  <c:pt idx="27">
                    <c:v>SE28</c:v>
                  </c:pt>
                  <c:pt idx="28">
                    <c:v>SE29</c:v>
                  </c:pt>
                  <c:pt idx="29">
                    <c:v>SE30</c:v>
                  </c:pt>
                  <c:pt idx="30">
                    <c:v>SE31</c:v>
                  </c:pt>
                  <c:pt idx="31">
                    <c:v>SE01</c:v>
                  </c:pt>
                  <c:pt idx="32">
                    <c:v>SE02</c:v>
                  </c:pt>
                  <c:pt idx="33">
                    <c:v>SE03</c:v>
                  </c:pt>
                  <c:pt idx="34">
                    <c:v>SE04</c:v>
                  </c:pt>
                  <c:pt idx="35">
                    <c:v>SE05</c:v>
                  </c:pt>
                  <c:pt idx="36">
                    <c:v>SE06</c:v>
                  </c:pt>
                  <c:pt idx="37">
                    <c:v>SE07</c:v>
                  </c:pt>
                  <c:pt idx="38">
                    <c:v>SE08</c:v>
                  </c:pt>
                  <c:pt idx="39">
                    <c:v>SE09</c:v>
                  </c:pt>
                  <c:pt idx="40">
                    <c:v>SE10</c:v>
                  </c:pt>
                  <c:pt idx="41">
                    <c:v>SE11</c:v>
                  </c:pt>
                  <c:pt idx="42">
                    <c:v>SE12</c:v>
                  </c:pt>
                  <c:pt idx="43">
                    <c:v>SE13</c:v>
                  </c:pt>
                  <c:pt idx="44">
                    <c:v>SE14</c:v>
                  </c:pt>
                  <c:pt idx="45">
                    <c:v>SE15</c:v>
                  </c:pt>
                  <c:pt idx="46">
                    <c:v>SE16</c:v>
                  </c:pt>
                  <c:pt idx="47">
                    <c:v>SE17</c:v>
                  </c:pt>
                  <c:pt idx="48">
                    <c:v>SE18</c:v>
                  </c:pt>
                  <c:pt idx="49">
                    <c:v>SE19</c:v>
                  </c:pt>
                  <c:pt idx="50">
                    <c:v>SE20</c:v>
                  </c:pt>
                  <c:pt idx="51">
                    <c:v>SE21</c:v>
                  </c:pt>
                  <c:pt idx="52">
                    <c:v>SE22</c:v>
                  </c:pt>
                  <c:pt idx="53">
                    <c:v>SE23</c:v>
                  </c:pt>
                  <c:pt idx="54">
                    <c:v>SE24</c:v>
                  </c:pt>
                  <c:pt idx="55">
                    <c:v>SE25</c:v>
                  </c:pt>
                  <c:pt idx="56">
                    <c:v>SE26</c:v>
                  </c:pt>
                  <c:pt idx="57">
                    <c:v>SE27</c:v>
                  </c:pt>
                  <c:pt idx="58">
                    <c:v>SE28</c:v>
                  </c:pt>
                  <c:pt idx="59">
                    <c:v>SE29</c:v>
                  </c:pt>
                  <c:pt idx="60">
                    <c:v>SE30</c:v>
                  </c:pt>
                  <c:pt idx="61">
                    <c:v>SE31</c:v>
                  </c:pt>
                  <c:pt idx="62">
                    <c:v>SE32</c:v>
                  </c:pt>
                  <c:pt idx="63">
                    <c:v>SE33</c:v>
                  </c:pt>
                  <c:pt idx="64">
                    <c:v>SE34</c:v>
                  </c:pt>
                  <c:pt idx="65">
                    <c:v>SE35</c:v>
                  </c:pt>
                  <c:pt idx="66">
                    <c:v>SE36</c:v>
                  </c:pt>
                </c:lvl>
                <c:lvl>
                  <c:pt idx="0">
                    <c:v>2023</c:v>
                  </c:pt>
                  <c:pt idx="31">
                    <c:v>2024</c:v>
                  </c:pt>
                </c:lvl>
              </c:multiLvlStrCache>
              <c:extLst/>
            </c:multiLvlStrRef>
          </c:cat>
          <c:val>
            <c:numRef>
              <c:f>(SE!$D$2:$D$32,SE!$D$54:$D$89)</c:f>
              <c:numCache>
                <c:formatCode>General</c:formatCode>
                <c:ptCount val="67"/>
                <c:pt idx="0">
                  <c:v>2</c:v>
                </c:pt>
                <c:pt idx="1">
                  <c:v>3</c:v>
                </c:pt>
                <c:pt idx="2">
                  <c:v>3</c:v>
                </c:pt>
                <c:pt idx="3">
                  <c:v>1</c:v>
                </c:pt>
                <c:pt idx="4">
                  <c:v>1</c:v>
                </c:pt>
                <c:pt idx="5">
                  <c:v>1</c:v>
                </c:pt>
                <c:pt idx="6">
                  <c:v>5</c:v>
                </c:pt>
                <c:pt idx="7">
                  <c:v>10</c:v>
                </c:pt>
                <c:pt idx="8">
                  <c:v>4</c:v>
                </c:pt>
                <c:pt idx="9">
                  <c:v>7</c:v>
                </c:pt>
                <c:pt idx="10">
                  <c:v>5</c:v>
                </c:pt>
                <c:pt idx="11">
                  <c:v>2</c:v>
                </c:pt>
                <c:pt idx="12">
                  <c:v>3</c:v>
                </c:pt>
                <c:pt idx="13">
                  <c:v>1</c:v>
                </c:pt>
                <c:pt idx="14">
                  <c:v>1</c:v>
                </c:pt>
                <c:pt idx="15">
                  <c:v>0</c:v>
                </c:pt>
                <c:pt idx="16">
                  <c:v>2</c:v>
                </c:pt>
                <c:pt idx="17">
                  <c:v>0</c:v>
                </c:pt>
                <c:pt idx="18">
                  <c:v>5</c:v>
                </c:pt>
                <c:pt idx="19">
                  <c:v>3</c:v>
                </c:pt>
                <c:pt idx="20">
                  <c:v>1</c:v>
                </c:pt>
                <c:pt idx="21">
                  <c:v>3</c:v>
                </c:pt>
                <c:pt idx="22">
                  <c:v>3</c:v>
                </c:pt>
                <c:pt idx="23">
                  <c:v>0</c:v>
                </c:pt>
                <c:pt idx="24">
                  <c:v>0</c:v>
                </c:pt>
                <c:pt idx="25">
                  <c:v>0</c:v>
                </c:pt>
                <c:pt idx="26">
                  <c:v>0</c:v>
                </c:pt>
                <c:pt idx="27">
                  <c:v>2</c:v>
                </c:pt>
                <c:pt idx="28">
                  <c:v>0</c:v>
                </c:pt>
                <c:pt idx="29">
                  <c:v>1</c:v>
                </c:pt>
                <c:pt idx="30">
                  <c:v>0</c:v>
                </c:pt>
                <c:pt idx="31">
                  <c:v>4</c:v>
                </c:pt>
                <c:pt idx="32">
                  <c:v>6</c:v>
                </c:pt>
                <c:pt idx="33">
                  <c:v>10</c:v>
                </c:pt>
                <c:pt idx="34">
                  <c:v>15</c:v>
                </c:pt>
                <c:pt idx="35">
                  <c:v>14</c:v>
                </c:pt>
                <c:pt idx="36">
                  <c:v>9</c:v>
                </c:pt>
                <c:pt idx="37">
                  <c:v>13</c:v>
                </c:pt>
                <c:pt idx="38">
                  <c:v>16</c:v>
                </c:pt>
                <c:pt idx="39">
                  <c:v>9</c:v>
                </c:pt>
                <c:pt idx="40">
                  <c:v>19</c:v>
                </c:pt>
                <c:pt idx="41">
                  <c:v>32</c:v>
                </c:pt>
                <c:pt idx="42">
                  <c:v>19</c:v>
                </c:pt>
                <c:pt idx="43">
                  <c:v>6</c:v>
                </c:pt>
                <c:pt idx="44">
                  <c:v>19</c:v>
                </c:pt>
                <c:pt idx="45">
                  <c:v>16</c:v>
                </c:pt>
                <c:pt idx="46">
                  <c:v>8</c:v>
                </c:pt>
                <c:pt idx="47">
                  <c:v>15</c:v>
                </c:pt>
                <c:pt idx="48">
                  <c:v>12</c:v>
                </c:pt>
                <c:pt idx="49">
                  <c:v>13</c:v>
                </c:pt>
                <c:pt idx="50">
                  <c:v>6</c:v>
                </c:pt>
                <c:pt idx="51">
                  <c:v>15</c:v>
                </c:pt>
                <c:pt idx="52">
                  <c:v>7</c:v>
                </c:pt>
                <c:pt idx="53">
                  <c:v>7</c:v>
                </c:pt>
                <c:pt idx="54">
                  <c:v>4</c:v>
                </c:pt>
                <c:pt idx="55">
                  <c:v>0</c:v>
                </c:pt>
                <c:pt idx="56">
                  <c:v>5</c:v>
                </c:pt>
                <c:pt idx="57">
                  <c:v>5</c:v>
                </c:pt>
                <c:pt idx="58">
                  <c:v>5</c:v>
                </c:pt>
                <c:pt idx="59">
                  <c:v>3</c:v>
                </c:pt>
                <c:pt idx="60">
                  <c:v>4</c:v>
                </c:pt>
                <c:pt idx="61">
                  <c:v>0</c:v>
                </c:pt>
                <c:pt idx="62">
                  <c:v>0</c:v>
                </c:pt>
                <c:pt idx="63">
                  <c:v>3</c:v>
                </c:pt>
                <c:pt idx="64">
                  <c:v>3</c:v>
                </c:pt>
                <c:pt idx="65">
                  <c:v>4</c:v>
                </c:pt>
                <c:pt idx="66">
                  <c:v>3</c:v>
                </c:pt>
              </c:numCache>
              <c:extLst/>
            </c:numRef>
          </c:val>
          <c:smooth val="0"/>
          <c:extLst>
            <c:ext xmlns:c16="http://schemas.microsoft.com/office/drawing/2014/chart" uri="{C3380CC4-5D6E-409C-BE32-E72D297353CC}">
              <c16:uniqueId val="{00000000-8945-4506-8FF2-BAF110679015}"/>
            </c:ext>
          </c:extLst>
        </c:ser>
        <c:ser>
          <c:idx val="1"/>
          <c:order val="1"/>
          <c:tx>
            <c:strRef>
              <c:f>SE!$E$1</c:f>
              <c:strCache>
                <c:ptCount val="1"/>
                <c:pt idx="0">
                  <c:v>Serotipo 2</c:v>
                </c:pt>
              </c:strCache>
            </c:strRef>
          </c:tx>
          <c:spPr>
            <a:solidFill>
              <a:schemeClr val="accent2"/>
            </a:solidFill>
            <a:ln>
              <a:noFill/>
            </a:ln>
            <a:effectLst/>
            <a:sp3d/>
          </c:spPr>
          <c:cat>
            <c:multiLvlStrRef>
              <c:f>(SE!$A$2:$B$32,SE!$A$54:$B$89)</c:f>
              <c:multiLvlStrCache>
                <c:ptCount val="67"/>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SE18</c:v>
                  </c:pt>
                  <c:pt idx="18">
                    <c:v>SE19</c:v>
                  </c:pt>
                  <c:pt idx="19">
                    <c:v>SE20</c:v>
                  </c:pt>
                  <c:pt idx="20">
                    <c:v>SE21</c:v>
                  </c:pt>
                  <c:pt idx="21">
                    <c:v>SE22</c:v>
                  </c:pt>
                  <c:pt idx="22">
                    <c:v>SE23</c:v>
                  </c:pt>
                  <c:pt idx="23">
                    <c:v>SE24</c:v>
                  </c:pt>
                  <c:pt idx="24">
                    <c:v>SE25</c:v>
                  </c:pt>
                  <c:pt idx="25">
                    <c:v>SE26</c:v>
                  </c:pt>
                  <c:pt idx="26">
                    <c:v>SE27</c:v>
                  </c:pt>
                  <c:pt idx="27">
                    <c:v>SE28</c:v>
                  </c:pt>
                  <c:pt idx="28">
                    <c:v>SE29</c:v>
                  </c:pt>
                  <c:pt idx="29">
                    <c:v>SE30</c:v>
                  </c:pt>
                  <c:pt idx="30">
                    <c:v>SE31</c:v>
                  </c:pt>
                  <c:pt idx="31">
                    <c:v>SE01</c:v>
                  </c:pt>
                  <c:pt idx="32">
                    <c:v>SE02</c:v>
                  </c:pt>
                  <c:pt idx="33">
                    <c:v>SE03</c:v>
                  </c:pt>
                  <c:pt idx="34">
                    <c:v>SE04</c:v>
                  </c:pt>
                  <c:pt idx="35">
                    <c:v>SE05</c:v>
                  </c:pt>
                  <c:pt idx="36">
                    <c:v>SE06</c:v>
                  </c:pt>
                  <c:pt idx="37">
                    <c:v>SE07</c:v>
                  </c:pt>
                  <c:pt idx="38">
                    <c:v>SE08</c:v>
                  </c:pt>
                  <c:pt idx="39">
                    <c:v>SE09</c:v>
                  </c:pt>
                  <c:pt idx="40">
                    <c:v>SE10</c:v>
                  </c:pt>
                  <c:pt idx="41">
                    <c:v>SE11</c:v>
                  </c:pt>
                  <c:pt idx="42">
                    <c:v>SE12</c:v>
                  </c:pt>
                  <c:pt idx="43">
                    <c:v>SE13</c:v>
                  </c:pt>
                  <c:pt idx="44">
                    <c:v>SE14</c:v>
                  </c:pt>
                  <c:pt idx="45">
                    <c:v>SE15</c:v>
                  </c:pt>
                  <c:pt idx="46">
                    <c:v>SE16</c:v>
                  </c:pt>
                  <c:pt idx="47">
                    <c:v>SE17</c:v>
                  </c:pt>
                  <c:pt idx="48">
                    <c:v>SE18</c:v>
                  </c:pt>
                  <c:pt idx="49">
                    <c:v>SE19</c:v>
                  </c:pt>
                  <c:pt idx="50">
                    <c:v>SE20</c:v>
                  </c:pt>
                  <c:pt idx="51">
                    <c:v>SE21</c:v>
                  </c:pt>
                  <c:pt idx="52">
                    <c:v>SE22</c:v>
                  </c:pt>
                  <c:pt idx="53">
                    <c:v>SE23</c:v>
                  </c:pt>
                  <c:pt idx="54">
                    <c:v>SE24</c:v>
                  </c:pt>
                  <c:pt idx="55">
                    <c:v>SE25</c:v>
                  </c:pt>
                  <c:pt idx="56">
                    <c:v>SE26</c:v>
                  </c:pt>
                  <c:pt idx="57">
                    <c:v>SE27</c:v>
                  </c:pt>
                  <c:pt idx="58">
                    <c:v>SE28</c:v>
                  </c:pt>
                  <c:pt idx="59">
                    <c:v>SE29</c:v>
                  </c:pt>
                  <c:pt idx="60">
                    <c:v>SE30</c:v>
                  </c:pt>
                  <c:pt idx="61">
                    <c:v>SE31</c:v>
                  </c:pt>
                  <c:pt idx="62">
                    <c:v>SE32</c:v>
                  </c:pt>
                  <c:pt idx="63">
                    <c:v>SE33</c:v>
                  </c:pt>
                  <c:pt idx="64">
                    <c:v>SE34</c:v>
                  </c:pt>
                  <c:pt idx="65">
                    <c:v>SE35</c:v>
                  </c:pt>
                  <c:pt idx="66">
                    <c:v>SE36</c:v>
                  </c:pt>
                </c:lvl>
                <c:lvl>
                  <c:pt idx="0">
                    <c:v>2023</c:v>
                  </c:pt>
                  <c:pt idx="31">
                    <c:v>2024</c:v>
                  </c:pt>
                </c:lvl>
              </c:multiLvlStrCache>
              <c:extLst/>
            </c:multiLvlStrRef>
          </c:cat>
          <c:val>
            <c:numRef>
              <c:f>(SE!$E$2:$E$32,SE!$E$54:$E$89)</c:f>
              <c:numCache>
                <c:formatCode>General</c:formatCode>
                <c:ptCount val="67"/>
                <c:pt idx="0">
                  <c:v>7</c:v>
                </c:pt>
                <c:pt idx="1">
                  <c:v>7</c:v>
                </c:pt>
                <c:pt idx="2">
                  <c:v>21</c:v>
                </c:pt>
                <c:pt idx="3">
                  <c:v>10</c:v>
                </c:pt>
                <c:pt idx="4">
                  <c:v>8</c:v>
                </c:pt>
                <c:pt idx="5">
                  <c:v>0</c:v>
                </c:pt>
                <c:pt idx="6">
                  <c:v>15</c:v>
                </c:pt>
                <c:pt idx="7">
                  <c:v>21</c:v>
                </c:pt>
                <c:pt idx="8">
                  <c:v>11</c:v>
                </c:pt>
                <c:pt idx="9">
                  <c:v>15</c:v>
                </c:pt>
                <c:pt idx="10">
                  <c:v>14</c:v>
                </c:pt>
                <c:pt idx="11">
                  <c:v>0</c:v>
                </c:pt>
                <c:pt idx="12">
                  <c:v>0</c:v>
                </c:pt>
                <c:pt idx="13">
                  <c:v>0</c:v>
                </c:pt>
                <c:pt idx="14">
                  <c:v>0</c:v>
                </c:pt>
                <c:pt idx="15">
                  <c:v>1</c:v>
                </c:pt>
                <c:pt idx="16">
                  <c:v>4</c:v>
                </c:pt>
                <c:pt idx="17">
                  <c:v>5</c:v>
                </c:pt>
                <c:pt idx="18">
                  <c:v>14</c:v>
                </c:pt>
                <c:pt idx="19">
                  <c:v>7</c:v>
                </c:pt>
                <c:pt idx="20">
                  <c:v>6</c:v>
                </c:pt>
                <c:pt idx="21">
                  <c:v>4</c:v>
                </c:pt>
                <c:pt idx="22">
                  <c:v>5</c:v>
                </c:pt>
                <c:pt idx="23">
                  <c:v>4</c:v>
                </c:pt>
                <c:pt idx="24">
                  <c:v>1</c:v>
                </c:pt>
                <c:pt idx="25">
                  <c:v>6</c:v>
                </c:pt>
                <c:pt idx="26">
                  <c:v>8</c:v>
                </c:pt>
                <c:pt idx="27">
                  <c:v>4</c:v>
                </c:pt>
                <c:pt idx="28">
                  <c:v>3</c:v>
                </c:pt>
                <c:pt idx="29">
                  <c:v>6</c:v>
                </c:pt>
                <c:pt idx="30">
                  <c:v>2</c:v>
                </c:pt>
                <c:pt idx="31">
                  <c:v>1</c:v>
                </c:pt>
                <c:pt idx="32">
                  <c:v>6</c:v>
                </c:pt>
                <c:pt idx="33">
                  <c:v>8</c:v>
                </c:pt>
                <c:pt idx="34">
                  <c:v>21</c:v>
                </c:pt>
                <c:pt idx="35">
                  <c:v>4</c:v>
                </c:pt>
                <c:pt idx="36">
                  <c:v>6</c:v>
                </c:pt>
                <c:pt idx="37">
                  <c:v>5</c:v>
                </c:pt>
                <c:pt idx="38">
                  <c:v>7</c:v>
                </c:pt>
                <c:pt idx="39">
                  <c:v>4</c:v>
                </c:pt>
                <c:pt idx="40">
                  <c:v>6</c:v>
                </c:pt>
                <c:pt idx="41">
                  <c:v>8</c:v>
                </c:pt>
                <c:pt idx="42">
                  <c:v>5</c:v>
                </c:pt>
                <c:pt idx="43">
                  <c:v>5</c:v>
                </c:pt>
                <c:pt idx="44">
                  <c:v>8</c:v>
                </c:pt>
                <c:pt idx="45">
                  <c:v>8</c:v>
                </c:pt>
                <c:pt idx="46">
                  <c:v>5</c:v>
                </c:pt>
                <c:pt idx="47">
                  <c:v>7</c:v>
                </c:pt>
                <c:pt idx="48">
                  <c:v>2</c:v>
                </c:pt>
                <c:pt idx="49">
                  <c:v>11</c:v>
                </c:pt>
                <c:pt idx="50">
                  <c:v>7</c:v>
                </c:pt>
                <c:pt idx="51">
                  <c:v>7</c:v>
                </c:pt>
                <c:pt idx="52">
                  <c:v>4</c:v>
                </c:pt>
                <c:pt idx="53">
                  <c:v>2</c:v>
                </c:pt>
                <c:pt idx="54">
                  <c:v>0</c:v>
                </c:pt>
                <c:pt idx="55">
                  <c:v>1</c:v>
                </c:pt>
                <c:pt idx="56">
                  <c:v>1</c:v>
                </c:pt>
                <c:pt idx="57">
                  <c:v>1</c:v>
                </c:pt>
                <c:pt idx="58">
                  <c:v>0</c:v>
                </c:pt>
                <c:pt idx="59">
                  <c:v>1</c:v>
                </c:pt>
                <c:pt idx="60">
                  <c:v>0</c:v>
                </c:pt>
                <c:pt idx="61">
                  <c:v>0</c:v>
                </c:pt>
                <c:pt idx="62">
                  <c:v>0</c:v>
                </c:pt>
                <c:pt idx="63">
                  <c:v>0</c:v>
                </c:pt>
                <c:pt idx="64">
                  <c:v>0</c:v>
                </c:pt>
                <c:pt idx="65">
                  <c:v>0</c:v>
                </c:pt>
                <c:pt idx="66">
                  <c:v>0</c:v>
                </c:pt>
              </c:numCache>
              <c:extLst/>
            </c:numRef>
          </c:val>
          <c:smooth val="0"/>
          <c:extLst>
            <c:ext xmlns:c16="http://schemas.microsoft.com/office/drawing/2014/chart" uri="{C3380CC4-5D6E-409C-BE32-E72D297353CC}">
              <c16:uniqueId val="{00000001-8945-4506-8FF2-BAF110679015}"/>
            </c:ext>
          </c:extLst>
        </c:ser>
        <c:ser>
          <c:idx val="2"/>
          <c:order val="2"/>
          <c:tx>
            <c:strRef>
              <c:f>SE!$F$1</c:f>
              <c:strCache>
                <c:ptCount val="1"/>
                <c:pt idx="0">
                  <c:v>Serotipo 3</c:v>
                </c:pt>
              </c:strCache>
            </c:strRef>
          </c:tx>
          <c:spPr>
            <a:solidFill>
              <a:schemeClr val="accent3"/>
            </a:solidFill>
            <a:ln>
              <a:noFill/>
            </a:ln>
            <a:effectLst/>
            <a:sp3d/>
          </c:spPr>
          <c:cat>
            <c:multiLvlStrRef>
              <c:f>(SE!$A$2:$B$32,SE!$A$54:$B$89)</c:f>
              <c:multiLvlStrCache>
                <c:ptCount val="67"/>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SE18</c:v>
                  </c:pt>
                  <c:pt idx="18">
                    <c:v>SE19</c:v>
                  </c:pt>
                  <c:pt idx="19">
                    <c:v>SE20</c:v>
                  </c:pt>
                  <c:pt idx="20">
                    <c:v>SE21</c:v>
                  </c:pt>
                  <c:pt idx="21">
                    <c:v>SE22</c:v>
                  </c:pt>
                  <c:pt idx="22">
                    <c:v>SE23</c:v>
                  </c:pt>
                  <c:pt idx="23">
                    <c:v>SE24</c:v>
                  </c:pt>
                  <c:pt idx="24">
                    <c:v>SE25</c:v>
                  </c:pt>
                  <c:pt idx="25">
                    <c:v>SE26</c:v>
                  </c:pt>
                  <c:pt idx="26">
                    <c:v>SE27</c:v>
                  </c:pt>
                  <c:pt idx="27">
                    <c:v>SE28</c:v>
                  </c:pt>
                  <c:pt idx="28">
                    <c:v>SE29</c:v>
                  </c:pt>
                  <c:pt idx="29">
                    <c:v>SE30</c:v>
                  </c:pt>
                  <c:pt idx="30">
                    <c:v>SE31</c:v>
                  </c:pt>
                  <c:pt idx="31">
                    <c:v>SE01</c:v>
                  </c:pt>
                  <c:pt idx="32">
                    <c:v>SE02</c:v>
                  </c:pt>
                  <c:pt idx="33">
                    <c:v>SE03</c:v>
                  </c:pt>
                  <c:pt idx="34">
                    <c:v>SE04</c:v>
                  </c:pt>
                  <c:pt idx="35">
                    <c:v>SE05</c:v>
                  </c:pt>
                  <c:pt idx="36">
                    <c:v>SE06</c:v>
                  </c:pt>
                  <c:pt idx="37">
                    <c:v>SE07</c:v>
                  </c:pt>
                  <c:pt idx="38">
                    <c:v>SE08</c:v>
                  </c:pt>
                  <c:pt idx="39">
                    <c:v>SE09</c:v>
                  </c:pt>
                  <c:pt idx="40">
                    <c:v>SE10</c:v>
                  </c:pt>
                  <c:pt idx="41">
                    <c:v>SE11</c:v>
                  </c:pt>
                  <c:pt idx="42">
                    <c:v>SE12</c:v>
                  </c:pt>
                  <c:pt idx="43">
                    <c:v>SE13</c:v>
                  </c:pt>
                  <c:pt idx="44">
                    <c:v>SE14</c:v>
                  </c:pt>
                  <c:pt idx="45">
                    <c:v>SE15</c:v>
                  </c:pt>
                  <c:pt idx="46">
                    <c:v>SE16</c:v>
                  </c:pt>
                  <c:pt idx="47">
                    <c:v>SE17</c:v>
                  </c:pt>
                  <c:pt idx="48">
                    <c:v>SE18</c:v>
                  </c:pt>
                  <c:pt idx="49">
                    <c:v>SE19</c:v>
                  </c:pt>
                  <c:pt idx="50">
                    <c:v>SE20</c:v>
                  </c:pt>
                  <c:pt idx="51">
                    <c:v>SE21</c:v>
                  </c:pt>
                  <c:pt idx="52">
                    <c:v>SE22</c:v>
                  </c:pt>
                  <c:pt idx="53">
                    <c:v>SE23</c:v>
                  </c:pt>
                  <c:pt idx="54">
                    <c:v>SE24</c:v>
                  </c:pt>
                  <c:pt idx="55">
                    <c:v>SE25</c:v>
                  </c:pt>
                  <c:pt idx="56">
                    <c:v>SE26</c:v>
                  </c:pt>
                  <c:pt idx="57">
                    <c:v>SE27</c:v>
                  </c:pt>
                  <c:pt idx="58">
                    <c:v>SE28</c:v>
                  </c:pt>
                  <c:pt idx="59">
                    <c:v>SE29</c:v>
                  </c:pt>
                  <c:pt idx="60">
                    <c:v>SE30</c:v>
                  </c:pt>
                  <c:pt idx="61">
                    <c:v>SE31</c:v>
                  </c:pt>
                  <c:pt idx="62">
                    <c:v>SE32</c:v>
                  </c:pt>
                  <c:pt idx="63">
                    <c:v>SE33</c:v>
                  </c:pt>
                  <c:pt idx="64">
                    <c:v>SE34</c:v>
                  </c:pt>
                  <c:pt idx="65">
                    <c:v>SE35</c:v>
                  </c:pt>
                  <c:pt idx="66">
                    <c:v>SE36</c:v>
                  </c:pt>
                </c:lvl>
                <c:lvl>
                  <c:pt idx="0">
                    <c:v>2023</c:v>
                  </c:pt>
                  <c:pt idx="31">
                    <c:v>2024</c:v>
                  </c:pt>
                </c:lvl>
              </c:multiLvlStrCache>
              <c:extLst/>
            </c:multiLvlStrRef>
          </c:cat>
          <c:val>
            <c:numRef>
              <c:f>(SE!$F$2:$F$32,SE!$F$54:$F$89)</c:f>
              <c:numCache>
                <c:formatCode>General</c:formatCode>
                <c:ptCount val="6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2</c:v>
                </c:pt>
                <c:pt idx="36">
                  <c:v>0</c:v>
                </c:pt>
                <c:pt idx="37">
                  <c:v>1</c:v>
                </c:pt>
                <c:pt idx="38">
                  <c:v>1</c:v>
                </c:pt>
                <c:pt idx="39">
                  <c:v>0</c:v>
                </c:pt>
                <c:pt idx="40">
                  <c:v>1</c:v>
                </c:pt>
                <c:pt idx="41">
                  <c:v>2</c:v>
                </c:pt>
                <c:pt idx="42">
                  <c:v>0</c:v>
                </c:pt>
                <c:pt idx="43">
                  <c:v>4</c:v>
                </c:pt>
                <c:pt idx="44">
                  <c:v>0</c:v>
                </c:pt>
                <c:pt idx="45">
                  <c:v>5</c:v>
                </c:pt>
                <c:pt idx="46">
                  <c:v>3</c:v>
                </c:pt>
                <c:pt idx="47">
                  <c:v>2</c:v>
                </c:pt>
                <c:pt idx="48">
                  <c:v>3</c:v>
                </c:pt>
                <c:pt idx="49">
                  <c:v>4</c:v>
                </c:pt>
                <c:pt idx="50">
                  <c:v>8</c:v>
                </c:pt>
                <c:pt idx="51">
                  <c:v>0</c:v>
                </c:pt>
                <c:pt idx="52">
                  <c:v>2</c:v>
                </c:pt>
                <c:pt idx="53">
                  <c:v>1</c:v>
                </c:pt>
                <c:pt idx="54">
                  <c:v>0</c:v>
                </c:pt>
                <c:pt idx="55">
                  <c:v>0</c:v>
                </c:pt>
                <c:pt idx="56">
                  <c:v>0</c:v>
                </c:pt>
                <c:pt idx="57">
                  <c:v>0</c:v>
                </c:pt>
                <c:pt idx="58">
                  <c:v>0</c:v>
                </c:pt>
                <c:pt idx="59">
                  <c:v>0</c:v>
                </c:pt>
                <c:pt idx="60">
                  <c:v>1</c:v>
                </c:pt>
                <c:pt idx="61">
                  <c:v>0</c:v>
                </c:pt>
                <c:pt idx="62">
                  <c:v>0</c:v>
                </c:pt>
                <c:pt idx="63">
                  <c:v>0</c:v>
                </c:pt>
                <c:pt idx="64">
                  <c:v>0</c:v>
                </c:pt>
                <c:pt idx="65">
                  <c:v>0</c:v>
                </c:pt>
                <c:pt idx="66">
                  <c:v>1</c:v>
                </c:pt>
              </c:numCache>
              <c:extLst/>
            </c:numRef>
          </c:val>
          <c:smooth val="0"/>
          <c:extLst>
            <c:ext xmlns:c16="http://schemas.microsoft.com/office/drawing/2014/chart" uri="{C3380CC4-5D6E-409C-BE32-E72D297353CC}">
              <c16:uniqueId val="{00000002-8945-4506-8FF2-BAF110679015}"/>
            </c:ext>
          </c:extLst>
        </c:ser>
        <c:dLbls>
          <c:showLegendKey val="0"/>
          <c:showVal val="0"/>
          <c:showCatName val="0"/>
          <c:showSerName val="0"/>
          <c:showPercent val="0"/>
          <c:showBubbleSize val="0"/>
        </c:dLbls>
        <c:axId val="1388926303"/>
        <c:axId val="1388939615"/>
        <c:axId val="1038256735"/>
      </c:line3DChart>
      <c:catAx>
        <c:axId val="1388926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PE"/>
          </a:p>
        </c:txPr>
        <c:crossAx val="1388939615"/>
        <c:crosses val="autoZero"/>
        <c:auto val="0"/>
        <c:lblAlgn val="ctr"/>
        <c:lblOffset val="100"/>
        <c:tickLblSkip val="1"/>
        <c:noMultiLvlLbl val="0"/>
      </c:catAx>
      <c:valAx>
        <c:axId val="1388939615"/>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PE"/>
          </a:p>
        </c:txPr>
        <c:crossAx val="1388926303"/>
        <c:crosses val="max"/>
        <c:crossBetween val="midCat"/>
      </c:valAx>
      <c:serAx>
        <c:axId val="1038256735"/>
        <c:scaling>
          <c:orientation val="minMax"/>
        </c:scaling>
        <c:delete val="1"/>
        <c:axPos val="b"/>
        <c:majorTickMark val="out"/>
        <c:minorTickMark val="none"/>
        <c:tickLblPos val="nextTo"/>
        <c:crossAx val="1388939615"/>
        <c:crosses val="autoZero"/>
      </c:serAx>
      <c:spPr>
        <a:noFill/>
        <a:ln>
          <a:noFill/>
        </a:ln>
        <a:effectLst/>
      </c:spPr>
    </c:plotArea>
    <c:legend>
      <c:legendPos val="b"/>
      <c:layout>
        <c:manualLayout>
          <c:xMode val="edge"/>
          <c:yMode val="edge"/>
          <c:x val="0.40837781266087975"/>
          <c:y val="0.88214612850030261"/>
          <c:w val="0.24642002750964836"/>
          <c:h val="4.4601513311481045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380_4877DC3.xml><?xml version="1.0" encoding="utf-8"?>
<p188:cmLst xmlns:a="http://schemas.openxmlformats.org/drawingml/2006/main" xmlns:r="http://schemas.openxmlformats.org/officeDocument/2006/relationships" xmlns:p188="http://schemas.microsoft.com/office/powerpoint/2018/8/main">
  <p188:cm id="{81ED63BD-BE04-4B36-9265-67D3347A3FC7}" authorId="{B7CA733A-1206-8218-0E67-8CE1525A9B7E}" created="2024-07-29T01:47:41.549">
    <pc:sldMkLst xmlns:pc="http://schemas.microsoft.com/office/powerpoint/2013/main/command">
      <pc:docMk/>
      <pc:sldMk cId="2813583292" sldId="4848"/>
    </pc:sldMkLst>
    <p188:txBody>
      <a:bodyPr/>
      <a:lstStyle/>
      <a:p>
        <a:r>
          <a:rPr lang="es-MX"/>
          <a:t>hola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s-PE"/>
          </a:p>
        </p:txBody>
      </p:sp>
      <p:sp>
        <p:nvSpPr>
          <p:cNvPr id="3" name="Marcador de fecha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490C6673-E5ED-4740-8C24-9A936F364B8F}" type="datetimeFigureOut">
              <a:rPr lang="es-PE" smtClean="0"/>
              <a:t>16/09/2024</a:t>
            </a:fld>
            <a:endParaRPr lang="es-PE"/>
          </a:p>
        </p:txBody>
      </p:sp>
      <p:sp>
        <p:nvSpPr>
          <p:cNvPr id="4" name="Marcador de imagen de diapositiva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s-PE"/>
          </a:p>
        </p:txBody>
      </p:sp>
      <p:sp>
        <p:nvSpPr>
          <p:cNvPr id="5" name="Marcador de notas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s-PE"/>
          </a:p>
        </p:txBody>
      </p:sp>
      <p:sp>
        <p:nvSpPr>
          <p:cNvPr id="7" name="Marcador de número de diapositiva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46DC1BB3-F1DA-446A-B4FC-556836AE77EF}" type="slidenum">
              <a:rPr lang="es-PE" smtClean="0"/>
              <a:t>‹Nº›</a:t>
            </a:fld>
            <a:endParaRPr lang="es-PE"/>
          </a:p>
        </p:txBody>
      </p:sp>
    </p:spTree>
    <p:extLst>
      <p:ext uri="{BB962C8B-B14F-4D97-AF65-F5344CB8AC3E}">
        <p14:creationId xmlns:p14="http://schemas.microsoft.com/office/powerpoint/2010/main" val="3180448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6DC1BB3-F1DA-446A-B4FC-556836AE77EF}" type="slidenum">
              <a:rPr lang="es-PE" smtClean="0"/>
              <a:t>1</a:t>
            </a:fld>
            <a:endParaRPr lang="es-PE"/>
          </a:p>
        </p:txBody>
      </p:sp>
    </p:spTree>
    <p:extLst>
      <p:ext uri="{BB962C8B-B14F-4D97-AF65-F5344CB8AC3E}">
        <p14:creationId xmlns:p14="http://schemas.microsoft.com/office/powerpoint/2010/main" val="1692216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14</a:t>
            </a:fld>
            <a:endParaRPr lang="es-PE"/>
          </a:p>
        </p:txBody>
      </p:sp>
    </p:spTree>
    <p:extLst>
      <p:ext uri="{BB962C8B-B14F-4D97-AF65-F5344CB8AC3E}">
        <p14:creationId xmlns:p14="http://schemas.microsoft.com/office/powerpoint/2010/main" val="3110944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15</a:t>
            </a:fld>
            <a:endParaRPr lang="es-PE" dirty="0"/>
          </a:p>
        </p:txBody>
      </p:sp>
    </p:spTree>
    <p:extLst>
      <p:ext uri="{BB962C8B-B14F-4D97-AF65-F5344CB8AC3E}">
        <p14:creationId xmlns:p14="http://schemas.microsoft.com/office/powerpoint/2010/main" val="2229966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31</a:t>
            </a:fld>
            <a:endParaRPr lang="es-PE" dirty="0"/>
          </a:p>
        </p:txBody>
      </p:sp>
    </p:spTree>
    <p:extLst>
      <p:ext uri="{BB962C8B-B14F-4D97-AF65-F5344CB8AC3E}">
        <p14:creationId xmlns:p14="http://schemas.microsoft.com/office/powerpoint/2010/main" val="2972161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32</a:t>
            </a:fld>
            <a:endParaRPr lang="es-PE" dirty="0"/>
          </a:p>
        </p:txBody>
      </p:sp>
    </p:spTree>
    <p:extLst>
      <p:ext uri="{BB962C8B-B14F-4D97-AF65-F5344CB8AC3E}">
        <p14:creationId xmlns:p14="http://schemas.microsoft.com/office/powerpoint/2010/main" val="2583584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38</a:t>
            </a:fld>
            <a:endParaRPr lang="es-PE"/>
          </a:p>
        </p:txBody>
      </p:sp>
    </p:spTree>
    <p:extLst>
      <p:ext uri="{BB962C8B-B14F-4D97-AF65-F5344CB8AC3E}">
        <p14:creationId xmlns:p14="http://schemas.microsoft.com/office/powerpoint/2010/main" val="3071519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40</a:t>
            </a:fld>
            <a:endParaRPr lang="es-PE"/>
          </a:p>
        </p:txBody>
      </p:sp>
    </p:spTree>
    <p:extLst>
      <p:ext uri="{BB962C8B-B14F-4D97-AF65-F5344CB8AC3E}">
        <p14:creationId xmlns:p14="http://schemas.microsoft.com/office/powerpoint/2010/main" val="2754749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42</a:t>
            </a:fld>
            <a:endParaRPr lang="es-MX"/>
          </a:p>
        </p:txBody>
      </p:sp>
    </p:spTree>
    <p:extLst>
      <p:ext uri="{BB962C8B-B14F-4D97-AF65-F5344CB8AC3E}">
        <p14:creationId xmlns:p14="http://schemas.microsoft.com/office/powerpoint/2010/main" val="1950363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43</a:t>
            </a:fld>
            <a:endParaRPr lang="es-MX"/>
          </a:p>
        </p:txBody>
      </p:sp>
    </p:spTree>
    <p:extLst>
      <p:ext uri="{BB962C8B-B14F-4D97-AF65-F5344CB8AC3E}">
        <p14:creationId xmlns:p14="http://schemas.microsoft.com/office/powerpoint/2010/main" val="3728649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44</a:t>
            </a:fld>
            <a:endParaRPr lang="es-MX"/>
          </a:p>
        </p:txBody>
      </p:sp>
    </p:spTree>
    <p:extLst>
      <p:ext uri="{BB962C8B-B14F-4D97-AF65-F5344CB8AC3E}">
        <p14:creationId xmlns:p14="http://schemas.microsoft.com/office/powerpoint/2010/main" val="1513841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45</a:t>
            </a:fld>
            <a:endParaRPr lang="es-MX"/>
          </a:p>
        </p:txBody>
      </p:sp>
    </p:spTree>
    <p:extLst>
      <p:ext uri="{BB962C8B-B14F-4D97-AF65-F5344CB8AC3E}">
        <p14:creationId xmlns:p14="http://schemas.microsoft.com/office/powerpoint/2010/main" val="860127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2</a:t>
            </a:fld>
            <a:endParaRPr lang="es-PE"/>
          </a:p>
        </p:txBody>
      </p:sp>
    </p:spTree>
    <p:extLst>
      <p:ext uri="{BB962C8B-B14F-4D97-AF65-F5344CB8AC3E}">
        <p14:creationId xmlns:p14="http://schemas.microsoft.com/office/powerpoint/2010/main" val="3290152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46</a:t>
            </a:fld>
            <a:endParaRPr lang="es-MX"/>
          </a:p>
        </p:txBody>
      </p:sp>
    </p:spTree>
    <p:extLst>
      <p:ext uri="{BB962C8B-B14F-4D97-AF65-F5344CB8AC3E}">
        <p14:creationId xmlns:p14="http://schemas.microsoft.com/office/powerpoint/2010/main" val="4200664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47</a:t>
            </a:fld>
            <a:endParaRPr lang="es-MX"/>
          </a:p>
        </p:txBody>
      </p:sp>
    </p:spTree>
    <p:extLst>
      <p:ext uri="{BB962C8B-B14F-4D97-AF65-F5344CB8AC3E}">
        <p14:creationId xmlns:p14="http://schemas.microsoft.com/office/powerpoint/2010/main" val="242850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48</a:t>
            </a:fld>
            <a:endParaRPr lang="es-MX"/>
          </a:p>
        </p:txBody>
      </p:sp>
    </p:spTree>
    <p:extLst>
      <p:ext uri="{BB962C8B-B14F-4D97-AF65-F5344CB8AC3E}">
        <p14:creationId xmlns:p14="http://schemas.microsoft.com/office/powerpoint/2010/main" val="3969170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23</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49</a:t>
            </a:fld>
            <a:endParaRPr lang="es-MX"/>
          </a:p>
        </p:txBody>
      </p:sp>
    </p:spTree>
    <p:extLst>
      <p:ext uri="{BB962C8B-B14F-4D97-AF65-F5344CB8AC3E}">
        <p14:creationId xmlns:p14="http://schemas.microsoft.com/office/powerpoint/2010/main" val="2690183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50</a:t>
            </a:fld>
            <a:endParaRPr lang="es-MX"/>
          </a:p>
        </p:txBody>
      </p:sp>
    </p:spTree>
    <p:extLst>
      <p:ext uri="{BB962C8B-B14F-4D97-AF65-F5344CB8AC3E}">
        <p14:creationId xmlns:p14="http://schemas.microsoft.com/office/powerpoint/2010/main" val="502278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52</a:t>
            </a:fld>
            <a:endParaRPr lang="es-MX"/>
          </a:p>
        </p:txBody>
      </p:sp>
    </p:spTree>
    <p:extLst>
      <p:ext uri="{BB962C8B-B14F-4D97-AF65-F5344CB8AC3E}">
        <p14:creationId xmlns:p14="http://schemas.microsoft.com/office/powerpoint/2010/main" val="1411256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57</a:t>
            </a:fld>
            <a:endParaRPr lang="es-PE" dirty="0"/>
          </a:p>
        </p:txBody>
      </p:sp>
    </p:spTree>
    <p:extLst>
      <p:ext uri="{BB962C8B-B14F-4D97-AF65-F5344CB8AC3E}">
        <p14:creationId xmlns:p14="http://schemas.microsoft.com/office/powerpoint/2010/main" val="3785547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58</a:t>
            </a:fld>
            <a:endParaRPr lang="es-PE"/>
          </a:p>
        </p:txBody>
      </p:sp>
    </p:spTree>
    <p:extLst>
      <p:ext uri="{BB962C8B-B14F-4D97-AF65-F5344CB8AC3E}">
        <p14:creationId xmlns:p14="http://schemas.microsoft.com/office/powerpoint/2010/main" val="1675161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59</a:t>
            </a:fld>
            <a:endParaRPr lang="es-PE"/>
          </a:p>
        </p:txBody>
      </p:sp>
    </p:spTree>
    <p:extLst>
      <p:ext uri="{BB962C8B-B14F-4D97-AF65-F5344CB8AC3E}">
        <p14:creationId xmlns:p14="http://schemas.microsoft.com/office/powerpoint/2010/main" val="4104324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60</a:t>
            </a:fld>
            <a:endParaRPr lang="es-PE" dirty="0"/>
          </a:p>
        </p:txBody>
      </p:sp>
    </p:spTree>
    <p:extLst>
      <p:ext uri="{BB962C8B-B14F-4D97-AF65-F5344CB8AC3E}">
        <p14:creationId xmlns:p14="http://schemas.microsoft.com/office/powerpoint/2010/main" val="2292600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6DC1BB3-F1DA-446A-B4FC-556836AE77EF}" type="slidenum">
              <a:rPr lang="es-PE" smtClean="0"/>
              <a:t>3</a:t>
            </a:fld>
            <a:endParaRPr lang="es-PE"/>
          </a:p>
        </p:txBody>
      </p:sp>
    </p:spTree>
    <p:extLst>
      <p:ext uri="{BB962C8B-B14F-4D97-AF65-F5344CB8AC3E}">
        <p14:creationId xmlns:p14="http://schemas.microsoft.com/office/powerpoint/2010/main" val="1477642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62</a:t>
            </a:fld>
            <a:endParaRPr lang="es-PE" dirty="0"/>
          </a:p>
        </p:txBody>
      </p:sp>
    </p:spTree>
    <p:extLst>
      <p:ext uri="{BB962C8B-B14F-4D97-AF65-F5344CB8AC3E}">
        <p14:creationId xmlns:p14="http://schemas.microsoft.com/office/powerpoint/2010/main" val="3701011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63</a:t>
            </a:fld>
            <a:endParaRPr lang="es-PE" dirty="0"/>
          </a:p>
        </p:txBody>
      </p:sp>
    </p:spTree>
    <p:extLst>
      <p:ext uri="{BB962C8B-B14F-4D97-AF65-F5344CB8AC3E}">
        <p14:creationId xmlns:p14="http://schemas.microsoft.com/office/powerpoint/2010/main" val="338916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7223D98-7C60-4C47-BB72-2F491F228927}" type="slidenum">
              <a:rPr lang="es-PE" smtClean="0"/>
              <a:t>5</a:t>
            </a:fld>
            <a:endParaRPr lang="es-PE"/>
          </a:p>
        </p:txBody>
      </p:sp>
    </p:spTree>
    <p:extLst>
      <p:ext uri="{BB962C8B-B14F-4D97-AF65-F5344CB8AC3E}">
        <p14:creationId xmlns:p14="http://schemas.microsoft.com/office/powerpoint/2010/main" val="3246180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6</a:t>
            </a:fld>
            <a:endParaRPr lang="es-PE"/>
          </a:p>
        </p:txBody>
      </p:sp>
    </p:spTree>
    <p:extLst>
      <p:ext uri="{BB962C8B-B14F-4D97-AF65-F5344CB8AC3E}">
        <p14:creationId xmlns:p14="http://schemas.microsoft.com/office/powerpoint/2010/main" val="390497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0CF51494-8E1B-47F9-90DA-0789DBD3C7C7}" type="slidenum">
              <a:rPr lang="es-PE" smtClean="0"/>
              <a:t>7</a:t>
            </a:fld>
            <a:endParaRPr lang="es-PE"/>
          </a:p>
        </p:txBody>
      </p:sp>
    </p:spTree>
    <p:extLst>
      <p:ext uri="{BB962C8B-B14F-4D97-AF65-F5344CB8AC3E}">
        <p14:creationId xmlns:p14="http://schemas.microsoft.com/office/powerpoint/2010/main" val="222313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8</a:t>
            </a:fld>
            <a:endParaRPr lang="es-PE"/>
          </a:p>
        </p:txBody>
      </p:sp>
    </p:spTree>
    <p:extLst>
      <p:ext uri="{BB962C8B-B14F-4D97-AF65-F5344CB8AC3E}">
        <p14:creationId xmlns:p14="http://schemas.microsoft.com/office/powerpoint/2010/main" val="1957207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9</a:t>
            </a:fld>
            <a:endParaRPr lang="es-PE" dirty="0"/>
          </a:p>
        </p:txBody>
      </p:sp>
    </p:spTree>
    <p:extLst>
      <p:ext uri="{BB962C8B-B14F-4D97-AF65-F5344CB8AC3E}">
        <p14:creationId xmlns:p14="http://schemas.microsoft.com/office/powerpoint/2010/main" val="363247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13</a:t>
            </a:fld>
            <a:endParaRPr lang="es-PE"/>
          </a:p>
        </p:txBody>
      </p:sp>
    </p:spTree>
    <p:extLst>
      <p:ext uri="{BB962C8B-B14F-4D97-AF65-F5344CB8AC3E}">
        <p14:creationId xmlns:p14="http://schemas.microsoft.com/office/powerpoint/2010/main" val="2713196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16/09/2024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408387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16/09/2024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794612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16/09/2024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193348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16/09/2024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90098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62F75AD-22C5-4A61-87B3-835C0DD79B87}" type="datetimeFigureOut">
              <a:rPr lang="es-PE" smtClean="0"/>
              <a:t>16/09/2024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43719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162F75AD-22C5-4A61-87B3-835C0DD79B87}" type="datetimeFigureOut">
              <a:rPr lang="es-PE" smtClean="0"/>
              <a:t>16/09/2024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8357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162F75AD-22C5-4A61-87B3-835C0DD79B87}" type="datetimeFigureOut">
              <a:rPr lang="es-PE" smtClean="0"/>
              <a:t>16/09/2024</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72634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162F75AD-22C5-4A61-87B3-835C0DD79B87}" type="datetimeFigureOut">
              <a:rPr lang="es-PE" smtClean="0"/>
              <a:t>16/09/2024</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59527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62F75AD-22C5-4A61-87B3-835C0DD79B87}" type="datetimeFigureOut">
              <a:rPr lang="es-PE" smtClean="0"/>
              <a:t>16/09/2024</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4524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16/09/2024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110387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16/09/2024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5442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F75AD-22C5-4A61-87B3-835C0DD79B87}" type="datetimeFigureOut">
              <a:rPr lang="es-PE" smtClean="0"/>
              <a:t>16/09/2024</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241C8-25D6-4259-B5AD-5286018D229A}" type="slidenum">
              <a:rPr lang="es-PE" smtClean="0"/>
              <a:t>‹Nº›</a:t>
            </a:fld>
            <a:endParaRPr lang="es-PE"/>
          </a:p>
        </p:txBody>
      </p:sp>
    </p:spTree>
    <p:extLst>
      <p:ext uri="{BB962C8B-B14F-4D97-AF65-F5344CB8AC3E}">
        <p14:creationId xmlns:p14="http://schemas.microsoft.com/office/powerpoint/2010/main" val="2726877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package" Target="../embeddings/Microsoft_Excel_Worksheet.xlsx"/><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oleObject" Target="../embeddings/oleObject7.bin"/></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oleObject" Target="../embeddings/oleObject8.bin"/><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oleObject" Target="../embeddings/oleObject9.bin"/></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emf"/></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4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emf"/><Relationship Id="rId4" Type="http://schemas.openxmlformats.org/officeDocument/2006/relationships/image" Target="../media/image82.emf"/></Relationships>
</file>

<file path=ppt/slides/_rels/slide5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microsoft.com/office/2018/10/relationships/comments" Target="../comments/modernComment_1380_4877DC3.xm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jpg"/><Relationship Id="rId11" Type="http://schemas.openxmlformats.org/officeDocument/2006/relationships/image" Target="../media/image106.svg"/><Relationship Id="rId5" Type="http://schemas.openxmlformats.org/officeDocument/2006/relationships/image" Target="../media/image100.sv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svg"/></Relationships>
</file>

<file path=ppt/slides/_rels/slide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oleObject" Target="../embeddings/oleObject3.bin"/></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12.svg"/></Relationships>
</file>

<file path=ppt/slides/_rels/slide71.xml.rels><?xml version="1.0" encoding="UTF-8" standalone="yes"?>
<Relationships xmlns="http://schemas.openxmlformats.org/package/2006/relationships"><Relationship Id="rId3" Type="http://schemas.openxmlformats.org/officeDocument/2006/relationships/image" Target="../media/image100.svg"/><Relationship Id="rId7" Type="http://schemas.openxmlformats.org/officeDocument/2006/relationships/image" Target="../media/image107.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3.jpg"/></Relationships>
</file>

<file path=ppt/slides/_rels/slide7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14.jpg"/><Relationship Id="rId7" Type="http://schemas.openxmlformats.org/officeDocument/2006/relationships/image" Target="../media/image117.sv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20.jpeg"/><Relationship Id="rId5" Type="http://schemas.openxmlformats.org/officeDocument/2006/relationships/image" Target="../media/image116.svg"/><Relationship Id="rId10" Type="http://schemas.openxmlformats.org/officeDocument/2006/relationships/image" Target="../media/image119.jpeg"/><Relationship Id="rId4" Type="http://schemas.openxmlformats.org/officeDocument/2006/relationships/image" Target="../media/image115.png"/><Relationship Id="rId9" Type="http://schemas.openxmlformats.org/officeDocument/2006/relationships/image" Target="../media/image118.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3" cstate="email">
            <a:extLst>
              <a:ext uri="{28A0092B-C50C-407E-A947-70E740481C1C}">
                <a14:useLocalDpi xmlns:a14="http://schemas.microsoft.com/office/drawing/2010/main"/>
              </a:ext>
            </a:extLst>
          </a:blip>
          <a:srcRect/>
          <a:stretch/>
        </p:blipFill>
        <p:spPr bwMode="auto">
          <a:xfrm>
            <a:off x="671527" y="308105"/>
            <a:ext cx="11032274" cy="941545"/>
          </a:xfrm>
          <a:prstGeom prst="rect">
            <a:avLst/>
          </a:prstGeom>
          <a:noFill/>
          <a:ln>
            <a:noFill/>
          </a:ln>
          <a:extLst>
            <a:ext uri="{53640926-AAD7-44D8-BBD7-CCE9431645EC}">
              <a14:shadowObscured xmlns:a14="http://schemas.microsoft.com/office/drawing/2010/main"/>
            </a:ext>
          </a:extLst>
        </p:spPr>
      </p:pic>
      <p:sp>
        <p:nvSpPr>
          <p:cNvPr id="5" name="389 Rectángulo"/>
          <p:cNvSpPr/>
          <p:nvPr/>
        </p:nvSpPr>
        <p:spPr>
          <a:xfrm>
            <a:off x="1626234" y="2478357"/>
            <a:ext cx="8683696" cy="1495071"/>
          </a:xfrm>
          <a:prstGeom prst="rect">
            <a:avLst/>
          </a:prstGeom>
          <a:noFill/>
        </p:spPr>
        <p:txBody>
          <a:bodyPr wrap="square" lIns="87105" tIns="43552" rIns="87105" bIns="43552">
            <a:spAutoFit/>
            <a:scene3d>
              <a:camera prst="orthographicFront"/>
              <a:lightRig rig="soft" dir="tl">
                <a:rot lat="0" lon="0" rev="0"/>
              </a:lightRig>
            </a:scene3d>
            <a:sp3d extrusionH="57150" contourW="25400" prstMaterial="matte">
              <a:bevelT w="25400" h="55880" prst="relaxedInset"/>
              <a:contourClr>
                <a:schemeClr val="accent2">
                  <a:tint val="20000"/>
                </a:schemeClr>
              </a:contourClr>
            </a:sp3d>
          </a:bodyPr>
          <a:lstStyle/>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REPORTE EPIDEMIOLÓGICO DE </a:t>
            </a:r>
          </a:p>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LORETO, AÑO 2024 (S.E 36)</a:t>
            </a:r>
          </a:p>
          <a:p>
            <a:pPr algn="ctr"/>
            <a:r>
              <a:rPr lang="es-ES" sz="3048" b="1" spc="47" dirty="0">
                <a:ln w="11430">
                  <a:noFill/>
                </a:ln>
                <a:solidFill>
                  <a:srgbClr val="00B0F0"/>
                </a:solidFill>
                <a:latin typeface="Arial" pitchFamily="34" charset="0"/>
                <a:cs typeface="Arial" pitchFamily="34" charset="0"/>
              </a:rPr>
              <a:t>(Del 01 al 07 de setiembre 2024)</a:t>
            </a:r>
          </a:p>
        </p:txBody>
      </p:sp>
      <p:sp>
        <p:nvSpPr>
          <p:cNvPr id="6" name="CuadroTexto 5">
            <a:extLst>
              <a:ext uri="{FF2B5EF4-FFF2-40B4-BE49-F238E27FC236}">
                <a16:creationId xmlns:a16="http://schemas.microsoft.com/office/drawing/2014/main" id="{9F193C2E-34A2-4E23-AF84-42F2E3CDC1FF}"/>
              </a:ext>
            </a:extLst>
          </p:cNvPr>
          <p:cNvSpPr txBox="1"/>
          <p:nvPr/>
        </p:nvSpPr>
        <p:spPr>
          <a:xfrm>
            <a:off x="1626235" y="5683046"/>
            <a:ext cx="7507933" cy="515494"/>
          </a:xfrm>
          <a:prstGeom prst="rect">
            <a:avLst/>
          </a:prstGeom>
          <a:noFill/>
        </p:spPr>
        <p:txBody>
          <a:bodyPr wrap="square" rtlCol="0">
            <a:spAutoFit/>
          </a:bodyPr>
          <a:lstStyle/>
          <a:p>
            <a:pPr algn="ctr"/>
            <a:r>
              <a:rPr lang="es-ES" sz="1333" b="1" dirty="0">
                <a:latin typeface="Georgia" panose="02040502050405020303" pitchFamily="18" charset="0"/>
              </a:rPr>
              <a:t>DIRECCION EJECUTIVA DEL CENTRO DE PREVENCION Y CONTROL-CPC</a:t>
            </a:r>
          </a:p>
          <a:p>
            <a:pPr algn="ctr"/>
            <a:r>
              <a:rPr lang="es-ES" sz="1333" b="1" dirty="0">
                <a:latin typeface="Georgia" panose="02040502050405020303" pitchFamily="18" charset="0"/>
              </a:rPr>
              <a:t>DIRECCION DE EPIDEMIOLOGIA </a:t>
            </a:r>
            <a:endParaRPr lang="es-PE" sz="1333" b="1" dirty="0">
              <a:latin typeface="Georgia" panose="02040502050405020303" pitchFamily="18" charset="0"/>
            </a:endParaRPr>
          </a:p>
        </p:txBody>
      </p:sp>
      <p:pic>
        <p:nvPicPr>
          <p:cNvPr id="16386" name="Picture 2">
            <a:extLst>
              <a:ext uri="{FF2B5EF4-FFF2-40B4-BE49-F238E27FC236}">
                <a16:creationId xmlns:a16="http://schemas.microsoft.com/office/drawing/2014/main" id="{773CFBE6-A3C3-4503-BF0F-B96A9D6A8A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6" t="6607" r="4458" b="4114"/>
          <a:stretch/>
        </p:blipFill>
        <p:spPr bwMode="auto">
          <a:xfrm>
            <a:off x="9134168" y="5155352"/>
            <a:ext cx="1740961" cy="1570881"/>
          </a:xfrm>
          <a:prstGeom prst="ellipse">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974795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345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Número de casos de Malaria  según etapa de vida ,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36  - 2024. </a:t>
            </a:r>
          </a:p>
        </p:txBody>
      </p:sp>
      <p:sp>
        <p:nvSpPr>
          <p:cNvPr id="8" name="1 CuadroTexto"/>
          <p:cNvSpPr txBox="1"/>
          <p:nvPr/>
        </p:nvSpPr>
        <p:spPr>
          <a:xfrm>
            <a:off x="1551007" y="4258289"/>
            <a:ext cx="5069710" cy="2308324"/>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b="1">
                <a:effectLst>
                  <a:outerShdw blurRad="38100" dist="38100" dir="2700000" algn="tl">
                    <a:srgbClr val="000000">
                      <a:alpha val="43137"/>
                    </a:srgbClr>
                  </a:outerShdw>
                </a:effectLst>
              </a:defRPr>
            </a:lvl1pPr>
          </a:lstStyle>
          <a:p>
            <a:r>
              <a:rPr lang="es-PE" dirty="0">
                <a:effectLst/>
                <a:latin typeface="Arial" panose="020B0604020202020204" pitchFamily="34" charset="0"/>
                <a:cs typeface="Arial" panose="020B0604020202020204" pitchFamily="34" charset="0"/>
              </a:rPr>
              <a:t>Según etapa de vida, los casos de malaria  se concentran en la etapa niño </a:t>
            </a:r>
            <a:r>
              <a:rPr lang="es-PE" dirty="0">
                <a:solidFill>
                  <a:srgbClr val="FF0000"/>
                </a:solidFill>
                <a:effectLst/>
                <a:latin typeface="Arial" panose="020B0604020202020204" pitchFamily="34" charset="0"/>
                <a:cs typeface="Arial" panose="020B0604020202020204" pitchFamily="34" charset="0"/>
              </a:rPr>
              <a:t>(38.04%), </a:t>
            </a:r>
            <a:r>
              <a:rPr lang="es-PE" dirty="0">
                <a:effectLst/>
                <a:latin typeface="Arial" panose="020B0604020202020204" pitchFamily="34" charset="0"/>
                <a:cs typeface="Arial" panose="020B0604020202020204" pitchFamily="34" charset="0"/>
              </a:rPr>
              <a:t>lo cual demuestra transmisión autóctona en las comunidades de riesgo, seguido de los casos de malaria en la etapa adulto con el </a:t>
            </a:r>
            <a:r>
              <a:rPr lang="es-PE" dirty="0">
                <a:solidFill>
                  <a:srgbClr val="0070C0"/>
                </a:solidFill>
                <a:effectLst/>
                <a:latin typeface="Arial" panose="020B0604020202020204" pitchFamily="34" charset="0"/>
                <a:cs typeface="Arial" panose="020B0604020202020204" pitchFamily="34" charset="0"/>
              </a:rPr>
              <a:t>23.86%</a:t>
            </a:r>
            <a:r>
              <a:rPr lang="es-PE" dirty="0">
                <a:effectLst/>
                <a:latin typeface="Arial" panose="020B0604020202020204" pitchFamily="34" charset="0"/>
                <a:cs typeface="Arial" panose="020B0604020202020204" pitchFamily="34" charset="0"/>
              </a:rPr>
              <a:t>. Según sexo, el 55.8% son del sexo masculino, corresponde al sexo femenino  el 44,2%.</a:t>
            </a:r>
            <a:endParaRPr lang="es-PE" dirty="0">
              <a:solidFill>
                <a:srgbClr val="FF0000"/>
              </a:solidFill>
              <a:effectLst/>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69C22991-42E9-4FA2-BE87-F5FE6DE35B9A}"/>
              </a:ext>
            </a:extLst>
          </p:cNvPr>
          <p:cNvSpPr txBox="1"/>
          <p:nvPr/>
        </p:nvSpPr>
        <p:spPr>
          <a:xfrm>
            <a:off x="8428809" y="925486"/>
            <a:ext cx="2012425" cy="356123"/>
          </a:xfrm>
          <a:prstGeom prst="rect">
            <a:avLst/>
          </a:prstGeom>
          <a:noFill/>
        </p:spPr>
        <p:txBody>
          <a:bodyPr wrap="square" rtlCol="0">
            <a:spAutoFit/>
          </a:bodyPr>
          <a:lstStyle/>
          <a:p>
            <a:endParaRPr lang="es-MX" sz="1714" dirty="0"/>
          </a:p>
        </p:txBody>
      </p:sp>
      <p:sp>
        <p:nvSpPr>
          <p:cNvPr id="9" name="CuadroTexto 8">
            <a:extLst>
              <a:ext uri="{FF2B5EF4-FFF2-40B4-BE49-F238E27FC236}">
                <a16:creationId xmlns:a16="http://schemas.microsoft.com/office/drawing/2014/main" id="{77AF5BF9-4CC9-48D2-8B1C-2EBBABB43E19}"/>
              </a:ext>
            </a:extLst>
          </p:cNvPr>
          <p:cNvSpPr txBox="1"/>
          <p:nvPr/>
        </p:nvSpPr>
        <p:spPr>
          <a:xfrm>
            <a:off x="1551007" y="6666510"/>
            <a:ext cx="4805332" cy="253596"/>
          </a:xfrm>
          <a:prstGeom prst="rect">
            <a:avLst/>
          </a:prstGeom>
          <a:noFill/>
        </p:spPr>
        <p:txBody>
          <a:bodyPr wrap="square" rtlCol="0">
            <a:spAutoFit/>
          </a:bodyPr>
          <a:lstStyle/>
          <a:p>
            <a:r>
              <a:rPr lang="es-MX" sz="1048" dirty="0"/>
              <a:t>Fuente: Base de datos del Noti Web de la Dirección de Epidemiología- GERESA Loreto</a:t>
            </a:r>
          </a:p>
        </p:txBody>
      </p:sp>
      <p:pic>
        <p:nvPicPr>
          <p:cNvPr id="2" name="Imagen 1"/>
          <p:cNvPicPr>
            <a:picLocks noChangeAspect="1"/>
          </p:cNvPicPr>
          <p:nvPr/>
        </p:nvPicPr>
        <p:blipFill>
          <a:blip r:embed="rId2"/>
          <a:stretch>
            <a:fillRect/>
          </a:stretch>
        </p:blipFill>
        <p:spPr>
          <a:xfrm>
            <a:off x="483597" y="1000926"/>
            <a:ext cx="11400403" cy="3106427"/>
          </a:xfrm>
          <a:prstGeom prst="rect">
            <a:avLst/>
          </a:prstGeom>
        </p:spPr>
      </p:pic>
      <p:pic>
        <p:nvPicPr>
          <p:cNvPr id="4" name="Imagen 3"/>
          <p:cNvPicPr>
            <a:picLocks noChangeAspect="1"/>
          </p:cNvPicPr>
          <p:nvPr/>
        </p:nvPicPr>
        <p:blipFill>
          <a:blip r:embed="rId3"/>
          <a:stretch>
            <a:fillRect/>
          </a:stretch>
        </p:blipFill>
        <p:spPr>
          <a:xfrm>
            <a:off x="6847998" y="4233302"/>
            <a:ext cx="4133176" cy="2333311"/>
          </a:xfrm>
          <a:prstGeom prst="rect">
            <a:avLst/>
          </a:prstGeom>
        </p:spPr>
      </p:pic>
    </p:spTree>
    <p:extLst>
      <p:ext uri="{BB962C8B-B14F-4D97-AF65-F5344CB8AC3E}">
        <p14:creationId xmlns:p14="http://schemas.microsoft.com/office/powerpoint/2010/main" val="1895294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177421" y="54592"/>
            <a:ext cx="11887200" cy="7345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Notificación de fallecidos por  Malaria en proceso de investigación , Región Loreto SE 01 - 36 - 2024. </a:t>
            </a:r>
          </a:p>
        </p:txBody>
      </p:sp>
      <p:sp>
        <p:nvSpPr>
          <p:cNvPr id="8" name="1 CuadroTexto"/>
          <p:cNvSpPr txBox="1"/>
          <p:nvPr/>
        </p:nvSpPr>
        <p:spPr>
          <a:xfrm>
            <a:off x="613365" y="3825135"/>
            <a:ext cx="10965269" cy="1754326"/>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b="1">
                <a:effectLst>
                  <a:outerShdw blurRad="38100" dist="38100" dir="2700000" algn="tl">
                    <a:srgbClr val="000000">
                      <a:alpha val="43137"/>
                    </a:srgbClr>
                  </a:outerShdw>
                </a:effectLst>
              </a:defRPr>
            </a:lvl1pPr>
          </a:lstStyle>
          <a:p>
            <a:r>
              <a:rPr lang="es-PE" dirty="0">
                <a:effectLst/>
                <a:latin typeface="Arial" panose="020B0604020202020204" pitchFamily="34" charset="0"/>
                <a:cs typeface="Arial" panose="020B0604020202020204" pitchFamily="34" charset="0"/>
              </a:rPr>
              <a:t>Según etapa de vida, los casos fallecidos con malaria se concentran en la etapa niño, 5 niños (</a:t>
            </a:r>
            <a:r>
              <a:rPr lang="es-PE" dirty="0">
                <a:solidFill>
                  <a:srgbClr val="FF0000"/>
                </a:solidFill>
                <a:effectLst/>
                <a:latin typeface="Arial" panose="020B0604020202020204" pitchFamily="34" charset="0"/>
                <a:cs typeface="Arial" panose="020B0604020202020204" pitchFamily="34" charset="0"/>
              </a:rPr>
              <a:t>55.5%</a:t>
            </a:r>
            <a:r>
              <a:rPr lang="es-PE" dirty="0">
                <a:effectLst/>
                <a:latin typeface="Arial" panose="020B0604020202020204" pitchFamily="34" charset="0"/>
                <a:cs typeface="Arial" panose="020B0604020202020204" pitchFamily="34" charset="0"/>
              </a:rPr>
              <a:t>) de 9 notificados, cuyas edades están en 6, 9 y 10 años de edad. Del total de fallecidos, 5 son del sexo masculino y 4 del sexo femenino, el distrito de San Juan Bautista, Ramón Castilla y Andoas son los que reportan 2 muertes cada uno. Así mismo se observa 2 fallecieron en hospitales, 01 Hospital Regional de Loreto y otro en Hospital III.1 Es Salud Iquitos. Todos en proceso de investigación.</a:t>
            </a:r>
            <a:endParaRPr lang="es-PE" dirty="0">
              <a:solidFill>
                <a:srgbClr val="FF0000"/>
              </a:solidFill>
              <a:effectLst/>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69C22991-42E9-4FA2-BE87-F5FE6DE35B9A}"/>
              </a:ext>
            </a:extLst>
          </p:cNvPr>
          <p:cNvSpPr txBox="1"/>
          <p:nvPr/>
        </p:nvSpPr>
        <p:spPr>
          <a:xfrm>
            <a:off x="8428809" y="925486"/>
            <a:ext cx="2012425" cy="356123"/>
          </a:xfrm>
          <a:prstGeom prst="rect">
            <a:avLst/>
          </a:prstGeom>
          <a:noFill/>
        </p:spPr>
        <p:txBody>
          <a:bodyPr wrap="square" rtlCol="0">
            <a:spAutoFit/>
          </a:bodyPr>
          <a:lstStyle/>
          <a:p>
            <a:endParaRPr lang="es-MX" sz="1714" dirty="0"/>
          </a:p>
        </p:txBody>
      </p:sp>
      <p:sp>
        <p:nvSpPr>
          <p:cNvPr id="9" name="CuadroTexto 8">
            <a:extLst>
              <a:ext uri="{FF2B5EF4-FFF2-40B4-BE49-F238E27FC236}">
                <a16:creationId xmlns:a16="http://schemas.microsoft.com/office/drawing/2014/main" id="{77AF5BF9-4CC9-48D2-8B1C-2EBBABB43E19}"/>
              </a:ext>
            </a:extLst>
          </p:cNvPr>
          <p:cNvSpPr txBox="1"/>
          <p:nvPr/>
        </p:nvSpPr>
        <p:spPr>
          <a:xfrm>
            <a:off x="666750" y="3318481"/>
            <a:ext cx="4805332" cy="253596"/>
          </a:xfrm>
          <a:prstGeom prst="rect">
            <a:avLst/>
          </a:prstGeom>
          <a:noFill/>
        </p:spPr>
        <p:txBody>
          <a:bodyPr wrap="square" rtlCol="0">
            <a:spAutoFit/>
          </a:bodyPr>
          <a:lstStyle/>
          <a:p>
            <a:r>
              <a:rPr lang="es-MX" sz="1048" dirty="0"/>
              <a:t>Fuente: Base de datos del Noti Web de la Dirección de Epidemiología- GERESA Loreto</a:t>
            </a:r>
          </a:p>
        </p:txBody>
      </p:sp>
      <p:pic>
        <p:nvPicPr>
          <p:cNvPr id="6" name="Imagen 5">
            <a:extLst>
              <a:ext uri="{FF2B5EF4-FFF2-40B4-BE49-F238E27FC236}">
                <a16:creationId xmlns:a16="http://schemas.microsoft.com/office/drawing/2014/main" id="{7CC783AA-467C-07F7-B152-0C2AFDE7C65C}"/>
              </a:ext>
            </a:extLst>
          </p:cNvPr>
          <p:cNvPicPr>
            <a:picLocks noChangeAspect="1"/>
          </p:cNvPicPr>
          <p:nvPr/>
        </p:nvPicPr>
        <p:blipFill>
          <a:blip r:embed="rId2"/>
          <a:stretch>
            <a:fillRect/>
          </a:stretch>
        </p:blipFill>
        <p:spPr>
          <a:xfrm>
            <a:off x="666750" y="1042232"/>
            <a:ext cx="10858500" cy="2276249"/>
          </a:xfrm>
          <a:prstGeom prst="rect">
            <a:avLst/>
          </a:prstGeom>
          <a:ln w="12700">
            <a:solidFill>
              <a:schemeClr val="tx1"/>
            </a:solidFill>
          </a:ln>
        </p:spPr>
      </p:pic>
    </p:spTree>
    <p:extLst>
      <p:ext uri="{BB962C8B-B14F-4D97-AF65-F5344CB8AC3E}">
        <p14:creationId xmlns:p14="http://schemas.microsoft.com/office/powerpoint/2010/main" val="3923502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a16="http://schemas.microsoft.com/office/drawing/2014/main" id="{B8482696-5865-40B5-976E-9DDB27C8A006}"/>
              </a:ext>
            </a:extLst>
          </p:cNvPr>
          <p:cNvSpPr txBox="1">
            <a:spLocks/>
          </p:cNvSpPr>
          <p:nvPr/>
        </p:nvSpPr>
        <p:spPr>
          <a:xfrm>
            <a:off x="5236603" y="2678494"/>
            <a:ext cx="5027311"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dirty="0">
                <a:solidFill>
                  <a:schemeClr val="accent6">
                    <a:lumMod val="50000"/>
                  </a:schemeClr>
                </a:solidFill>
                <a:latin typeface="Algerian" panose="04020705040A02060702" pitchFamily="82" charset="0"/>
              </a:rPr>
              <a:t>DENGUE</a:t>
            </a:r>
          </a:p>
        </p:txBody>
      </p:sp>
    </p:spTree>
    <p:extLst>
      <p:ext uri="{BB962C8B-B14F-4D97-AF65-F5344CB8AC3E}">
        <p14:creationId xmlns:p14="http://schemas.microsoft.com/office/powerpoint/2010/main" val="1019820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CuadroTexto"/>
          <p:cNvSpPr txBox="1"/>
          <p:nvPr/>
        </p:nvSpPr>
        <p:spPr>
          <a:xfrm>
            <a:off x="74886" y="5285447"/>
            <a:ext cx="12042228" cy="1534651"/>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PE" sz="1524" dirty="0">
                <a:latin typeface="Arial" panose="020B0604020202020204" pitchFamily="34" charset="0"/>
                <a:cs typeface="Arial" panose="020B0604020202020204" pitchFamily="34" charset="0"/>
              </a:rPr>
              <a:t>Hasta  la SE 36-2024 se reportó 4, 839 casos de dengue: 2 ,607 (</a:t>
            </a:r>
            <a:r>
              <a:rPr lang="es-PE" sz="1524" dirty="0">
                <a:solidFill>
                  <a:srgbClr val="FF0000"/>
                </a:solidFill>
                <a:latin typeface="Arial" panose="020B0604020202020204" pitchFamily="34" charset="0"/>
                <a:cs typeface="Arial" panose="020B0604020202020204" pitchFamily="34" charset="0"/>
              </a:rPr>
              <a:t>53.8%</a:t>
            </a:r>
            <a:r>
              <a:rPr lang="es-PE" sz="1524" dirty="0">
                <a:latin typeface="Arial" panose="020B0604020202020204" pitchFamily="34" charset="0"/>
                <a:cs typeface="Arial" panose="020B0604020202020204" pitchFamily="34" charset="0"/>
              </a:rPr>
              <a:t>) son confirmados y 2 ,232 (</a:t>
            </a:r>
            <a:r>
              <a:rPr lang="es-PE" sz="1524" dirty="0">
                <a:solidFill>
                  <a:srgbClr val="FF0000"/>
                </a:solidFill>
                <a:latin typeface="Arial" panose="020B0604020202020204" pitchFamily="34" charset="0"/>
                <a:cs typeface="Arial" panose="020B0604020202020204" pitchFamily="34" charset="0"/>
              </a:rPr>
              <a:t>46.1%</a:t>
            </a:r>
            <a:r>
              <a:rPr lang="es-PE" sz="1524" dirty="0">
                <a:latin typeface="Arial" panose="020B0604020202020204" pitchFamily="34" charset="0"/>
                <a:cs typeface="Arial" panose="020B0604020202020204" pitchFamily="34" charset="0"/>
              </a:rPr>
              <a:t>) son probables en espera de su clasificación final.  Se reportaron 4,330 (</a:t>
            </a:r>
            <a:r>
              <a:rPr lang="es-PE" sz="1524" dirty="0">
                <a:solidFill>
                  <a:srgbClr val="FF0000"/>
                </a:solidFill>
                <a:latin typeface="Arial" panose="020B0604020202020204" pitchFamily="34" charset="0"/>
                <a:cs typeface="Arial" panose="020B0604020202020204" pitchFamily="34" charset="0"/>
              </a:rPr>
              <a:t>89.4%</a:t>
            </a:r>
            <a:r>
              <a:rPr lang="es-PE" sz="1524" dirty="0">
                <a:latin typeface="Arial" panose="020B0604020202020204" pitchFamily="34" charset="0"/>
                <a:cs typeface="Arial" panose="020B0604020202020204" pitchFamily="34" charset="0"/>
              </a:rPr>
              <a:t>) casos Dengue Sin Señales de Alarma, 522 (</a:t>
            </a:r>
            <a:r>
              <a:rPr lang="es-PE" sz="1524" dirty="0">
                <a:solidFill>
                  <a:srgbClr val="FF0000"/>
                </a:solidFill>
                <a:latin typeface="Arial" panose="020B0604020202020204" pitchFamily="34" charset="0"/>
                <a:cs typeface="Arial" panose="020B0604020202020204" pitchFamily="34" charset="0"/>
              </a:rPr>
              <a:t>10.5%</a:t>
            </a:r>
            <a:r>
              <a:rPr lang="es-PE" sz="1524" dirty="0">
                <a:latin typeface="Arial" panose="020B0604020202020204" pitchFamily="34" charset="0"/>
                <a:cs typeface="Arial" panose="020B0604020202020204" pitchFamily="34" charset="0"/>
              </a:rPr>
              <a:t>) casos Dengue con signos de alarma y 02 casos de Dengue Grave (</a:t>
            </a:r>
            <a:r>
              <a:rPr lang="es-PE" sz="1524" dirty="0">
                <a:solidFill>
                  <a:srgbClr val="FF0000"/>
                </a:solidFill>
                <a:latin typeface="Arial" panose="020B0604020202020204" pitchFamily="34" charset="0"/>
                <a:cs typeface="Arial" panose="020B0604020202020204" pitchFamily="34" charset="0"/>
              </a:rPr>
              <a:t>0.04%</a:t>
            </a:r>
            <a:r>
              <a:rPr lang="es-PE" sz="1524" dirty="0">
                <a:latin typeface="Arial" panose="020B0604020202020204" pitchFamily="34" charset="0"/>
                <a:cs typeface="Arial" panose="020B0604020202020204" pitchFamily="34" charset="0"/>
              </a:rPr>
              <a:t>), no se reportaron fallecidos hasta la presente semana. Se observa que desde las primeras semanas del año 2024, los casos se fueron incrementando hasta llegar a </a:t>
            </a:r>
            <a:r>
              <a:rPr lang="es-PE" dirty="0">
                <a:latin typeface="Arial" panose="020B0604020202020204" pitchFamily="34" charset="0"/>
                <a:cs typeface="Arial" panose="020B0604020202020204" pitchFamily="34" charset="0"/>
              </a:rPr>
              <a:t>zona epidémica, en las últimas semana se mantiene oscilante en Zona de Epidemia con tendencia a incrementarse los casos, permanece  en zona epidémica.</a:t>
            </a:r>
          </a:p>
        </p:txBody>
      </p:sp>
      <p:sp>
        <p:nvSpPr>
          <p:cNvPr id="4" name="CuadroTexto 3">
            <a:extLst>
              <a:ext uri="{FF2B5EF4-FFF2-40B4-BE49-F238E27FC236}">
                <a16:creationId xmlns:a16="http://schemas.microsoft.com/office/drawing/2014/main" id="{E3161B25-8031-4511-807C-3C7F6E5667B4}"/>
              </a:ext>
            </a:extLst>
          </p:cNvPr>
          <p:cNvSpPr txBox="1"/>
          <p:nvPr/>
        </p:nvSpPr>
        <p:spPr>
          <a:xfrm>
            <a:off x="223283" y="5018568"/>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5" name="Imagen 4"/>
          <p:cNvPicPr>
            <a:picLocks noChangeAspect="1"/>
          </p:cNvPicPr>
          <p:nvPr/>
        </p:nvPicPr>
        <p:blipFill>
          <a:blip r:embed="rId3"/>
          <a:stretch>
            <a:fillRect/>
          </a:stretch>
        </p:blipFill>
        <p:spPr>
          <a:xfrm>
            <a:off x="1180618" y="173620"/>
            <a:ext cx="9965801" cy="4844948"/>
          </a:xfrm>
          <a:prstGeom prst="rect">
            <a:avLst/>
          </a:prstGeom>
        </p:spPr>
      </p:pic>
    </p:spTree>
    <p:extLst>
      <p:ext uri="{BB962C8B-B14F-4D97-AF65-F5344CB8AC3E}">
        <p14:creationId xmlns:p14="http://schemas.microsoft.com/office/powerpoint/2010/main" val="2372253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26203" y="1080445"/>
            <a:ext cx="3130655" cy="800219"/>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dirty="0"/>
              <a:t> </a:t>
            </a:r>
            <a:r>
              <a:rPr lang="es-MX" sz="2800" b="1" dirty="0"/>
              <a:t>4 ,839</a:t>
            </a:r>
          </a:p>
          <a:p>
            <a:pPr algn="ctr"/>
            <a:r>
              <a:rPr lang="es-MX" dirty="0"/>
              <a:t>Casos Totales</a:t>
            </a:r>
            <a:endParaRPr lang="es-PE" dirty="0"/>
          </a:p>
        </p:txBody>
      </p:sp>
      <p:sp>
        <p:nvSpPr>
          <p:cNvPr id="8" name="CuadroTexto 7"/>
          <p:cNvSpPr txBox="1"/>
          <p:nvPr/>
        </p:nvSpPr>
        <p:spPr>
          <a:xfrm>
            <a:off x="429336" y="2035177"/>
            <a:ext cx="3099659" cy="830997"/>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2 ,607</a:t>
            </a:r>
          </a:p>
          <a:p>
            <a:pPr algn="ctr"/>
            <a:r>
              <a:rPr lang="es-MX" sz="2000" dirty="0"/>
              <a:t>Casos confirmados</a:t>
            </a:r>
            <a:endParaRPr lang="es-PE" sz="2000" dirty="0"/>
          </a:p>
        </p:txBody>
      </p:sp>
      <p:sp>
        <p:nvSpPr>
          <p:cNvPr id="9" name="CuadroTexto 8"/>
          <p:cNvSpPr txBox="1"/>
          <p:nvPr/>
        </p:nvSpPr>
        <p:spPr>
          <a:xfrm>
            <a:off x="387460" y="3078728"/>
            <a:ext cx="3130657" cy="800219"/>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2 ,232</a:t>
            </a:r>
          </a:p>
          <a:p>
            <a:pPr algn="ctr"/>
            <a:r>
              <a:rPr lang="es-MX" dirty="0"/>
              <a:t>Casos Probables</a:t>
            </a:r>
            <a:endParaRPr lang="es-PE" dirty="0"/>
          </a:p>
        </p:txBody>
      </p:sp>
      <p:sp>
        <p:nvSpPr>
          <p:cNvPr id="10" name="CuadroTexto 9"/>
          <p:cNvSpPr txBox="1"/>
          <p:nvPr/>
        </p:nvSpPr>
        <p:spPr>
          <a:xfrm>
            <a:off x="402960" y="4257472"/>
            <a:ext cx="3115151" cy="1077218"/>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2800" b="1" dirty="0"/>
              <a:t>                00</a:t>
            </a:r>
          </a:p>
          <a:p>
            <a:pPr algn="ctr"/>
            <a:r>
              <a:rPr lang="es-MX" dirty="0"/>
              <a:t>Fallecidos</a:t>
            </a:r>
          </a:p>
          <a:p>
            <a:r>
              <a:rPr lang="es-MX" dirty="0"/>
              <a:t> </a:t>
            </a:r>
            <a:endParaRPr lang="es-PE" dirty="0"/>
          </a:p>
        </p:txBody>
      </p:sp>
      <p:sp>
        <p:nvSpPr>
          <p:cNvPr id="11" name="CuadroTexto 10"/>
          <p:cNvSpPr txBox="1"/>
          <p:nvPr/>
        </p:nvSpPr>
        <p:spPr>
          <a:xfrm>
            <a:off x="387460" y="5531685"/>
            <a:ext cx="3169398" cy="1077218"/>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solidFill>
                  <a:schemeClr val="tx1"/>
                </a:solidFill>
              </a:rPr>
              <a:t>10</a:t>
            </a:r>
          </a:p>
          <a:p>
            <a:pPr algn="ctr"/>
            <a:r>
              <a:rPr lang="es-MX" dirty="0"/>
              <a:t>(corte 12/09/2024) </a:t>
            </a:r>
            <a:r>
              <a:rPr lang="es-MX" b="1" dirty="0"/>
              <a:t>Hospitalizados</a:t>
            </a:r>
            <a:endParaRPr lang="es-PE" b="1" dirty="0"/>
          </a:p>
        </p:txBody>
      </p:sp>
      <p:sp>
        <p:nvSpPr>
          <p:cNvPr id="13" name="CuadroTexto 12"/>
          <p:cNvSpPr txBox="1"/>
          <p:nvPr/>
        </p:nvSpPr>
        <p:spPr>
          <a:xfrm>
            <a:off x="1128348" y="200914"/>
            <a:ext cx="1003363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MX" sz="3200" b="1" dirty="0"/>
              <a:t>Resumen Situación del Dengue en Loreto S.E 1-36-2024</a:t>
            </a:r>
            <a:endParaRPr lang="es-PE" sz="3200" b="1" dirty="0"/>
          </a:p>
        </p:txBody>
      </p:sp>
      <p:sp>
        <p:nvSpPr>
          <p:cNvPr id="14" name="CuadroTexto 13">
            <a:extLst>
              <a:ext uri="{FF2B5EF4-FFF2-40B4-BE49-F238E27FC236}">
                <a16:creationId xmlns:a16="http://schemas.microsoft.com/office/drawing/2014/main" id="{9F45EC7B-3883-476A-8AA8-825085C9E3E4}"/>
              </a:ext>
            </a:extLst>
          </p:cNvPr>
          <p:cNvSpPr txBox="1"/>
          <p:nvPr/>
        </p:nvSpPr>
        <p:spPr>
          <a:xfrm>
            <a:off x="3995853" y="6557701"/>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4" name="Imagen 3"/>
          <p:cNvPicPr>
            <a:picLocks noChangeAspect="1"/>
          </p:cNvPicPr>
          <p:nvPr/>
        </p:nvPicPr>
        <p:blipFill>
          <a:blip r:embed="rId3"/>
          <a:stretch>
            <a:fillRect/>
          </a:stretch>
        </p:blipFill>
        <p:spPr>
          <a:xfrm>
            <a:off x="3995853" y="742604"/>
            <a:ext cx="3878955" cy="5884189"/>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497418467"/>
              </p:ext>
            </p:extLst>
          </p:nvPr>
        </p:nvGraphicFramePr>
        <p:xfrm>
          <a:off x="8170993" y="1080446"/>
          <a:ext cx="3333750" cy="5477256"/>
        </p:xfrm>
        <a:graphic>
          <a:graphicData uri="http://schemas.openxmlformats.org/presentationml/2006/ole">
            <mc:AlternateContent xmlns:mc="http://schemas.openxmlformats.org/markup-compatibility/2006">
              <mc:Choice xmlns:v="urn:schemas-microsoft-com:vml" Requires="v">
                <p:oleObj name="Worksheet" r:id="rId4" imgW="4524375" imgH="7353461" progId="Excel.Sheet.12">
                  <p:embed/>
                </p:oleObj>
              </mc:Choice>
              <mc:Fallback>
                <p:oleObj name="Worksheet" r:id="rId4" imgW="4524375" imgH="7353461" progId="Excel.Sheet.12">
                  <p:embed/>
                  <p:pic>
                    <p:nvPicPr>
                      <p:cNvPr id="0" name=""/>
                      <p:cNvPicPr/>
                      <p:nvPr/>
                    </p:nvPicPr>
                    <p:blipFill>
                      <a:blip r:embed="rId5"/>
                      <a:stretch>
                        <a:fillRect/>
                      </a:stretch>
                    </p:blipFill>
                    <p:spPr>
                      <a:xfrm>
                        <a:off x="8170993" y="1080446"/>
                        <a:ext cx="3333750" cy="5477256"/>
                      </a:xfrm>
                      <a:prstGeom prst="rect">
                        <a:avLst/>
                      </a:prstGeom>
                    </p:spPr>
                  </p:pic>
                </p:oleObj>
              </mc:Fallback>
            </mc:AlternateContent>
          </a:graphicData>
        </a:graphic>
      </p:graphicFrame>
    </p:spTree>
    <p:extLst>
      <p:ext uri="{BB962C8B-B14F-4D97-AF65-F5344CB8AC3E}">
        <p14:creationId xmlns:p14="http://schemas.microsoft.com/office/powerpoint/2010/main" val="249972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4442"/>
            <a:ext cx="12192000" cy="79378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por tipo de diagnóstico según etapas de vida y sexo. Región Loreto SE1-SE 36 - 2024. </a:t>
            </a:r>
          </a:p>
        </p:txBody>
      </p:sp>
      <p:sp>
        <p:nvSpPr>
          <p:cNvPr id="6" name="CuadroTexto 5">
            <a:extLst>
              <a:ext uri="{FF2B5EF4-FFF2-40B4-BE49-F238E27FC236}">
                <a16:creationId xmlns:a16="http://schemas.microsoft.com/office/drawing/2014/main" id="{32F9F120-7062-4606-BE17-9315234C49B2}"/>
              </a:ext>
            </a:extLst>
          </p:cNvPr>
          <p:cNvSpPr txBox="1"/>
          <p:nvPr/>
        </p:nvSpPr>
        <p:spPr>
          <a:xfrm>
            <a:off x="176711" y="4310791"/>
            <a:ext cx="7521261" cy="2308324"/>
          </a:xfrm>
          <a:prstGeom prst="rect">
            <a:avLst/>
          </a:prstGeom>
          <a:solidFill>
            <a:schemeClr val="bg1"/>
          </a:solidFill>
          <a:ln>
            <a:solidFill>
              <a:schemeClr val="tx1"/>
            </a:solidFill>
          </a:ln>
        </p:spPr>
        <p:txBody>
          <a:bodyPr wrap="square" rtlCol="0">
            <a:spAutoFit/>
          </a:bodyPr>
          <a:lstStyle>
            <a:defPPr>
              <a:defRPr lang="es-PE"/>
            </a:defPPr>
            <a:lvl1pPr algn="just">
              <a:defRPr sz="1600" b="1">
                <a:effectLst/>
              </a:defRPr>
            </a:lvl1pPr>
          </a:lstStyle>
          <a:p>
            <a:r>
              <a:rPr lang="es-ES" dirty="0">
                <a:latin typeface="Arial" panose="020B0604020202020204" pitchFamily="34" charset="0"/>
                <a:cs typeface="Arial" panose="020B0604020202020204" pitchFamily="34" charset="0"/>
              </a:rPr>
              <a:t>Hasta la S.E.36-2024. La etapa adulto y la etapa de vida Niño, son las etapas de vida más afectadas por dengue, con </a:t>
            </a:r>
            <a:r>
              <a:rPr lang="es-ES" dirty="0">
                <a:solidFill>
                  <a:srgbClr val="FF0000"/>
                </a:solidFill>
                <a:latin typeface="Arial" panose="020B0604020202020204" pitchFamily="34" charset="0"/>
                <a:cs typeface="Arial" panose="020B0604020202020204" pitchFamily="34" charset="0"/>
              </a:rPr>
              <a:t>el 27.84 % </a:t>
            </a:r>
            <a:r>
              <a:rPr lang="es-ES" dirty="0">
                <a:latin typeface="Arial" panose="020B0604020202020204" pitchFamily="34" charset="0"/>
                <a:cs typeface="Arial" panose="020B0604020202020204" pitchFamily="34" charset="0"/>
              </a:rPr>
              <a:t>y el</a:t>
            </a:r>
            <a:r>
              <a:rPr lang="es-ES" dirty="0">
                <a:solidFill>
                  <a:srgbClr val="FF0000"/>
                </a:solidFill>
                <a:latin typeface="Arial" panose="020B0604020202020204" pitchFamily="34" charset="0"/>
                <a:cs typeface="Arial" panose="020B0604020202020204" pitchFamily="34" charset="0"/>
              </a:rPr>
              <a:t> </a:t>
            </a:r>
            <a:r>
              <a:rPr lang="es-ES" dirty="0">
                <a:solidFill>
                  <a:srgbClr val="0070C0"/>
                </a:solidFill>
                <a:latin typeface="Arial" panose="020B0604020202020204" pitchFamily="34" charset="0"/>
                <a:cs typeface="Arial" panose="020B0604020202020204" pitchFamily="34" charset="0"/>
              </a:rPr>
              <a:t>27.24%  respectivamente.</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En cuanto a sexo, prevalece el sexo femenino con 51.29% de casos de dengue no existiendo una diferencia significativa con el sexo masculino.</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Prevalece en todas las etapas de vida los casos de dengue sin signos de Alarma con el 89.4%.</a:t>
            </a:r>
          </a:p>
        </p:txBody>
      </p:sp>
      <p:sp>
        <p:nvSpPr>
          <p:cNvPr id="11" name="CuadroTexto 10">
            <a:extLst>
              <a:ext uri="{FF2B5EF4-FFF2-40B4-BE49-F238E27FC236}">
                <a16:creationId xmlns:a16="http://schemas.microsoft.com/office/drawing/2014/main" id="{3AF6E4A6-A7CD-4273-622C-2124E5C08075}"/>
              </a:ext>
            </a:extLst>
          </p:cNvPr>
          <p:cNvSpPr txBox="1"/>
          <p:nvPr/>
        </p:nvSpPr>
        <p:spPr>
          <a:xfrm>
            <a:off x="355486" y="6578410"/>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742874" y="1106254"/>
            <a:ext cx="10716062" cy="2761404"/>
          </a:xfrm>
          <a:prstGeom prst="rect">
            <a:avLst/>
          </a:prstGeom>
        </p:spPr>
      </p:pic>
      <p:pic>
        <p:nvPicPr>
          <p:cNvPr id="3" name="Imagen 2"/>
          <p:cNvPicPr>
            <a:picLocks noChangeAspect="1"/>
          </p:cNvPicPr>
          <p:nvPr/>
        </p:nvPicPr>
        <p:blipFill>
          <a:blip r:embed="rId4"/>
          <a:stretch>
            <a:fillRect/>
          </a:stretch>
        </p:blipFill>
        <p:spPr>
          <a:xfrm>
            <a:off x="7824485" y="4310791"/>
            <a:ext cx="3541853" cy="2308324"/>
          </a:xfrm>
          <a:prstGeom prst="rect">
            <a:avLst/>
          </a:prstGeom>
        </p:spPr>
      </p:pic>
    </p:spTree>
    <p:extLst>
      <p:ext uri="{BB962C8B-B14F-4D97-AF65-F5344CB8AC3E}">
        <p14:creationId xmlns:p14="http://schemas.microsoft.com/office/powerpoint/2010/main" val="303320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579" y="2701328"/>
            <a:ext cx="11539728" cy="833584"/>
          </a:xfrm>
        </p:spPr>
        <p:txBody>
          <a:bodyPr>
            <a:noAutofit/>
          </a:bodyPr>
          <a:lstStyle/>
          <a:p>
            <a:r>
              <a:rPr lang="es-MX" sz="4000" b="1" dirty="0">
                <a:solidFill>
                  <a:srgbClr val="002060"/>
                </a:solidFill>
                <a:latin typeface="Arial" panose="020B0604020202020204" pitchFamily="34" charset="0"/>
                <a:cs typeface="Arial" panose="020B0604020202020204" pitchFamily="34" charset="0"/>
              </a:rPr>
              <a:t>DIAGNÓSTICO DEL VIRUS DENGUE</a:t>
            </a:r>
            <a:endParaRPr lang="en-US" sz="4000" dirty="0">
              <a:solidFill>
                <a:srgbClr val="002060"/>
              </a:solidFill>
            </a:endParaRPr>
          </a:p>
        </p:txBody>
      </p:sp>
      <p:sp>
        <p:nvSpPr>
          <p:cNvPr id="3" name="Subtítulo 2"/>
          <p:cNvSpPr>
            <a:spLocks noGrp="1"/>
          </p:cNvSpPr>
          <p:nvPr>
            <p:ph type="subTitle" idx="1"/>
          </p:nvPr>
        </p:nvSpPr>
        <p:spPr>
          <a:xfrm>
            <a:off x="0" y="4016690"/>
            <a:ext cx="12192000" cy="430466"/>
          </a:xfrm>
          <a:solidFill>
            <a:schemeClr val="accent5">
              <a:lumMod val="40000"/>
              <a:lumOff val="60000"/>
            </a:schemeClr>
          </a:solidFill>
        </p:spPr>
        <p:txBody>
          <a:bodyPr anchor="ctr">
            <a:normAutofit/>
          </a:bodyPr>
          <a:lstStyle/>
          <a:p>
            <a:r>
              <a:rPr lang="es-MX" sz="2000" b="1" dirty="0">
                <a:solidFill>
                  <a:schemeClr val="accent5">
                    <a:lumMod val="75000"/>
                  </a:schemeClr>
                </a:solidFill>
                <a:latin typeface="Arial" panose="020B0604020202020204" pitchFamily="34" charset="0"/>
                <a:cs typeface="Arial" panose="020B0604020202020204" pitchFamily="34" charset="0"/>
              </a:rPr>
              <a:t>LABORATORIO DE REFERENCIA REGIONAL DE LORETO</a:t>
            </a:r>
            <a:endParaRPr lang="en-US" sz="2000" b="1" dirty="0">
              <a:solidFill>
                <a:schemeClr val="accent5">
                  <a:lumMod val="75000"/>
                </a:schemeClr>
              </a:solidFill>
              <a:latin typeface="Arial" panose="020B0604020202020204" pitchFamily="34" charset="0"/>
              <a:cs typeface="Arial" panose="020B0604020202020204" pitchFamily="34" charset="0"/>
            </a:endParaRPr>
          </a:p>
        </p:txBody>
      </p:sp>
      <p:sp>
        <p:nvSpPr>
          <p:cNvPr id="4" name="CuadroTexto 3"/>
          <p:cNvSpPr txBox="1"/>
          <p:nvPr/>
        </p:nvSpPr>
        <p:spPr>
          <a:xfrm flipH="1">
            <a:off x="3148769" y="5253842"/>
            <a:ext cx="5742204" cy="646331"/>
          </a:xfrm>
          <a:prstGeom prst="rect">
            <a:avLst/>
          </a:prstGeom>
          <a:noFill/>
        </p:spPr>
        <p:txBody>
          <a:bodyPr wrap="square" rtlCol="0">
            <a:spAutoFit/>
          </a:bodyPr>
          <a:lstStyle/>
          <a:p>
            <a:pPr algn="ctr"/>
            <a:r>
              <a:rPr lang="es-MX" b="1" dirty="0">
                <a:solidFill>
                  <a:srgbClr val="C00000"/>
                </a:solidFill>
                <a:latin typeface="Arial" panose="020B0604020202020204" pitchFamily="34" charset="0"/>
                <a:cs typeface="Arial" panose="020B0604020202020204" pitchFamily="34" charset="0"/>
              </a:rPr>
              <a:t>REPORTE N°36: SE 36.2024</a:t>
            </a:r>
          </a:p>
          <a:p>
            <a:pPr algn="ctr"/>
            <a:r>
              <a:rPr lang="es-MX" b="1" dirty="0">
                <a:solidFill>
                  <a:srgbClr val="C00000"/>
                </a:solidFill>
                <a:latin typeface="Arial" panose="020B0604020202020204" pitchFamily="34" charset="0"/>
                <a:cs typeface="Arial" panose="020B0604020202020204" pitchFamily="34" charset="0"/>
              </a:rPr>
              <a:t>(Corte, 07 septiembre 2024)</a:t>
            </a:r>
            <a:endParaRPr lang="en-US" b="1" dirty="0">
              <a:solidFill>
                <a:srgbClr val="C00000"/>
              </a:solidFill>
              <a:latin typeface="Arial" panose="020B0604020202020204" pitchFamily="34" charset="0"/>
              <a:cs typeface="Arial" panose="020B0604020202020204" pitchFamily="34" charset="0"/>
            </a:endParaRPr>
          </a:p>
        </p:txBody>
      </p:sp>
      <p:sp>
        <p:nvSpPr>
          <p:cNvPr id="7" name="CuadroTexto 6"/>
          <p:cNvSpPr txBox="1"/>
          <p:nvPr/>
        </p:nvSpPr>
        <p:spPr>
          <a:xfrm>
            <a:off x="4900013" y="4721266"/>
            <a:ext cx="2239716" cy="307777"/>
          </a:xfrm>
          <a:prstGeom prst="rect">
            <a:avLst/>
          </a:prstGeom>
          <a:noFill/>
        </p:spPr>
        <p:txBody>
          <a:bodyPr wrap="none" rtlCol="0">
            <a:spAutoFit/>
          </a:bodyPr>
          <a:lstStyle/>
          <a:p>
            <a:r>
              <a:rPr lang="es-MX" sz="1400" b="1" dirty="0">
                <a:latin typeface="Arial" panose="020B0604020202020204" pitchFamily="34" charset="0"/>
                <a:cs typeface="Arial" panose="020B0604020202020204" pitchFamily="34" charset="0"/>
              </a:rPr>
              <a:t>UNIDAD DE VIROLOGIA</a:t>
            </a:r>
            <a:endParaRPr lang="en-US" sz="1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981BAD9-C809-4F5B-B334-0ABC4B28D075}"/>
              </a:ext>
            </a:extLst>
          </p:cNvPr>
          <p:cNvPicPr>
            <a:picLocks noChangeAspect="1"/>
          </p:cNvPicPr>
          <p:nvPr/>
        </p:nvPicPr>
        <p:blipFill>
          <a:blip r:embed="rId2"/>
          <a:stretch>
            <a:fillRect/>
          </a:stretch>
        </p:blipFill>
        <p:spPr>
          <a:xfrm>
            <a:off x="441224" y="409612"/>
            <a:ext cx="3397129" cy="1253317"/>
          </a:xfrm>
          <a:prstGeom prst="rect">
            <a:avLst/>
          </a:prstGeom>
        </p:spPr>
      </p:pic>
      <p:pic>
        <p:nvPicPr>
          <p:cNvPr id="8" name="Imagen 7">
            <a:extLst>
              <a:ext uri="{FF2B5EF4-FFF2-40B4-BE49-F238E27FC236}">
                <a16:creationId xmlns:a16="http://schemas.microsoft.com/office/drawing/2014/main" id="{3E93B425-BCDD-49DA-9CDC-0FA67010C226}"/>
              </a:ext>
            </a:extLst>
          </p:cNvPr>
          <p:cNvPicPr>
            <a:picLocks noChangeAspect="1"/>
          </p:cNvPicPr>
          <p:nvPr/>
        </p:nvPicPr>
        <p:blipFill>
          <a:blip r:embed="rId3"/>
          <a:stretch>
            <a:fillRect/>
          </a:stretch>
        </p:blipFill>
        <p:spPr>
          <a:xfrm>
            <a:off x="10994065" y="263650"/>
            <a:ext cx="940155" cy="1394735"/>
          </a:xfrm>
          <a:prstGeom prst="rect">
            <a:avLst/>
          </a:prstGeom>
        </p:spPr>
      </p:pic>
    </p:spTree>
    <p:extLst>
      <p:ext uri="{BB962C8B-B14F-4D97-AF65-F5344CB8AC3E}">
        <p14:creationId xmlns:p14="http://schemas.microsoft.com/office/powerpoint/2010/main" val="3243546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0649" y="96250"/>
            <a:ext cx="11879432" cy="707886"/>
          </a:xfrm>
          <a:prstGeom prst="rect">
            <a:avLst/>
          </a:prstGeom>
          <a:solidFill>
            <a:srgbClr val="002060"/>
          </a:solidFill>
          <a:ln>
            <a:solidFill>
              <a:schemeClr val="tx1"/>
            </a:solidFill>
          </a:ln>
        </p:spPr>
        <p:txBody>
          <a:bodyPr wrap="square" rtlCol="0">
            <a:spAutoFit/>
          </a:bodyPr>
          <a:lstStyle/>
          <a:p>
            <a:pPr algn="ctr"/>
            <a:r>
              <a:rPr lang="es-MX" sz="2000" b="1" dirty="0">
                <a:solidFill>
                  <a:schemeClr val="bg1"/>
                </a:solidFill>
                <a:latin typeface="Arial" panose="020B0604020202020204" pitchFamily="34" charset="0"/>
                <a:cs typeface="Arial" panose="020B0604020202020204" pitchFamily="34" charset="0"/>
              </a:rPr>
              <a:t>NÚMERO DE MUESTRAS DE DENGUE E INDICE DE POSITIVIDAD (IP) POR SEMANA EPIDEMIOLÓGICA. SE36- 2024. (CORTE 07.09.2024)</a:t>
            </a:r>
            <a:endParaRPr lang="en-US" sz="2000" b="1" dirty="0">
              <a:solidFill>
                <a:schemeClr val="bg1"/>
              </a:solidFill>
              <a:latin typeface="Arial" panose="020B0604020202020204" pitchFamily="34" charset="0"/>
              <a:cs typeface="Arial" panose="020B0604020202020204" pitchFamily="34" charset="0"/>
            </a:endParaRPr>
          </a:p>
        </p:txBody>
      </p:sp>
      <p:sp>
        <p:nvSpPr>
          <p:cNvPr id="10" name="CuadroTexto 9"/>
          <p:cNvSpPr txBox="1"/>
          <p:nvPr/>
        </p:nvSpPr>
        <p:spPr>
          <a:xfrm>
            <a:off x="83655" y="5202925"/>
            <a:ext cx="5229777" cy="200055"/>
          </a:xfrm>
          <a:prstGeom prst="rect">
            <a:avLst/>
          </a:prstGeom>
          <a:noFill/>
        </p:spPr>
        <p:txBody>
          <a:bodyPr wrap="square" rtlCol="0">
            <a:spAutoFit/>
          </a:bodyPr>
          <a:lstStyle/>
          <a:p>
            <a:r>
              <a:rPr lang="es-MX" sz="700" b="1" dirty="0">
                <a:latin typeface="Arial" panose="020B0604020202020204" pitchFamily="34" charset="0"/>
                <a:cs typeface="Arial" panose="020B0604020202020204" pitchFamily="34" charset="0"/>
              </a:rPr>
              <a:t>Fuente: GERESA Loreto: CPC. Dirección de Referencia Regional de Loreto. Unidad de Virología.  NetLabv.2  </a:t>
            </a:r>
          </a:p>
        </p:txBody>
      </p:sp>
      <p:sp>
        <p:nvSpPr>
          <p:cNvPr id="3" name="Marcador de número de diapositiva 2"/>
          <p:cNvSpPr>
            <a:spLocks noGrp="1"/>
          </p:cNvSpPr>
          <p:nvPr>
            <p:ph type="sldNum" sz="quarter" idx="12"/>
          </p:nvPr>
        </p:nvSpPr>
        <p:spPr>
          <a:xfrm>
            <a:off x="8801986" y="6524772"/>
            <a:ext cx="2743200" cy="365125"/>
          </a:xfrm>
        </p:spPr>
        <p:txBody>
          <a:bodyPr/>
          <a:lstStyle/>
          <a:p>
            <a:fld id="{F5620382-0A46-4FB1-A959-BEC0BD143610}" type="slidenum">
              <a:rPr lang="en-US" smtClean="0"/>
              <a:t>17</a:t>
            </a:fld>
            <a:endParaRPr lang="en-US" dirty="0"/>
          </a:p>
        </p:txBody>
      </p:sp>
      <p:sp>
        <p:nvSpPr>
          <p:cNvPr id="5" name="CuadroTexto 4">
            <a:extLst>
              <a:ext uri="{FF2B5EF4-FFF2-40B4-BE49-F238E27FC236}">
                <a16:creationId xmlns:a16="http://schemas.microsoft.com/office/drawing/2014/main" id="{7EDC58B6-26E5-FD50-9447-88422E3E1702}"/>
              </a:ext>
            </a:extLst>
          </p:cNvPr>
          <p:cNvSpPr txBox="1"/>
          <p:nvPr/>
        </p:nvSpPr>
        <p:spPr>
          <a:xfrm>
            <a:off x="156285" y="5557816"/>
            <a:ext cx="11879430" cy="1077218"/>
          </a:xfrm>
          <a:prstGeom prst="rect">
            <a:avLst/>
          </a:prstGeom>
          <a:noFill/>
          <a:ln>
            <a:solidFill>
              <a:schemeClr val="tx1"/>
            </a:solidFill>
          </a:ln>
        </p:spPr>
        <p:txBody>
          <a:bodyPr wrap="square" rtlCol="0">
            <a:spAutoFit/>
          </a:bodyPr>
          <a:lstStyle/>
          <a:p>
            <a:pPr algn="just"/>
            <a:r>
              <a:rPr lang="es-MX" sz="1600" b="1" u="sng" dirty="0">
                <a:solidFill>
                  <a:srgbClr val="FF0000"/>
                </a:solidFill>
                <a:latin typeface="Arial" panose="020B0604020202020204" pitchFamily="34" charset="0"/>
                <a:cs typeface="Arial" panose="020B0604020202020204" pitchFamily="34" charset="0"/>
              </a:rPr>
              <a:t>El Índice de Positividad</a:t>
            </a:r>
            <a:r>
              <a:rPr lang="es-MX" sz="1600" b="1" dirty="0">
                <a:solidFill>
                  <a:srgbClr val="000000"/>
                </a:solidFill>
                <a:latin typeface="Arial" panose="020B0604020202020204" pitchFamily="34" charset="0"/>
                <a:cs typeface="Arial" panose="020B0604020202020204" pitchFamily="34" charset="0"/>
              </a:rPr>
              <a:t>, </a:t>
            </a:r>
            <a:r>
              <a:rPr lang="es-MX" sz="1600" b="1" dirty="0">
                <a:latin typeface="Arial" panose="020B0604020202020204" pitchFamily="34" charset="0"/>
                <a:cs typeface="Arial" panose="020B0604020202020204" pitchFamily="34" charset="0"/>
              </a:rPr>
              <a:t>muestra el porcentaje de resultados positivos con respecto al número total de pruebas procesadas. </a:t>
            </a:r>
          </a:p>
          <a:p>
            <a:pPr algn="just"/>
            <a:r>
              <a:rPr lang="es-MX" sz="1600" b="1" dirty="0">
                <a:latin typeface="Arial" panose="020B0604020202020204" pitchFamily="34" charset="0"/>
                <a:cs typeface="Arial" panose="020B0604020202020204" pitchFamily="34" charset="0"/>
              </a:rPr>
              <a:t>Se observa un incremento del IP en las SE4 (</a:t>
            </a:r>
            <a:r>
              <a:rPr lang="es-MX" sz="1600" b="1" dirty="0">
                <a:solidFill>
                  <a:srgbClr val="FF0000"/>
                </a:solidFill>
                <a:latin typeface="Arial" panose="020B0604020202020204" pitchFamily="34" charset="0"/>
                <a:cs typeface="Arial" panose="020B0604020202020204" pitchFamily="34" charset="0"/>
              </a:rPr>
              <a:t>13.5%), </a:t>
            </a:r>
            <a:r>
              <a:rPr lang="es-MX" sz="1600" b="1" dirty="0">
                <a:latin typeface="Arial" panose="020B0604020202020204" pitchFamily="34" charset="0"/>
                <a:cs typeface="Arial" panose="020B0604020202020204" pitchFamily="34" charset="0"/>
              </a:rPr>
              <a:t>SE7 (</a:t>
            </a:r>
            <a:r>
              <a:rPr lang="es-MX" sz="1600" b="1" dirty="0">
                <a:solidFill>
                  <a:srgbClr val="FF0000"/>
                </a:solidFill>
                <a:latin typeface="Arial" panose="020B0604020202020204" pitchFamily="34" charset="0"/>
                <a:cs typeface="Arial" panose="020B0604020202020204" pitchFamily="34" charset="0"/>
              </a:rPr>
              <a:t>12.2</a:t>
            </a:r>
            <a:r>
              <a:rPr lang="es-MX" sz="1600" b="1" dirty="0">
                <a:latin typeface="Arial" panose="020B0604020202020204" pitchFamily="34" charset="0"/>
                <a:cs typeface="Arial" panose="020B0604020202020204" pitchFamily="34" charset="0"/>
              </a:rPr>
              <a:t>) y SE18 (</a:t>
            </a:r>
            <a:r>
              <a:rPr lang="es-MX" sz="1600" b="1" dirty="0">
                <a:solidFill>
                  <a:srgbClr val="FF0000"/>
                </a:solidFill>
                <a:latin typeface="Arial" panose="020B0604020202020204" pitchFamily="34" charset="0"/>
                <a:cs typeface="Arial" panose="020B0604020202020204" pitchFamily="34" charset="0"/>
              </a:rPr>
              <a:t>12.8</a:t>
            </a:r>
            <a:r>
              <a:rPr lang="es-MX" sz="1600" b="1" dirty="0">
                <a:latin typeface="Arial" panose="020B0604020202020204" pitchFamily="34" charset="0"/>
                <a:cs typeface="Arial" panose="020B0604020202020204" pitchFamily="34" charset="0"/>
              </a:rPr>
              <a:t>%) y en la SE 35 (12%),sin embargo se observa una disminución del IP en la </a:t>
            </a:r>
            <a:r>
              <a:rPr lang="es-MX" sz="1600" b="1" u="sng" dirty="0">
                <a:latin typeface="Arial" panose="020B0604020202020204" pitchFamily="34" charset="0"/>
                <a:cs typeface="Arial" panose="020B0604020202020204" pitchFamily="34" charset="0"/>
              </a:rPr>
              <a:t>SE 36 se registra un IP de 6,9 %.</a:t>
            </a:r>
          </a:p>
        </p:txBody>
      </p:sp>
      <p:pic>
        <p:nvPicPr>
          <p:cNvPr id="2" name="Imagen 1">
            <a:extLst>
              <a:ext uri="{FF2B5EF4-FFF2-40B4-BE49-F238E27FC236}">
                <a16:creationId xmlns:a16="http://schemas.microsoft.com/office/drawing/2014/main" id="{5A8BFEFD-425B-4B48-8D43-60992E3B34DC}"/>
              </a:ext>
            </a:extLst>
          </p:cNvPr>
          <p:cNvPicPr>
            <a:picLocks noChangeAspect="1"/>
          </p:cNvPicPr>
          <p:nvPr/>
        </p:nvPicPr>
        <p:blipFill>
          <a:blip r:embed="rId2"/>
          <a:stretch>
            <a:fillRect/>
          </a:stretch>
        </p:blipFill>
        <p:spPr>
          <a:xfrm>
            <a:off x="190649" y="957075"/>
            <a:ext cx="11845066" cy="4245850"/>
          </a:xfrm>
          <a:prstGeom prst="rect">
            <a:avLst/>
          </a:prstGeom>
        </p:spPr>
      </p:pic>
    </p:spTree>
    <p:extLst>
      <p:ext uri="{BB962C8B-B14F-4D97-AF65-F5344CB8AC3E}">
        <p14:creationId xmlns:p14="http://schemas.microsoft.com/office/powerpoint/2010/main" val="621925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0AEF81-6AE2-C26B-E692-4AB674ED809C}"/>
              </a:ext>
            </a:extLst>
          </p:cNvPr>
          <p:cNvSpPr txBox="1"/>
          <p:nvPr/>
        </p:nvSpPr>
        <p:spPr>
          <a:xfrm>
            <a:off x="267651" y="5214057"/>
            <a:ext cx="11648122" cy="1077218"/>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En la SE 36, se procesaron 66 muestras por la prueba de </a:t>
            </a:r>
            <a:r>
              <a:rPr lang="es-MX" sz="1600" b="1" dirty="0">
                <a:solidFill>
                  <a:srgbClr val="FF0000"/>
                </a:solidFill>
                <a:latin typeface="Arial" panose="020B0604020202020204" pitchFamily="34" charset="0"/>
                <a:cs typeface="Arial" panose="020B0604020202020204" pitchFamily="34" charset="0"/>
              </a:rPr>
              <a:t>ELISA anticuerpo IgM</a:t>
            </a:r>
            <a:r>
              <a:rPr lang="es-MX" sz="1600" b="1" dirty="0">
                <a:latin typeface="Arial" panose="020B0604020202020204" pitchFamily="34" charset="0"/>
                <a:cs typeface="Arial" panose="020B0604020202020204" pitchFamily="34" charset="0"/>
              </a:rPr>
              <a:t>, esta prueba se procesan en pacientes con tiempo de enfermedad mayor a 5 días, Todos resultaron negativos.</a:t>
            </a:r>
          </a:p>
          <a:p>
            <a:pPr algn="just"/>
            <a:r>
              <a:rPr lang="es-MX" sz="1600" b="1" dirty="0">
                <a:latin typeface="Arial" panose="020B0604020202020204" pitchFamily="34" charset="0"/>
                <a:cs typeface="Arial" panose="020B0604020202020204" pitchFamily="34" charset="0"/>
              </a:rPr>
              <a:t>En relación a la prueba de </a:t>
            </a:r>
            <a:r>
              <a:rPr lang="es-MX" sz="1600" b="1" dirty="0">
                <a:solidFill>
                  <a:srgbClr val="FF0000"/>
                </a:solidFill>
                <a:latin typeface="Arial" panose="020B0604020202020204" pitchFamily="34" charset="0"/>
                <a:cs typeface="Arial" panose="020B0604020202020204" pitchFamily="34" charset="0"/>
              </a:rPr>
              <a:t>ELISA antígeno NS1</a:t>
            </a:r>
            <a:r>
              <a:rPr lang="es-MX" sz="1600" b="1" dirty="0">
                <a:latin typeface="Arial" panose="020B0604020202020204" pitchFamily="34" charset="0"/>
                <a:cs typeface="Arial" panose="020B0604020202020204" pitchFamily="34" charset="0"/>
              </a:rPr>
              <a:t>, (permite un diagnóstico temprano, detecta la presencia del virus durante los primeros 5 días de enfermedad), se procesaron un total de 108 muestras, 12 positivos. </a:t>
            </a:r>
            <a:endParaRPr lang="es-ES" sz="16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a:xfrm>
            <a:off x="8927282" y="6354934"/>
            <a:ext cx="2743200" cy="365125"/>
          </a:xfrm>
        </p:spPr>
        <p:txBody>
          <a:bodyPr/>
          <a:lstStyle/>
          <a:p>
            <a:fld id="{F5620382-0A46-4FB1-A959-BEC0BD143610}" type="slidenum">
              <a:rPr lang="en-US" smtClean="0"/>
              <a:t>18</a:t>
            </a:fld>
            <a:endParaRPr lang="en-US" dirty="0"/>
          </a:p>
        </p:txBody>
      </p:sp>
      <p:sp>
        <p:nvSpPr>
          <p:cNvPr id="8" name="CuadroTexto 7">
            <a:extLst>
              <a:ext uri="{FF2B5EF4-FFF2-40B4-BE49-F238E27FC236}">
                <a16:creationId xmlns:a16="http://schemas.microsoft.com/office/drawing/2014/main" id="{7D1D213F-6181-4C51-9B35-8BE19C6017D9}"/>
              </a:ext>
            </a:extLst>
          </p:cNvPr>
          <p:cNvSpPr txBox="1"/>
          <p:nvPr/>
        </p:nvSpPr>
        <p:spPr>
          <a:xfrm>
            <a:off x="119537" y="79509"/>
            <a:ext cx="11944350" cy="954107"/>
          </a:xfrm>
          <a:prstGeom prst="rect">
            <a:avLst/>
          </a:prstGeom>
          <a:solidFill>
            <a:srgbClr val="002060"/>
          </a:solidFill>
          <a:ln>
            <a:solidFill>
              <a:schemeClr val="tx1"/>
            </a:solidFill>
          </a:ln>
        </p:spPr>
        <p:txBody>
          <a:bodyPr wrap="square" rtlCol="0">
            <a:spAutoFit/>
          </a:bodyPr>
          <a:lstStyle/>
          <a:p>
            <a:pPr algn="ctr"/>
            <a:r>
              <a:rPr lang="es-MX" sz="2800" b="1" dirty="0">
                <a:solidFill>
                  <a:schemeClr val="bg1"/>
                </a:solidFill>
                <a:latin typeface="Arial" panose="020B0604020202020204" pitchFamily="34" charset="0"/>
                <a:cs typeface="Arial" panose="020B0604020202020204" pitchFamily="34" charset="0"/>
              </a:rPr>
              <a:t>RESULTADOS DENGUE POR TIPO DE PRUEBA Y SE (IgM y NS1). SE36-2024. (CORTE 7.09.2024)</a:t>
            </a:r>
          </a:p>
        </p:txBody>
      </p:sp>
      <p:sp>
        <p:nvSpPr>
          <p:cNvPr id="9" name="CuadroTexto 8">
            <a:extLst>
              <a:ext uri="{FF2B5EF4-FFF2-40B4-BE49-F238E27FC236}">
                <a16:creationId xmlns:a16="http://schemas.microsoft.com/office/drawing/2014/main" id="{B8FC124A-A95C-4511-9CEE-BCF1FD361F72}"/>
              </a:ext>
            </a:extLst>
          </p:cNvPr>
          <p:cNvSpPr txBox="1"/>
          <p:nvPr/>
        </p:nvSpPr>
        <p:spPr>
          <a:xfrm>
            <a:off x="2134442" y="4771951"/>
            <a:ext cx="6919259" cy="230832"/>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GERESA </a:t>
            </a:r>
            <a:r>
              <a:rPr lang="es-MX" sz="900" dirty="0">
                <a:latin typeface="Arial" panose="020B0604020202020204" pitchFamily="34" charset="0"/>
                <a:cs typeface="Arial" panose="020B0604020202020204" pitchFamily="34" charset="0"/>
              </a:rPr>
              <a:t>Loreto</a:t>
            </a:r>
            <a:r>
              <a:rPr lang="es-MX" sz="800" dirty="0">
                <a:latin typeface="Arial" panose="020B0604020202020204" pitchFamily="34" charset="0"/>
                <a:cs typeface="Arial" panose="020B0604020202020204" pitchFamily="34" charset="0"/>
              </a:rPr>
              <a:t>: CPC. Dirección de Referencia Regional de Loreto. Unidad de Virología.  NetLabv.2  </a:t>
            </a:r>
          </a:p>
        </p:txBody>
      </p:sp>
      <p:pic>
        <p:nvPicPr>
          <p:cNvPr id="4" name="Imagen 3">
            <a:extLst>
              <a:ext uri="{FF2B5EF4-FFF2-40B4-BE49-F238E27FC236}">
                <a16:creationId xmlns:a16="http://schemas.microsoft.com/office/drawing/2014/main" id="{FAB97CD5-A204-4F32-846D-E7EF9D1E9D84}"/>
              </a:ext>
            </a:extLst>
          </p:cNvPr>
          <p:cNvPicPr>
            <a:picLocks noChangeAspect="1"/>
          </p:cNvPicPr>
          <p:nvPr/>
        </p:nvPicPr>
        <p:blipFill>
          <a:blip r:embed="rId2"/>
          <a:stretch>
            <a:fillRect/>
          </a:stretch>
        </p:blipFill>
        <p:spPr>
          <a:xfrm>
            <a:off x="2134442" y="1292538"/>
            <a:ext cx="7671709" cy="3335907"/>
          </a:xfrm>
          <a:prstGeom prst="rect">
            <a:avLst/>
          </a:prstGeom>
        </p:spPr>
      </p:pic>
    </p:spTree>
    <p:extLst>
      <p:ext uri="{BB962C8B-B14F-4D97-AF65-F5344CB8AC3E}">
        <p14:creationId xmlns:p14="http://schemas.microsoft.com/office/powerpoint/2010/main" val="709358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04553" y="10900"/>
            <a:ext cx="11982893" cy="830997"/>
          </a:xfrm>
          <a:prstGeom prst="rect">
            <a:avLst/>
          </a:prstGeom>
          <a:solidFill>
            <a:srgbClr val="002060"/>
          </a:solidFill>
          <a:ln>
            <a:solidFill>
              <a:schemeClr val="tx1"/>
            </a:solidFill>
          </a:ln>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RESULTADOS POSITIVOS A ANTIGENO DENGUE NS1 POR PROVINCIAS y SE. </a:t>
            </a:r>
          </a:p>
          <a:p>
            <a:pPr algn="ctr"/>
            <a:r>
              <a:rPr lang="es-MX" sz="2400" b="1" dirty="0">
                <a:solidFill>
                  <a:schemeClr val="bg1"/>
                </a:solidFill>
                <a:latin typeface="Arial" panose="020B0604020202020204" pitchFamily="34" charset="0"/>
                <a:cs typeface="Arial" panose="020B0604020202020204" pitchFamily="34" charset="0"/>
              </a:rPr>
              <a:t>(CORTE 07.09.2024)</a:t>
            </a:r>
          </a:p>
        </p:txBody>
      </p:sp>
      <p:sp>
        <p:nvSpPr>
          <p:cNvPr id="11" name="CuadroTexto 10">
            <a:extLst>
              <a:ext uri="{FF2B5EF4-FFF2-40B4-BE49-F238E27FC236}">
                <a16:creationId xmlns:a16="http://schemas.microsoft.com/office/drawing/2014/main" id="{DF0AEF81-6AE2-C26B-E692-4AB674ED809C}"/>
              </a:ext>
            </a:extLst>
          </p:cNvPr>
          <p:cNvSpPr txBox="1"/>
          <p:nvPr/>
        </p:nvSpPr>
        <p:spPr>
          <a:xfrm>
            <a:off x="5959366" y="1783241"/>
            <a:ext cx="5683470" cy="2062103"/>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En la SE 11 se reportaron un total de </a:t>
            </a:r>
            <a:r>
              <a:rPr lang="es-MX" sz="1600" b="1" dirty="0">
                <a:solidFill>
                  <a:srgbClr val="FF0000"/>
                </a:solidFill>
                <a:latin typeface="Arial" panose="020B0604020202020204" pitchFamily="34" charset="0"/>
                <a:cs typeface="Arial" panose="020B0604020202020204" pitchFamily="34" charset="0"/>
              </a:rPr>
              <a:t>80 muestras positivas al antígeno Dengue NS1</a:t>
            </a:r>
            <a:r>
              <a:rPr lang="es-MX" sz="1600" b="1" dirty="0">
                <a:latin typeface="Arial" panose="020B0604020202020204" pitchFamily="34" charset="0"/>
                <a:cs typeface="Arial" panose="020B0604020202020204" pitchFamily="34" charset="0"/>
              </a:rPr>
              <a:t>, siendo la SE con mayor número de muestras positivas de menos o igual a 5 días de enfermedad. En la SE 36, se reportaron 12 positivos.</a:t>
            </a:r>
          </a:p>
          <a:p>
            <a:pPr algn="just"/>
            <a:r>
              <a:rPr lang="es-MX" sz="1600" b="1" dirty="0">
                <a:solidFill>
                  <a:srgbClr val="FF0000"/>
                </a:solidFill>
                <a:latin typeface="Arial" panose="020B0604020202020204" pitchFamily="34" charset="0"/>
                <a:cs typeface="Arial" panose="020B0604020202020204" pitchFamily="34" charset="0"/>
              </a:rPr>
              <a:t>Alto Amazonas </a:t>
            </a:r>
            <a:r>
              <a:rPr lang="es-MX" sz="1600" b="1" dirty="0">
                <a:latin typeface="Arial" panose="020B0604020202020204" pitchFamily="34" charset="0"/>
                <a:cs typeface="Arial" panose="020B0604020202020204" pitchFamily="34" charset="0"/>
              </a:rPr>
              <a:t>reporta el mayor número de muestras positivas al antígeno Dengue NS1 </a:t>
            </a:r>
            <a:r>
              <a:rPr lang="es-MX" sz="1600" b="1" dirty="0">
                <a:solidFill>
                  <a:srgbClr val="FF0000"/>
                </a:solidFill>
                <a:latin typeface="Arial" panose="020B0604020202020204" pitchFamily="34" charset="0"/>
                <a:cs typeface="Arial" panose="020B0604020202020204" pitchFamily="34" charset="0"/>
              </a:rPr>
              <a:t>(442)</a:t>
            </a:r>
            <a:r>
              <a:rPr lang="es-MX" sz="1600" b="1" dirty="0">
                <a:latin typeface="Arial" panose="020B0604020202020204" pitchFamily="34" charset="0"/>
                <a:cs typeface="Arial" panose="020B0604020202020204" pitchFamily="34" charset="0"/>
              </a:rPr>
              <a:t>, seguido de </a:t>
            </a:r>
            <a:r>
              <a:rPr lang="es-MX" sz="1600" b="1" dirty="0">
                <a:solidFill>
                  <a:srgbClr val="FF0000"/>
                </a:solidFill>
                <a:latin typeface="Arial" panose="020B0604020202020204" pitchFamily="34" charset="0"/>
                <a:cs typeface="Arial" panose="020B0604020202020204" pitchFamily="34" charset="0"/>
              </a:rPr>
              <a:t>Maynas (390)</a:t>
            </a:r>
            <a:endParaRPr lang="es-ES" sz="1600" b="1" dirty="0">
              <a:solidFill>
                <a:srgbClr val="FF0000"/>
              </a:solidFill>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F5620382-0A46-4FB1-A959-BEC0BD143610}" type="slidenum">
              <a:rPr lang="en-US" smtClean="0"/>
              <a:t>19</a:t>
            </a:fld>
            <a:endParaRPr lang="en-US" dirty="0"/>
          </a:p>
        </p:txBody>
      </p:sp>
      <p:sp>
        <p:nvSpPr>
          <p:cNvPr id="9" name="CuadroTexto 8">
            <a:extLst>
              <a:ext uri="{FF2B5EF4-FFF2-40B4-BE49-F238E27FC236}">
                <a16:creationId xmlns:a16="http://schemas.microsoft.com/office/drawing/2014/main" id="{98BAF68D-1474-4E9D-8D16-D8A07E750E8C}"/>
              </a:ext>
            </a:extLst>
          </p:cNvPr>
          <p:cNvSpPr txBox="1"/>
          <p:nvPr/>
        </p:nvSpPr>
        <p:spPr>
          <a:xfrm>
            <a:off x="343661" y="6621447"/>
            <a:ext cx="5190554" cy="200055"/>
          </a:xfrm>
          <a:prstGeom prst="rect">
            <a:avLst/>
          </a:prstGeom>
          <a:noFill/>
        </p:spPr>
        <p:txBody>
          <a:bodyPr wrap="square" rtlCol="0">
            <a:spAutoFit/>
          </a:bodyPr>
          <a:lstStyle/>
          <a:p>
            <a:r>
              <a:rPr lang="es-MX" sz="700" b="1"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10" name="Imagen 9">
            <a:extLst>
              <a:ext uri="{FF2B5EF4-FFF2-40B4-BE49-F238E27FC236}">
                <a16:creationId xmlns:a16="http://schemas.microsoft.com/office/drawing/2014/main" id="{1380B87E-76CD-44B1-B325-BA79EA0EEB6D}"/>
              </a:ext>
            </a:extLst>
          </p:cNvPr>
          <p:cNvPicPr>
            <a:picLocks noChangeAspect="1"/>
          </p:cNvPicPr>
          <p:nvPr/>
        </p:nvPicPr>
        <p:blipFill>
          <a:blip r:embed="rId2"/>
          <a:stretch>
            <a:fillRect/>
          </a:stretch>
        </p:blipFill>
        <p:spPr>
          <a:xfrm>
            <a:off x="408630" y="996159"/>
            <a:ext cx="5249858" cy="5625288"/>
          </a:xfrm>
          <a:prstGeom prst="rect">
            <a:avLst/>
          </a:prstGeom>
        </p:spPr>
      </p:pic>
    </p:spTree>
    <p:extLst>
      <p:ext uri="{BB962C8B-B14F-4D97-AF65-F5344CB8AC3E}">
        <p14:creationId xmlns:p14="http://schemas.microsoft.com/office/powerpoint/2010/main" val="888588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302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Enfermedades agrupadas de importancia en la salud pública, </a:t>
            </a:r>
          </a:p>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Región Loreto, Año  2024  (S.E. 1 - 36)</a:t>
            </a:r>
          </a:p>
        </p:txBody>
      </p:sp>
      <p:sp>
        <p:nvSpPr>
          <p:cNvPr id="6" name="CuadroTexto 5">
            <a:extLst>
              <a:ext uri="{FF2B5EF4-FFF2-40B4-BE49-F238E27FC236}">
                <a16:creationId xmlns:a16="http://schemas.microsoft.com/office/drawing/2014/main" id="{D5775512-7C68-4199-8B9D-E586B42B3239}"/>
              </a:ext>
            </a:extLst>
          </p:cNvPr>
          <p:cNvSpPr txBox="1"/>
          <p:nvPr/>
        </p:nvSpPr>
        <p:spPr>
          <a:xfrm>
            <a:off x="86433" y="6673464"/>
            <a:ext cx="3333136" cy="200055"/>
          </a:xfrm>
          <a:prstGeom prst="rect">
            <a:avLst/>
          </a:prstGeom>
          <a:noFill/>
        </p:spPr>
        <p:txBody>
          <a:bodyPr wrap="square" rtlCol="0">
            <a:spAutoFit/>
          </a:bodyPr>
          <a:lstStyle/>
          <a:p>
            <a:r>
              <a:rPr lang="es-MX" sz="700" dirty="0"/>
              <a:t>Fuente: Base Noti Sp Dirección de Epidemiología 2024</a:t>
            </a:r>
          </a:p>
        </p:txBody>
      </p:sp>
      <p:sp>
        <p:nvSpPr>
          <p:cNvPr id="14" name="CuadroTexto 13">
            <a:extLst>
              <a:ext uri="{FF2B5EF4-FFF2-40B4-BE49-F238E27FC236}">
                <a16:creationId xmlns:a16="http://schemas.microsoft.com/office/drawing/2014/main" id="{73685852-9BDA-1934-3E2D-0D4B73924A9E}"/>
              </a:ext>
            </a:extLst>
          </p:cNvPr>
          <p:cNvSpPr txBox="1"/>
          <p:nvPr/>
        </p:nvSpPr>
        <p:spPr>
          <a:xfrm>
            <a:off x="9752029" y="914395"/>
            <a:ext cx="2353538" cy="5863144"/>
          </a:xfrm>
          <a:prstGeom prst="rect">
            <a:avLst/>
          </a:prstGeom>
          <a:noFill/>
          <a:ln>
            <a:solidFill>
              <a:schemeClr val="accent1"/>
            </a:solidFill>
          </a:ln>
        </p:spPr>
        <p:txBody>
          <a:bodyPr wrap="square" rtlCol="0">
            <a:spAutoFit/>
          </a:bodyPr>
          <a:lstStyle/>
          <a:p>
            <a:pPr algn="just"/>
            <a:r>
              <a:rPr lang="es-MX" sz="1500" dirty="0"/>
              <a:t>Hasta la SE36-2024, se han notificado 40 enfermedades bajo vigilancia. Entre las Enfermedades metaxenicas resalta Malaria con el </a:t>
            </a:r>
            <a:r>
              <a:rPr lang="es-MX" sz="1500" b="1" dirty="0">
                <a:solidFill>
                  <a:srgbClr val="00B050"/>
                </a:solidFill>
              </a:rPr>
              <a:t>69.52%, </a:t>
            </a:r>
            <a:r>
              <a:rPr lang="es-MX" sz="1500" dirty="0"/>
              <a:t>siendo  malaria vivax la que representa el </a:t>
            </a:r>
            <a:r>
              <a:rPr lang="es-MX" sz="1500" b="1" dirty="0">
                <a:solidFill>
                  <a:srgbClr val="FF0000"/>
                </a:solidFill>
              </a:rPr>
              <a:t>56.61</a:t>
            </a:r>
            <a:r>
              <a:rPr lang="es-MX" sz="1500" dirty="0"/>
              <a:t>%, seguido de  Dengue sin signos de alarma con </a:t>
            </a:r>
            <a:r>
              <a:rPr lang="es-MX" sz="1500" dirty="0">
                <a:solidFill>
                  <a:srgbClr val="00B0F0"/>
                </a:solidFill>
              </a:rPr>
              <a:t>13.67%. </a:t>
            </a:r>
          </a:p>
          <a:p>
            <a:pPr algn="just"/>
            <a:r>
              <a:rPr lang="es-MX" sz="1500" dirty="0"/>
              <a:t>En el grupo de Zoonoticas prevalece Leptospirosis con el </a:t>
            </a:r>
            <a:r>
              <a:rPr lang="es-MX" sz="1500" b="1" dirty="0">
                <a:solidFill>
                  <a:srgbClr val="FF0000"/>
                </a:solidFill>
              </a:rPr>
              <a:t>9.07%</a:t>
            </a:r>
            <a:r>
              <a:rPr lang="es-MX" sz="1500" dirty="0">
                <a:solidFill>
                  <a:srgbClr val="FF0000"/>
                </a:solidFill>
              </a:rPr>
              <a:t>.</a:t>
            </a:r>
          </a:p>
          <a:p>
            <a:pPr algn="just"/>
            <a:r>
              <a:rPr lang="es-MX" sz="1500" dirty="0"/>
              <a:t>Entre las Inmunoprevenbibles se reporta Varicela sin complicaciones en un </a:t>
            </a:r>
            <a:r>
              <a:rPr lang="es-MX" sz="1500" b="1" dirty="0">
                <a:solidFill>
                  <a:srgbClr val="FF0000"/>
                </a:solidFill>
              </a:rPr>
              <a:t>0.81%</a:t>
            </a:r>
            <a:r>
              <a:rPr lang="es-MX" sz="1500" dirty="0"/>
              <a:t>.</a:t>
            </a:r>
          </a:p>
          <a:p>
            <a:pPr algn="just"/>
            <a:r>
              <a:rPr lang="es-MX" sz="1500" dirty="0"/>
              <a:t>Entre las intoxicaciones por metales pesados se reporta el </a:t>
            </a:r>
            <a:r>
              <a:rPr lang="es-MX" sz="1500" b="1" dirty="0">
                <a:solidFill>
                  <a:srgbClr val="FF0000"/>
                </a:solidFill>
              </a:rPr>
              <a:t>0.01%</a:t>
            </a:r>
            <a:r>
              <a:rPr lang="es-MX" sz="1500" dirty="0"/>
              <a:t> de efecto toxico de plaguicidas. En Otros daños prevalece Muerte materna directa con </a:t>
            </a:r>
            <a:r>
              <a:rPr lang="es-MX" sz="1500" b="1" dirty="0">
                <a:solidFill>
                  <a:srgbClr val="FF0000"/>
                </a:solidFill>
              </a:rPr>
              <a:t>0.03%.</a:t>
            </a:r>
          </a:p>
        </p:txBody>
      </p:sp>
      <p:graphicFrame>
        <p:nvGraphicFramePr>
          <p:cNvPr id="2" name="Objeto 1"/>
          <p:cNvGraphicFramePr>
            <a:graphicFrameLocks noChangeAspect="1"/>
          </p:cNvGraphicFramePr>
          <p:nvPr>
            <p:extLst>
              <p:ext uri="{D42A27DB-BD31-4B8C-83A1-F6EECF244321}">
                <p14:modId xmlns:p14="http://schemas.microsoft.com/office/powerpoint/2010/main" val="238117804"/>
              </p:ext>
            </p:extLst>
          </p:nvPr>
        </p:nvGraphicFramePr>
        <p:xfrm>
          <a:off x="347220" y="914395"/>
          <a:ext cx="9236617" cy="5755422"/>
        </p:xfrm>
        <a:graphic>
          <a:graphicData uri="http://schemas.openxmlformats.org/presentationml/2006/ole">
            <mc:AlternateContent xmlns:mc="http://schemas.openxmlformats.org/markup-compatibility/2006">
              <mc:Choice xmlns:v="urn:schemas-microsoft-com:vml" Requires="v">
                <p:oleObj name="Worksheet" r:id="rId3" imgW="8315325" imgH="8296436" progId="Excel.Sheet.12">
                  <p:embed/>
                </p:oleObj>
              </mc:Choice>
              <mc:Fallback>
                <p:oleObj name="Worksheet" r:id="rId3" imgW="8315325" imgH="8296436" progId="Excel.Sheet.12">
                  <p:embed/>
                  <p:pic>
                    <p:nvPicPr>
                      <p:cNvPr id="0" name=""/>
                      <p:cNvPicPr/>
                      <p:nvPr/>
                    </p:nvPicPr>
                    <p:blipFill>
                      <a:blip r:embed="rId4"/>
                      <a:stretch>
                        <a:fillRect/>
                      </a:stretch>
                    </p:blipFill>
                    <p:spPr>
                      <a:xfrm>
                        <a:off x="347220" y="914395"/>
                        <a:ext cx="9236617" cy="5755422"/>
                      </a:xfrm>
                      <a:prstGeom prst="rect">
                        <a:avLst/>
                      </a:prstGeom>
                    </p:spPr>
                  </p:pic>
                </p:oleObj>
              </mc:Fallback>
            </mc:AlternateContent>
          </a:graphicData>
        </a:graphic>
      </p:graphicFrame>
    </p:spTree>
    <p:extLst>
      <p:ext uri="{BB962C8B-B14F-4D97-AF65-F5344CB8AC3E}">
        <p14:creationId xmlns:p14="http://schemas.microsoft.com/office/powerpoint/2010/main" val="3351837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04553" y="10900"/>
            <a:ext cx="11982893" cy="830997"/>
          </a:xfrm>
          <a:prstGeom prst="rect">
            <a:avLst/>
          </a:prstGeom>
          <a:solidFill>
            <a:srgbClr val="002060"/>
          </a:solidFill>
          <a:ln>
            <a:solidFill>
              <a:schemeClr val="tx1"/>
            </a:solidFill>
          </a:ln>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RESULTADOS POSITIVOS A ANTICUERPO IGM DENGUE POR PROVINCIAS Y SE. </a:t>
            </a:r>
          </a:p>
          <a:p>
            <a:pPr algn="ctr"/>
            <a:r>
              <a:rPr lang="es-MX" sz="2400" b="1" dirty="0">
                <a:solidFill>
                  <a:schemeClr val="bg1"/>
                </a:solidFill>
                <a:latin typeface="Arial" panose="020B0604020202020204" pitchFamily="34" charset="0"/>
                <a:cs typeface="Arial" panose="020B0604020202020204" pitchFamily="34" charset="0"/>
              </a:rPr>
              <a:t>(CORTE 07.09.2024)</a:t>
            </a:r>
          </a:p>
        </p:txBody>
      </p:sp>
      <p:sp>
        <p:nvSpPr>
          <p:cNvPr id="11" name="CuadroTexto 10">
            <a:extLst>
              <a:ext uri="{FF2B5EF4-FFF2-40B4-BE49-F238E27FC236}">
                <a16:creationId xmlns:a16="http://schemas.microsoft.com/office/drawing/2014/main" id="{DF0AEF81-6AE2-C26B-E692-4AB674ED809C}"/>
              </a:ext>
            </a:extLst>
          </p:cNvPr>
          <p:cNvSpPr txBox="1"/>
          <p:nvPr/>
        </p:nvSpPr>
        <p:spPr>
          <a:xfrm>
            <a:off x="6676697" y="1780184"/>
            <a:ext cx="5158499" cy="2308324"/>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En la SE 19 se reportaron un total de </a:t>
            </a:r>
            <a:r>
              <a:rPr lang="es-MX" sz="1600" b="1" dirty="0">
                <a:solidFill>
                  <a:srgbClr val="FF0000"/>
                </a:solidFill>
                <a:latin typeface="Arial" panose="020B0604020202020204" pitchFamily="34" charset="0"/>
                <a:cs typeface="Arial" panose="020B0604020202020204" pitchFamily="34" charset="0"/>
              </a:rPr>
              <a:t>31 muestras positivas al anticuerpo IgM Dengue</a:t>
            </a:r>
            <a:r>
              <a:rPr lang="es-MX" sz="1600" b="1" dirty="0">
                <a:latin typeface="Arial" panose="020B0604020202020204" pitchFamily="34" charset="0"/>
                <a:cs typeface="Arial" panose="020B0604020202020204" pitchFamily="34" charset="0"/>
              </a:rPr>
              <a:t>, siendo la SE con mayor número de muestras positivas mayores a 5 días de enfermedad. En la SE 35 se reporto 07 positivo.</a:t>
            </a:r>
          </a:p>
          <a:p>
            <a:pPr algn="just"/>
            <a:r>
              <a:rPr lang="es-MX" sz="1600" b="1" dirty="0">
                <a:solidFill>
                  <a:srgbClr val="FF0000"/>
                </a:solidFill>
                <a:latin typeface="Arial" panose="020B0604020202020204" pitchFamily="34" charset="0"/>
                <a:cs typeface="Arial" panose="020B0604020202020204" pitchFamily="34" charset="0"/>
              </a:rPr>
              <a:t>Maynas</a:t>
            </a:r>
            <a:r>
              <a:rPr lang="es-MX" sz="1600" b="1" dirty="0">
                <a:latin typeface="Arial" panose="020B0604020202020204" pitchFamily="34" charset="0"/>
                <a:cs typeface="Arial" panose="020B0604020202020204" pitchFamily="34" charset="0"/>
              </a:rPr>
              <a:t> reporto el mayor número de casos positivos al anticuerpo IgM de Dengue </a:t>
            </a:r>
            <a:r>
              <a:rPr lang="es-MX" sz="1600" b="1" dirty="0">
                <a:solidFill>
                  <a:srgbClr val="FF0000"/>
                </a:solidFill>
                <a:latin typeface="Arial" panose="020B0604020202020204" pitchFamily="34" charset="0"/>
                <a:cs typeface="Arial" panose="020B0604020202020204" pitchFamily="34" charset="0"/>
              </a:rPr>
              <a:t>(247); </a:t>
            </a:r>
            <a:r>
              <a:rPr lang="es-MX" sz="1600" b="1" dirty="0">
                <a:latin typeface="Arial" panose="020B0604020202020204" pitchFamily="34" charset="0"/>
                <a:cs typeface="Arial" panose="020B0604020202020204" pitchFamily="34" charset="0"/>
              </a:rPr>
              <a:t>seguido de Alto Amazonas </a:t>
            </a:r>
            <a:r>
              <a:rPr lang="es-MX" sz="1600" b="1" dirty="0">
                <a:solidFill>
                  <a:srgbClr val="FF0000"/>
                </a:solidFill>
                <a:latin typeface="Arial" panose="020B0604020202020204" pitchFamily="34" charset="0"/>
                <a:cs typeface="Arial" panose="020B0604020202020204" pitchFamily="34" charset="0"/>
              </a:rPr>
              <a:t>(76).</a:t>
            </a:r>
          </a:p>
          <a:p>
            <a:pPr algn="just"/>
            <a:endParaRPr lang="es-ES" sz="16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F5620382-0A46-4FB1-A959-BEC0BD143610}" type="slidenum">
              <a:rPr lang="en-US" smtClean="0"/>
              <a:t>20</a:t>
            </a:fld>
            <a:endParaRPr lang="en-US" dirty="0"/>
          </a:p>
        </p:txBody>
      </p:sp>
      <p:sp>
        <p:nvSpPr>
          <p:cNvPr id="9" name="CuadroTexto 8">
            <a:extLst>
              <a:ext uri="{FF2B5EF4-FFF2-40B4-BE49-F238E27FC236}">
                <a16:creationId xmlns:a16="http://schemas.microsoft.com/office/drawing/2014/main" id="{98BAF68D-1474-4E9D-8D16-D8A07E750E8C}"/>
              </a:ext>
            </a:extLst>
          </p:cNvPr>
          <p:cNvSpPr txBox="1"/>
          <p:nvPr/>
        </p:nvSpPr>
        <p:spPr>
          <a:xfrm>
            <a:off x="104553" y="6621447"/>
            <a:ext cx="5190554" cy="200055"/>
          </a:xfrm>
          <a:prstGeom prst="rect">
            <a:avLst/>
          </a:prstGeom>
          <a:noFill/>
        </p:spPr>
        <p:txBody>
          <a:bodyPr wrap="square" rtlCol="0">
            <a:spAutoFit/>
          </a:bodyPr>
          <a:lstStyle/>
          <a:p>
            <a:r>
              <a:rPr lang="es-MX" sz="700" b="1"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6" name="Imagen 5">
            <a:extLst>
              <a:ext uri="{FF2B5EF4-FFF2-40B4-BE49-F238E27FC236}">
                <a16:creationId xmlns:a16="http://schemas.microsoft.com/office/drawing/2014/main" id="{14BEEA42-4C5A-41BF-9259-99BA59DAEF53}"/>
              </a:ext>
            </a:extLst>
          </p:cNvPr>
          <p:cNvPicPr>
            <a:picLocks noChangeAspect="1"/>
          </p:cNvPicPr>
          <p:nvPr/>
        </p:nvPicPr>
        <p:blipFill>
          <a:blip r:embed="rId2"/>
          <a:stretch>
            <a:fillRect/>
          </a:stretch>
        </p:blipFill>
        <p:spPr>
          <a:xfrm>
            <a:off x="139184" y="934217"/>
            <a:ext cx="6368770" cy="5640005"/>
          </a:xfrm>
          <a:prstGeom prst="rect">
            <a:avLst/>
          </a:prstGeom>
        </p:spPr>
      </p:pic>
    </p:spTree>
    <p:extLst>
      <p:ext uri="{BB962C8B-B14F-4D97-AF65-F5344CB8AC3E}">
        <p14:creationId xmlns:p14="http://schemas.microsoft.com/office/powerpoint/2010/main" val="1808234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5948E2-7242-9CFA-87D7-CFF2EAF36519}"/>
              </a:ext>
            </a:extLst>
          </p:cNvPr>
          <p:cNvSpPr txBox="1"/>
          <p:nvPr/>
        </p:nvSpPr>
        <p:spPr>
          <a:xfrm>
            <a:off x="119537" y="44635"/>
            <a:ext cx="11944350" cy="353943"/>
          </a:xfrm>
          <a:prstGeom prst="rect">
            <a:avLst/>
          </a:prstGeom>
          <a:solidFill>
            <a:srgbClr val="002060"/>
          </a:solidFill>
          <a:ln>
            <a:solidFill>
              <a:schemeClr val="tx1"/>
            </a:solidFill>
          </a:ln>
        </p:spPr>
        <p:txBody>
          <a:bodyPr wrap="square" rtlCol="0">
            <a:spAutoFit/>
          </a:bodyPr>
          <a:lstStyle/>
          <a:p>
            <a:pPr algn="ctr"/>
            <a:r>
              <a:rPr lang="es-MX" sz="1700" b="1" dirty="0">
                <a:solidFill>
                  <a:schemeClr val="bg1"/>
                </a:solidFill>
                <a:latin typeface="Arial" panose="020B0604020202020204" pitchFamily="34" charset="0"/>
                <a:cs typeface="Arial" panose="020B0604020202020204" pitchFamily="34" charset="0"/>
              </a:rPr>
              <a:t>RESULTADOS DENGUE PROCESADOS POR MESES. (CORTE 07.09.2024</a:t>
            </a:r>
            <a:r>
              <a:rPr lang="es-MX" sz="1700" b="1" dirty="0">
                <a:solidFill>
                  <a:srgbClr val="002060"/>
                </a:solidFill>
                <a:latin typeface="Arial" panose="020B0604020202020204" pitchFamily="34" charset="0"/>
                <a:cs typeface="Arial" panose="020B0604020202020204" pitchFamily="34" charset="0"/>
              </a:rPr>
              <a:t>)</a:t>
            </a:r>
          </a:p>
        </p:txBody>
      </p:sp>
      <p:sp>
        <p:nvSpPr>
          <p:cNvPr id="6" name="CuadroTexto 5">
            <a:extLst>
              <a:ext uri="{FF2B5EF4-FFF2-40B4-BE49-F238E27FC236}">
                <a16:creationId xmlns:a16="http://schemas.microsoft.com/office/drawing/2014/main" id="{0535C1F6-282F-3249-2736-EF4CF4828674}"/>
              </a:ext>
            </a:extLst>
          </p:cNvPr>
          <p:cNvSpPr txBox="1"/>
          <p:nvPr/>
        </p:nvSpPr>
        <p:spPr>
          <a:xfrm>
            <a:off x="186972" y="4756139"/>
            <a:ext cx="4557737" cy="1169551"/>
          </a:xfrm>
          <a:prstGeom prst="rect">
            <a:avLst/>
          </a:prstGeom>
          <a:noFill/>
          <a:ln>
            <a:solidFill>
              <a:schemeClr val="tx1"/>
            </a:solidFill>
          </a:ln>
        </p:spPr>
        <p:txBody>
          <a:bodyPr wrap="square" rtlCol="0">
            <a:spAutoFit/>
          </a:bodyPr>
          <a:lstStyle/>
          <a:p>
            <a:pPr algn="just"/>
            <a:r>
              <a:rPr lang="es-MX" sz="1400" b="1" dirty="0"/>
              <a:t>En septiembre 2024 se han procesado un </a:t>
            </a:r>
            <a:r>
              <a:rPr lang="es-MX" sz="1400" b="1" dirty="0">
                <a:solidFill>
                  <a:srgbClr val="FF0000"/>
                </a:solidFill>
              </a:rPr>
              <a:t>total de 417 muestras</a:t>
            </a:r>
            <a:r>
              <a:rPr lang="es-MX" sz="1400" dirty="0">
                <a:solidFill>
                  <a:srgbClr val="FF0000"/>
                </a:solidFill>
              </a:rPr>
              <a:t>, </a:t>
            </a:r>
            <a:r>
              <a:rPr lang="es-MX" sz="1400" b="1" dirty="0">
                <a:solidFill>
                  <a:srgbClr val="FF0000"/>
                </a:solidFill>
              </a:rPr>
              <a:t>44 fueron positivas. </a:t>
            </a:r>
          </a:p>
          <a:p>
            <a:pPr algn="just"/>
            <a:r>
              <a:rPr lang="es-MX" sz="1400" b="1" dirty="0"/>
              <a:t>El</a:t>
            </a:r>
            <a:r>
              <a:rPr lang="es-MX" sz="1400" dirty="0"/>
              <a:t> </a:t>
            </a:r>
            <a:r>
              <a:rPr lang="es-MX" sz="1400" b="1" dirty="0">
                <a:solidFill>
                  <a:srgbClr val="FF0000"/>
                </a:solidFill>
              </a:rPr>
              <a:t>IP más alto</a:t>
            </a:r>
            <a:r>
              <a:rPr lang="es-MX" sz="1400" b="1" dirty="0"/>
              <a:t>, corresponde al </a:t>
            </a:r>
            <a:r>
              <a:rPr lang="es-MX" sz="1400" b="1" dirty="0">
                <a:solidFill>
                  <a:srgbClr val="FF0000"/>
                </a:solidFill>
              </a:rPr>
              <a:t>5 de septiembre (14.86 %). </a:t>
            </a:r>
          </a:p>
          <a:p>
            <a:pPr algn="just"/>
            <a:r>
              <a:rPr lang="es-MX" sz="1400" b="1" dirty="0"/>
              <a:t>Siendo el distrito de Yurimaguas</a:t>
            </a:r>
            <a:r>
              <a:rPr lang="es-MX" sz="1400" b="1" dirty="0">
                <a:solidFill>
                  <a:srgbClr val="FF0000"/>
                </a:solidFill>
              </a:rPr>
              <a:t>, el que presento más positivos (20).</a:t>
            </a:r>
          </a:p>
        </p:txBody>
      </p:sp>
      <p:pic>
        <p:nvPicPr>
          <p:cNvPr id="9" name="Imagen 8">
            <a:extLst>
              <a:ext uri="{FF2B5EF4-FFF2-40B4-BE49-F238E27FC236}">
                <a16:creationId xmlns:a16="http://schemas.microsoft.com/office/drawing/2014/main" id="{146DC1C6-6F2D-1C7E-2662-17021AC629B8}"/>
              </a:ext>
            </a:extLst>
          </p:cNvPr>
          <p:cNvPicPr>
            <a:picLocks noChangeAspect="1"/>
          </p:cNvPicPr>
          <p:nvPr/>
        </p:nvPicPr>
        <p:blipFill>
          <a:blip r:embed="rId2"/>
          <a:stretch>
            <a:fillRect/>
          </a:stretch>
        </p:blipFill>
        <p:spPr>
          <a:xfrm>
            <a:off x="151474" y="4501841"/>
            <a:ext cx="4712616" cy="207282"/>
          </a:xfrm>
          <a:prstGeom prst="rect">
            <a:avLst/>
          </a:prstGeom>
        </p:spPr>
      </p:pic>
      <p:pic>
        <p:nvPicPr>
          <p:cNvPr id="8" name="Imagen 7">
            <a:extLst>
              <a:ext uri="{FF2B5EF4-FFF2-40B4-BE49-F238E27FC236}">
                <a16:creationId xmlns:a16="http://schemas.microsoft.com/office/drawing/2014/main" id="{43AD9FCD-B64A-4EB8-B2CB-986A38533095}"/>
              </a:ext>
            </a:extLst>
          </p:cNvPr>
          <p:cNvPicPr>
            <a:picLocks noChangeAspect="1"/>
          </p:cNvPicPr>
          <p:nvPr/>
        </p:nvPicPr>
        <p:blipFill>
          <a:blip r:embed="rId2"/>
          <a:stretch>
            <a:fillRect/>
          </a:stretch>
        </p:blipFill>
        <p:spPr>
          <a:xfrm>
            <a:off x="5294840" y="6098934"/>
            <a:ext cx="4712616" cy="207282"/>
          </a:xfrm>
          <a:prstGeom prst="rect">
            <a:avLst/>
          </a:prstGeom>
        </p:spPr>
      </p:pic>
      <p:sp>
        <p:nvSpPr>
          <p:cNvPr id="12" name="Abrir llave 11">
            <a:extLst>
              <a:ext uri="{FF2B5EF4-FFF2-40B4-BE49-F238E27FC236}">
                <a16:creationId xmlns:a16="http://schemas.microsoft.com/office/drawing/2014/main" id="{98C3F3E1-F546-412C-A786-2DFED05AFE82}"/>
              </a:ext>
            </a:extLst>
          </p:cNvPr>
          <p:cNvSpPr/>
          <p:nvPr/>
        </p:nvSpPr>
        <p:spPr>
          <a:xfrm>
            <a:off x="5022190" y="932309"/>
            <a:ext cx="272650" cy="5103841"/>
          </a:xfrm>
          <a:prstGeom prst="leftBrace">
            <a:avLst>
              <a:gd name="adj1" fmla="val 8333"/>
              <a:gd name="adj2" fmla="val 57687"/>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3" name="Imagen 2">
            <a:extLst>
              <a:ext uri="{FF2B5EF4-FFF2-40B4-BE49-F238E27FC236}">
                <a16:creationId xmlns:a16="http://schemas.microsoft.com/office/drawing/2014/main" id="{6F25E0DB-DB35-4BF0-9018-C642E2710ADD}"/>
              </a:ext>
            </a:extLst>
          </p:cNvPr>
          <p:cNvPicPr>
            <a:picLocks noChangeAspect="1"/>
          </p:cNvPicPr>
          <p:nvPr/>
        </p:nvPicPr>
        <p:blipFill>
          <a:blip r:embed="rId3"/>
          <a:stretch>
            <a:fillRect/>
          </a:stretch>
        </p:blipFill>
        <p:spPr>
          <a:xfrm>
            <a:off x="207000" y="932309"/>
            <a:ext cx="4716780" cy="3458387"/>
          </a:xfrm>
          <a:prstGeom prst="rect">
            <a:avLst/>
          </a:prstGeom>
        </p:spPr>
      </p:pic>
      <p:pic>
        <p:nvPicPr>
          <p:cNvPr id="4" name="Imagen 3">
            <a:extLst>
              <a:ext uri="{FF2B5EF4-FFF2-40B4-BE49-F238E27FC236}">
                <a16:creationId xmlns:a16="http://schemas.microsoft.com/office/drawing/2014/main" id="{EAF7F05F-4AA0-4D58-A671-90253707FFBE}"/>
              </a:ext>
            </a:extLst>
          </p:cNvPr>
          <p:cNvPicPr>
            <a:picLocks noChangeAspect="1"/>
          </p:cNvPicPr>
          <p:nvPr/>
        </p:nvPicPr>
        <p:blipFill>
          <a:blip r:embed="rId4"/>
          <a:stretch>
            <a:fillRect/>
          </a:stretch>
        </p:blipFill>
        <p:spPr>
          <a:xfrm>
            <a:off x="5354530" y="894914"/>
            <a:ext cx="6719755" cy="5141235"/>
          </a:xfrm>
          <a:prstGeom prst="rect">
            <a:avLst/>
          </a:prstGeom>
        </p:spPr>
      </p:pic>
    </p:spTree>
    <p:extLst>
      <p:ext uri="{BB962C8B-B14F-4D97-AF65-F5344CB8AC3E}">
        <p14:creationId xmlns:p14="http://schemas.microsoft.com/office/powerpoint/2010/main" val="2444812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0AEF81-6AE2-C26B-E692-4AB674ED809C}"/>
              </a:ext>
            </a:extLst>
          </p:cNvPr>
          <p:cNvSpPr txBox="1"/>
          <p:nvPr/>
        </p:nvSpPr>
        <p:spPr>
          <a:xfrm>
            <a:off x="9036908" y="2029731"/>
            <a:ext cx="2978986" cy="2246769"/>
          </a:xfrm>
          <a:prstGeom prst="rect">
            <a:avLst/>
          </a:prstGeom>
          <a:noFill/>
          <a:ln>
            <a:solidFill>
              <a:schemeClr val="tx1"/>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El mayor número de muestras fue remitida </a:t>
            </a:r>
            <a:r>
              <a:rPr lang="es-MX" sz="1400" b="1" dirty="0">
                <a:solidFill>
                  <a:srgbClr val="FF0000"/>
                </a:solidFill>
                <a:latin typeface="Arial" panose="020B0604020202020204" pitchFamily="34" charset="0"/>
                <a:cs typeface="Arial" panose="020B0604020202020204" pitchFamily="34" charset="0"/>
              </a:rPr>
              <a:t>por el Hospital Iquitos, (32); seguido del Centro de Salud </a:t>
            </a:r>
            <a:r>
              <a:rPr lang="es-MX" sz="1400" b="1" dirty="0" err="1">
                <a:solidFill>
                  <a:srgbClr val="FF0000"/>
                </a:solidFill>
                <a:latin typeface="Arial" panose="020B0604020202020204" pitchFamily="34" charset="0"/>
                <a:cs typeface="Arial" panose="020B0604020202020204" pitchFamily="34" charset="0"/>
              </a:rPr>
              <a:t>Caballococha</a:t>
            </a:r>
            <a:r>
              <a:rPr lang="es-MX" sz="1400" b="1" dirty="0">
                <a:solidFill>
                  <a:srgbClr val="FF0000"/>
                </a:solidFill>
                <a:latin typeface="Arial" panose="020B0604020202020204" pitchFamily="34" charset="0"/>
                <a:cs typeface="Arial" panose="020B0604020202020204" pitchFamily="34" charset="0"/>
              </a:rPr>
              <a:t>, (22) y el Centro de Salud </a:t>
            </a:r>
            <a:r>
              <a:rPr lang="es-MX" sz="1400" b="1" dirty="0" err="1">
                <a:solidFill>
                  <a:srgbClr val="FF0000"/>
                </a:solidFill>
                <a:latin typeface="Arial" panose="020B0604020202020204" pitchFamily="34" charset="0"/>
                <a:cs typeface="Arial" panose="020B0604020202020204" pitchFamily="34" charset="0"/>
              </a:rPr>
              <a:t>Moronacocha</a:t>
            </a:r>
            <a:r>
              <a:rPr lang="es-MX" sz="1400" b="1" dirty="0">
                <a:solidFill>
                  <a:srgbClr val="FF0000"/>
                </a:solidFill>
                <a:latin typeface="Arial" panose="020B0604020202020204" pitchFamily="34" charset="0"/>
                <a:cs typeface="Arial" panose="020B0604020202020204" pitchFamily="34" charset="0"/>
              </a:rPr>
              <a:t>, (19).</a:t>
            </a:r>
          </a:p>
          <a:p>
            <a:pPr algn="just"/>
            <a:r>
              <a:rPr lang="es-MX" sz="1400" b="1" dirty="0">
                <a:solidFill>
                  <a:srgbClr val="FF0000"/>
                </a:solidFill>
                <a:latin typeface="Arial" panose="020B0604020202020204" pitchFamily="34" charset="0"/>
                <a:cs typeface="Arial" panose="020B0604020202020204" pitchFamily="34" charset="0"/>
              </a:rPr>
              <a:t> </a:t>
            </a:r>
            <a:r>
              <a:rPr lang="es-MX" sz="1400" b="1" dirty="0">
                <a:latin typeface="Arial" panose="020B0604020202020204" pitchFamily="34" charset="0"/>
                <a:cs typeface="Arial" panose="020B0604020202020204" pitchFamily="34" charset="0"/>
              </a:rPr>
              <a:t>Sin embargo el mayor número de</a:t>
            </a:r>
            <a:r>
              <a:rPr lang="es-MX" sz="1400" b="1" dirty="0">
                <a:solidFill>
                  <a:srgbClr val="FF0000"/>
                </a:solidFill>
                <a:latin typeface="Arial" panose="020B0604020202020204" pitchFamily="34" charset="0"/>
                <a:cs typeface="Arial" panose="020B0604020202020204" pitchFamily="34" charset="0"/>
              </a:rPr>
              <a:t> casos positivos </a:t>
            </a:r>
            <a:r>
              <a:rPr lang="es-MX" sz="1400" b="1" dirty="0">
                <a:latin typeface="Arial" panose="020B0604020202020204" pitchFamily="34" charset="0"/>
                <a:cs typeface="Arial" panose="020B0604020202020204" pitchFamily="34" charset="0"/>
              </a:rPr>
              <a:t>se registro en el </a:t>
            </a:r>
            <a:r>
              <a:rPr lang="es-MX" sz="1400" b="1" dirty="0">
                <a:solidFill>
                  <a:srgbClr val="FF0000"/>
                </a:solidFill>
                <a:latin typeface="Arial" panose="020B0604020202020204" pitchFamily="34" charset="0"/>
                <a:cs typeface="Arial" panose="020B0604020202020204" pitchFamily="34" charset="0"/>
              </a:rPr>
              <a:t>Centro de Salud I-3 Carretera Km 1,5., (03). </a:t>
            </a:r>
            <a:endParaRPr lang="es-MX" sz="14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r>
              <a:rPr lang="en-US" dirty="0"/>
              <a:t>44</a:t>
            </a:r>
            <a:fld id="{F5620382-0A46-4FB1-A959-BEC0BD143610}" type="slidenum">
              <a:rPr lang="en-US" smtClean="0"/>
              <a:t>22</a:t>
            </a:fld>
            <a:endParaRPr lang="en-US" dirty="0"/>
          </a:p>
        </p:txBody>
      </p:sp>
      <p:sp>
        <p:nvSpPr>
          <p:cNvPr id="8" name="CuadroTexto 7">
            <a:extLst>
              <a:ext uri="{FF2B5EF4-FFF2-40B4-BE49-F238E27FC236}">
                <a16:creationId xmlns:a16="http://schemas.microsoft.com/office/drawing/2014/main" id="{F8DCAF2B-CB10-4BF7-9C2C-C6029F4A9CAE}"/>
              </a:ext>
            </a:extLst>
          </p:cNvPr>
          <p:cNvSpPr txBox="1"/>
          <p:nvPr/>
        </p:nvSpPr>
        <p:spPr>
          <a:xfrm>
            <a:off x="58723" y="44635"/>
            <a:ext cx="12071758" cy="353943"/>
          </a:xfrm>
          <a:prstGeom prst="rect">
            <a:avLst/>
          </a:prstGeom>
          <a:solidFill>
            <a:srgbClr val="002060"/>
          </a:solidFill>
          <a:ln>
            <a:solidFill>
              <a:schemeClr val="tx1"/>
            </a:solidFill>
          </a:ln>
        </p:spPr>
        <p:txBody>
          <a:bodyPr wrap="square" rtlCol="0">
            <a:spAutoFit/>
          </a:bodyPr>
          <a:lstStyle/>
          <a:p>
            <a:pPr algn="ctr"/>
            <a:r>
              <a:rPr lang="es-MX" sz="1700" b="1" dirty="0">
                <a:solidFill>
                  <a:schemeClr val="bg1"/>
                </a:solidFill>
                <a:latin typeface="Arial" panose="020B0604020202020204" pitchFamily="34" charset="0"/>
                <a:cs typeface="Arial" panose="020B0604020202020204" pitchFamily="34" charset="0"/>
              </a:rPr>
              <a:t>RESULTADOS DENGUE POR DISTRITO Y ESTABLECIMIENTOS DE SALUD (EESS). SE 36 2024. (CORTE 07.09.</a:t>
            </a:r>
            <a:r>
              <a:rPr lang="es-MX" sz="1700" b="1" dirty="0">
                <a:solidFill>
                  <a:srgbClr val="002060"/>
                </a:solidFill>
                <a:latin typeface="Arial" panose="020B0604020202020204" pitchFamily="34" charset="0"/>
                <a:cs typeface="Arial" panose="020B0604020202020204" pitchFamily="34" charset="0"/>
              </a:rPr>
              <a:t>2024)</a:t>
            </a:r>
          </a:p>
        </p:txBody>
      </p:sp>
      <p:sp>
        <p:nvSpPr>
          <p:cNvPr id="12" name="CuadroTexto 11">
            <a:extLst>
              <a:ext uri="{FF2B5EF4-FFF2-40B4-BE49-F238E27FC236}">
                <a16:creationId xmlns:a16="http://schemas.microsoft.com/office/drawing/2014/main" id="{A31C4E7D-244F-4667-8D1C-F7E79D2DF92D}"/>
              </a:ext>
            </a:extLst>
          </p:cNvPr>
          <p:cNvSpPr txBox="1"/>
          <p:nvPr/>
        </p:nvSpPr>
        <p:spPr>
          <a:xfrm>
            <a:off x="58723" y="6538912"/>
            <a:ext cx="5450395"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4" name="Imagen 3">
            <a:extLst>
              <a:ext uri="{FF2B5EF4-FFF2-40B4-BE49-F238E27FC236}">
                <a16:creationId xmlns:a16="http://schemas.microsoft.com/office/drawing/2014/main" id="{D63C8136-C8CD-4E82-85F8-0EA688179AC5}"/>
              </a:ext>
            </a:extLst>
          </p:cNvPr>
          <p:cNvPicPr>
            <a:picLocks noChangeAspect="1"/>
          </p:cNvPicPr>
          <p:nvPr/>
        </p:nvPicPr>
        <p:blipFill>
          <a:blip r:embed="rId2"/>
          <a:stretch>
            <a:fillRect/>
          </a:stretch>
        </p:blipFill>
        <p:spPr>
          <a:xfrm>
            <a:off x="176106" y="562912"/>
            <a:ext cx="8739295" cy="5793438"/>
          </a:xfrm>
          <a:prstGeom prst="rect">
            <a:avLst/>
          </a:prstGeom>
        </p:spPr>
      </p:pic>
    </p:spTree>
    <p:extLst>
      <p:ext uri="{BB962C8B-B14F-4D97-AF65-F5344CB8AC3E}">
        <p14:creationId xmlns:p14="http://schemas.microsoft.com/office/powerpoint/2010/main" val="153106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6656763-0C87-4B0F-B9F2-82C0F58667DC}"/>
              </a:ext>
            </a:extLst>
          </p:cNvPr>
          <p:cNvSpPr/>
          <p:nvPr/>
        </p:nvSpPr>
        <p:spPr>
          <a:xfrm>
            <a:off x="4958499" y="4654885"/>
            <a:ext cx="1018094" cy="18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5" name="Conector recto 4">
            <a:extLst>
              <a:ext uri="{FF2B5EF4-FFF2-40B4-BE49-F238E27FC236}">
                <a16:creationId xmlns:a16="http://schemas.microsoft.com/office/drawing/2014/main" id="{0D1A4F1B-95D6-47C3-BD52-73954FE14ED6}"/>
              </a:ext>
            </a:extLst>
          </p:cNvPr>
          <p:cNvCxnSpPr>
            <a:cxnSpLocks/>
          </p:cNvCxnSpPr>
          <p:nvPr/>
        </p:nvCxnSpPr>
        <p:spPr>
          <a:xfrm flipV="1">
            <a:off x="4977850" y="921892"/>
            <a:ext cx="0" cy="4791934"/>
          </a:xfrm>
          <a:prstGeom prst="line">
            <a:avLst/>
          </a:prstGeom>
          <a:ln w="1905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Marcador de número de diapositiva 2"/>
          <p:cNvSpPr>
            <a:spLocks noGrp="1"/>
          </p:cNvSpPr>
          <p:nvPr>
            <p:ph type="sldNum" sz="quarter" idx="12"/>
          </p:nvPr>
        </p:nvSpPr>
        <p:spPr/>
        <p:txBody>
          <a:bodyPr/>
          <a:lstStyle/>
          <a:p>
            <a:fld id="{F5620382-0A46-4FB1-A959-BEC0BD143610}" type="slidenum">
              <a:rPr lang="en-US" smtClean="0"/>
              <a:t>23</a:t>
            </a:fld>
            <a:endParaRPr lang="en-US" dirty="0"/>
          </a:p>
        </p:txBody>
      </p:sp>
      <p:sp>
        <p:nvSpPr>
          <p:cNvPr id="10" name="Marcador de número de diapositiva 2"/>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620382-0A46-4FB1-A959-BEC0BD143610}" type="slidenum">
              <a:rPr lang="en-US" smtClean="0"/>
              <a:pPr/>
              <a:t>23</a:t>
            </a:fld>
            <a:endParaRPr lang="en-US"/>
          </a:p>
        </p:txBody>
      </p:sp>
      <p:sp>
        <p:nvSpPr>
          <p:cNvPr id="11" name="CuadroTexto 10">
            <a:extLst>
              <a:ext uri="{FF2B5EF4-FFF2-40B4-BE49-F238E27FC236}">
                <a16:creationId xmlns:a16="http://schemas.microsoft.com/office/drawing/2014/main" id="{DF0AEF81-6AE2-C26B-E692-4AB674ED809C}"/>
              </a:ext>
            </a:extLst>
          </p:cNvPr>
          <p:cNvSpPr txBox="1"/>
          <p:nvPr/>
        </p:nvSpPr>
        <p:spPr>
          <a:xfrm>
            <a:off x="138309" y="5987018"/>
            <a:ext cx="11676568" cy="738664"/>
          </a:xfrm>
          <a:prstGeom prst="rect">
            <a:avLst/>
          </a:prstGeom>
          <a:noFill/>
          <a:ln>
            <a:solidFill>
              <a:schemeClr val="tx1"/>
            </a:solidFill>
          </a:ln>
        </p:spPr>
        <p:txBody>
          <a:bodyPr wrap="square" rtlCol="0">
            <a:spAutoFit/>
          </a:bodyPr>
          <a:lstStyle/>
          <a:p>
            <a:pPr algn="just"/>
            <a:r>
              <a:rPr lang="es-MX" sz="1400" dirty="0">
                <a:latin typeface="Arial" panose="020B0604020202020204" pitchFamily="34" charset="0"/>
                <a:cs typeface="Arial" panose="020B0604020202020204" pitchFamily="34" charset="0"/>
              </a:rPr>
              <a:t>La dinámica de los serotipos de Dengue en los años 2023 y 2024. Hasta la SE23-2024 se identificaron tres serotipos del virus: DENV-1, DENV-2 y DENV-3. Observándose la presencia del serotipo DENV-3, nuevamente en la SE 30 y en la SE36. No se detectó la presencia del serotipo DENV-4 y el serotipo DENV-1 muestra una predominancia desde la SE02. </a:t>
            </a:r>
            <a:endParaRPr lang="es-PE" sz="1400" dirty="0">
              <a:latin typeface="Arial" panose="020B0604020202020204" pitchFamily="34" charset="0"/>
              <a:cs typeface="Arial" panose="020B0604020202020204" pitchFamily="34" charset="0"/>
            </a:endParaRPr>
          </a:p>
        </p:txBody>
      </p:sp>
      <p:sp>
        <p:nvSpPr>
          <p:cNvPr id="19" name="CuadroTexto 18"/>
          <p:cNvSpPr txBox="1"/>
          <p:nvPr/>
        </p:nvSpPr>
        <p:spPr>
          <a:xfrm>
            <a:off x="0" y="0"/>
            <a:ext cx="12192000" cy="830997"/>
          </a:xfrm>
          <a:prstGeom prst="rect">
            <a:avLst/>
          </a:prstGeom>
          <a:solidFill>
            <a:srgbClr val="002060"/>
          </a:solidFill>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IDENTIFICACIÓN DE LOS SEROTIPOS DEL DENGUE (DENV-1,2,3 Y 4) EN LA REGIÓN LORETO HASTA LA SE36-2024</a:t>
            </a:r>
            <a:endParaRPr lang="en-US" sz="2400" b="1" dirty="0">
              <a:solidFill>
                <a:schemeClr val="bg1"/>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64AF513C-5060-48C9-BA9A-2B754A2F7B88}"/>
              </a:ext>
            </a:extLst>
          </p:cNvPr>
          <p:cNvSpPr txBox="1"/>
          <p:nvPr/>
        </p:nvSpPr>
        <p:spPr>
          <a:xfrm>
            <a:off x="337751" y="5771574"/>
            <a:ext cx="3645814" cy="215444"/>
          </a:xfrm>
          <a:prstGeom prst="rect">
            <a:avLst/>
          </a:prstGeom>
          <a:noFill/>
          <a:ln>
            <a:noFill/>
          </a:ln>
        </p:spPr>
        <p:txBody>
          <a:bodyPr wrap="square" rtlCol="0">
            <a:spAutoFit/>
          </a:bodyPr>
          <a:lstStyle/>
          <a:p>
            <a:pPr algn="just"/>
            <a:r>
              <a:rPr lang="es-ES" sz="800" dirty="0">
                <a:latin typeface="Arial" panose="020B0604020202020204" pitchFamily="34" charset="0"/>
                <a:cs typeface="Arial" panose="020B0604020202020204" pitchFamily="34" charset="0"/>
              </a:rPr>
              <a:t>FUENTE: INS, </a:t>
            </a:r>
            <a:r>
              <a:rPr lang="es-ES" sz="800" dirty="0" err="1">
                <a:latin typeface="Arial" panose="020B0604020202020204" pitchFamily="34" charset="0"/>
                <a:cs typeface="Arial" panose="020B0604020202020204" pitchFamily="34" charset="0"/>
              </a:rPr>
              <a:t>NetLab</a:t>
            </a:r>
            <a:r>
              <a:rPr lang="es-ES" sz="800" dirty="0">
                <a:latin typeface="Arial" panose="020B0604020202020204" pitchFamily="34" charset="0"/>
                <a:cs typeface="Arial" panose="020B0604020202020204" pitchFamily="34" charset="0"/>
              </a:rPr>
              <a:t> V.02, LRRL-LORETO, Unidad de Biología Molecular</a:t>
            </a:r>
            <a:endParaRPr lang="es-PE" sz="800" dirty="0">
              <a:latin typeface="Arial" panose="020B0604020202020204" pitchFamily="34" charset="0"/>
              <a:cs typeface="Arial" panose="020B0604020202020204" pitchFamily="34" charset="0"/>
            </a:endParaRPr>
          </a:p>
        </p:txBody>
      </p:sp>
      <p:graphicFrame>
        <p:nvGraphicFramePr>
          <p:cNvPr id="12" name="Gráfico 11">
            <a:extLst>
              <a:ext uri="{FF2B5EF4-FFF2-40B4-BE49-F238E27FC236}">
                <a16:creationId xmlns:a16="http://schemas.microsoft.com/office/drawing/2014/main" id="{B5EE0612-26BC-4421-8EB9-83A8AE8F5C7E}"/>
              </a:ext>
            </a:extLst>
          </p:cNvPr>
          <p:cNvGraphicFramePr>
            <a:graphicFrameLocks/>
          </p:cNvGraphicFramePr>
          <p:nvPr/>
        </p:nvGraphicFramePr>
        <p:xfrm>
          <a:off x="337751" y="921893"/>
          <a:ext cx="11598876" cy="47919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8717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822166E-BE48-4BCD-B487-6505CF5E40DB}"/>
              </a:ext>
            </a:extLst>
          </p:cNvPr>
          <p:cNvPicPr>
            <a:picLocks noChangeAspect="1"/>
          </p:cNvPicPr>
          <p:nvPr/>
        </p:nvPicPr>
        <p:blipFill>
          <a:blip r:embed="rId2"/>
          <a:stretch>
            <a:fillRect/>
          </a:stretch>
        </p:blipFill>
        <p:spPr>
          <a:xfrm>
            <a:off x="4138080" y="1272544"/>
            <a:ext cx="4541914" cy="2731245"/>
          </a:xfrm>
          <a:prstGeom prst="rect">
            <a:avLst/>
          </a:prstGeom>
        </p:spPr>
      </p:pic>
      <p:sp>
        <p:nvSpPr>
          <p:cNvPr id="4" name="Marcador de número de diapositiva 3">
            <a:extLst>
              <a:ext uri="{FF2B5EF4-FFF2-40B4-BE49-F238E27FC236}">
                <a16:creationId xmlns:a16="http://schemas.microsoft.com/office/drawing/2014/main" id="{393B5A2C-DF42-4605-990E-6BD2E9B9B51C}"/>
              </a:ext>
            </a:extLst>
          </p:cNvPr>
          <p:cNvSpPr>
            <a:spLocks noGrp="1"/>
          </p:cNvSpPr>
          <p:nvPr>
            <p:ph type="sldNum" sz="quarter" idx="12"/>
          </p:nvPr>
        </p:nvSpPr>
        <p:spPr/>
        <p:txBody>
          <a:bodyPr/>
          <a:lstStyle/>
          <a:p>
            <a:fld id="{F5620382-0A46-4FB1-A959-BEC0BD143610}" type="slidenum">
              <a:rPr lang="en-US" smtClean="0"/>
              <a:t>24</a:t>
            </a:fld>
            <a:endParaRPr lang="en-US" dirty="0"/>
          </a:p>
        </p:txBody>
      </p:sp>
      <p:pic>
        <p:nvPicPr>
          <p:cNvPr id="9" name="Marcador de contenido 8">
            <a:extLst>
              <a:ext uri="{FF2B5EF4-FFF2-40B4-BE49-F238E27FC236}">
                <a16:creationId xmlns:a16="http://schemas.microsoft.com/office/drawing/2014/main" id="{35B7D3C7-C6D1-4E06-A8C9-A634C208824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6121"/>
          <a:stretch/>
        </p:blipFill>
        <p:spPr>
          <a:xfrm>
            <a:off x="103695" y="802716"/>
            <a:ext cx="4468305" cy="5795108"/>
          </a:xfrm>
        </p:spPr>
      </p:pic>
      <p:sp>
        <p:nvSpPr>
          <p:cNvPr id="10" name="CuadroTexto 9">
            <a:extLst>
              <a:ext uri="{FF2B5EF4-FFF2-40B4-BE49-F238E27FC236}">
                <a16:creationId xmlns:a16="http://schemas.microsoft.com/office/drawing/2014/main" id="{1CA7AC03-8B28-40F3-BB07-CE7DE95DE83B}"/>
              </a:ext>
            </a:extLst>
          </p:cNvPr>
          <p:cNvSpPr txBox="1"/>
          <p:nvPr/>
        </p:nvSpPr>
        <p:spPr>
          <a:xfrm>
            <a:off x="0" y="0"/>
            <a:ext cx="12192000" cy="830997"/>
          </a:xfrm>
          <a:prstGeom prst="rect">
            <a:avLst/>
          </a:prstGeom>
          <a:solidFill>
            <a:srgbClr val="002060"/>
          </a:solidFill>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DISTRIBUCIÓN DE LOS SEROTIPOS DEL DENGUE (DENV-1,2,3 Y 4) EN DISTRITOS DE LA REGIÓN LORETO (SE01-SE36.2024)</a:t>
            </a:r>
            <a:endParaRPr lang="en-US" sz="2400" b="1" dirty="0">
              <a:solidFill>
                <a:schemeClr val="bg1"/>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653905CD-E12E-4641-B6BD-6080B206EEDC}"/>
              </a:ext>
            </a:extLst>
          </p:cNvPr>
          <p:cNvSpPr txBox="1"/>
          <p:nvPr/>
        </p:nvSpPr>
        <p:spPr>
          <a:xfrm>
            <a:off x="4675695" y="4985248"/>
            <a:ext cx="7345359" cy="1384995"/>
          </a:xfrm>
          <a:prstGeom prst="rect">
            <a:avLst/>
          </a:prstGeom>
          <a:solidFill>
            <a:schemeClr val="bg1"/>
          </a:solidFill>
          <a:ln>
            <a:solidFill>
              <a:schemeClr val="tx1"/>
            </a:solidFill>
          </a:ln>
        </p:spPr>
        <p:txBody>
          <a:bodyPr wrap="square" rtlCol="0">
            <a:spAutoFit/>
          </a:bodyPr>
          <a:lstStyle/>
          <a:p>
            <a:pPr algn="just"/>
            <a:r>
              <a:rPr lang="es-ES" sz="1400" dirty="0">
                <a:latin typeface="Arial" panose="020B0604020202020204" pitchFamily="34" charset="0"/>
                <a:cs typeface="Arial" panose="020B0604020202020204" pitchFamily="34" charset="0"/>
              </a:rPr>
              <a:t>Hasta la SE36 se analizaron 620 muestras positivas a dengue por Serología (Prueba de ELISA-NS1) de las cuales  522 fueron identificadas; 329 (</a:t>
            </a:r>
            <a:r>
              <a:rPr lang="es-ES" sz="1400" b="1" dirty="0">
                <a:latin typeface="Arial" panose="020B0604020202020204" pitchFamily="34" charset="0"/>
                <a:cs typeface="Arial" panose="020B0604020202020204" pitchFamily="34" charset="0"/>
              </a:rPr>
              <a:t>63%) </a:t>
            </a:r>
            <a:r>
              <a:rPr lang="es-ES" sz="1400" dirty="0">
                <a:latin typeface="Arial" panose="020B0604020202020204" pitchFamily="34" charset="0"/>
                <a:cs typeface="Arial" panose="020B0604020202020204" pitchFamily="34" charset="0"/>
              </a:rPr>
              <a:t>corresponden al Serotipo Denv-1 identificado en 13 distritos; 151 </a:t>
            </a:r>
            <a:r>
              <a:rPr lang="es-ES" sz="1400" b="1" dirty="0">
                <a:latin typeface="Arial" panose="020B0604020202020204" pitchFamily="34" charset="0"/>
                <a:cs typeface="Arial" panose="020B0604020202020204" pitchFamily="34" charset="0"/>
              </a:rPr>
              <a:t>(29%)</a:t>
            </a:r>
            <a:r>
              <a:rPr lang="es-ES" sz="1400" dirty="0">
                <a:latin typeface="Arial" panose="020B0604020202020204" pitchFamily="34" charset="0"/>
                <a:cs typeface="Arial" panose="020B0604020202020204" pitchFamily="34" charset="0"/>
              </a:rPr>
              <a:t> corresponde al Serotipo Denv-2 identificado en 11 distritos, principalmente en las provincias de Alto Amazonas, </a:t>
            </a:r>
            <a:r>
              <a:rPr lang="es-ES" sz="1400" dirty="0" err="1">
                <a:latin typeface="Arial" panose="020B0604020202020204" pitchFamily="34" charset="0"/>
                <a:cs typeface="Arial" panose="020B0604020202020204" pitchFamily="34" charset="0"/>
              </a:rPr>
              <a:t>Datem</a:t>
            </a:r>
            <a:r>
              <a:rPr lang="es-ES" sz="1400" dirty="0">
                <a:latin typeface="Arial" panose="020B0604020202020204" pitchFamily="34" charset="0"/>
                <a:cs typeface="Arial" panose="020B0604020202020204" pitchFamily="34" charset="0"/>
              </a:rPr>
              <a:t> del Marañón, Maynas y Ucayali, y 42 casos correspondientes al serotipo Denv-3 (</a:t>
            </a:r>
            <a:r>
              <a:rPr lang="es-ES" sz="1400" b="1" dirty="0">
                <a:latin typeface="Arial" panose="020B0604020202020204" pitchFamily="34" charset="0"/>
                <a:cs typeface="Arial" panose="020B0604020202020204" pitchFamily="34" charset="0"/>
              </a:rPr>
              <a:t>8%</a:t>
            </a:r>
            <a:r>
              <a:rPr lang="es-ES" sz="1400" dirty="0">
                <a:latin typeface="Arial" panose="020B0604020202020204" pitchFamily="34" charset="0"/>
                <a:cs typeface="Arial" panose="020B0604020202020204" pitchFamily="34" charset="0"/>
              </a:rPr>
              <a:t>) en las provincias de Alto Amazonas (30) y Maynas (11). </a:t>
            </a:r>
            <a:endParaRPr lang="es-PE" sz="1400" dirty="0">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523A9B21-0778-42B0-AD9B-2920430DE131}"/>
              </a:ext>
            </a:extLst>
          </p:cNvPr>
          <p:cNvSpPr txBox="1"/>
          <p:nvPr/>
        </p:nvSpPr>
        <p:spPr>
          <a:xfrm>
            <a:off x="181469" y="6611962"/>
            <a:ext cx="3645814" cy="215444"/>
          </a:xfrm>
          <a:prstGeom prst="rect">
            <a:avLst/>
          </a:prstGeom>
          <a:noFill/>
          <a:ln>
            <a:noFill/>
          </a:ln>
        </p:spPr>
        <p:txBody>
          <a:bodyPr wrap="square" rtlCol="0">
            <a:spAutoFit/>
          </a:bodyPr>
          <a:lstStyle/>
          <a:p>
            <a:pPr algn="just"/>
            <a:r>
              <a:rPr lang="es-ES" sz="800" dirty="0">
                <a:latin typeface="Arial" panose="020B0604020202020204" pitchFamily="34" charset="0"/>
                <a:cs typeface="Arial" panose="020B0604020202020204" pitchFamily="34" charset="0"/>
              </a:rPr>
              <a:t>FUENTE: INS, </a:t>
            </a:r>
            <a:r>
              <a:rPr lang="es-ES" sz="800" dirty="0" err="1">
                <a:latin typeface="Arial" panose="020B0604020202020204" pitchFamily="34" charset="0"/>
                <a:cs typeface="Arial" panose="020B0604020202020204" pitchFamily="34" charset="0"/>
              </a:rPr>
              <a:t>NetLab</a:t>
            </a:r>
            <a:r>
              <a:rPr lang="es-ES" sz="800" dirty="0">
                <a:latin typeface="Arial" panose="020B0604020202020204" pitchFamily="34" charset="0"/>
                <a:cs typeface="Arial" panose="020B0604020202020204" pitchFamily="34" charset="0"/>
              </a:rPr>
              <a:t> V.02, LRRL-LORETO, Unidad de Biología Molecular</a:t>
            </a:r>
            <a:endParaRPr lang="es-PE" sz="800"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5AB72A7F-4EAC-4223-9B29-B343E4C908B7}"/>
              </a:ext>
            </a:extLst>
          </p:cNvPr>
          <p:cNvPicPr>
            <a:picLocks noChangeAspect="1"/>
          </p:cNvPicPr>
          <p:nvPr/>
        </p:nvPicPr>
        <p:blipFill>
          <a:blip r:embed="rId4"/>
          <a:stretch>
            <a:fillRect/>
          </a:stretch>
        </p:blipFill>
        <p:spPr>
          <a:xfrm>
            <a:off x="8083131" y="1109575"/>
            <a:ext cx="3798137" cy="3701321"/>
          </a:xfrm>
          <a:prstGeom prst="rect">
            <a:avLst/>
          </a:prstGeom>
        </p:spPr>
      </p:pic>
    </p:spTree>
    <p:extLst>
      <p:ext uri="{BB962C8B-B14F-4D97-AF65-F5344CB8AC3E}">
        <p14:creationId xmlns:p14="http://schemas.microsoft.com/office/powerpoint/2010/main" val="3315365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446A1CA-358C-4B13-A029-FFA2B550F004}"/>
              </a:ext>
            </a:extLst>
          </p:cNvPr>
          <p:cNvSpPr txBox="1"/>
          <p:nvPr/>
        </p:nvSpPr>
        <p:spPr>
          <a:xfrm>
            <a:off x="90706" y="59965"/>
            <a:ext cx="11944350" cy="615553"/>
          </a:xfrm>
          <a:prstGeom prst="rect">
            <a:avLst/>
          </a:prstGeom>
          <a:solidFill>
            <a:srgbClr val="002060"/>
          </a:solidFill>
          <a:ln>
            <a:solidFill>
              <a:schemeClr val="tx1"/>
            </a:solidFill>
          </a:ln>
        </p:spPr>
        <p:txBody>
          <a:bodyPr wrap="square" rtlCol="0">
            <a:spAutoFit/>
          </a:bodyPr>
          <a:lstStyle/>
          <a:p>
            <a:pPr algn="ctr"/>
            <a:r>
              <a:rPr lang="es-MX" sz="1700" b="1" dirty="0">
                <a:solidFill>
                  <a:schemeClr val="bg1"/>
                </a:solidFill>
                <a:latin typeface="Arial" panose="020B0604020202020204" pitchFamily="34" charset="0"/>
                <a:cs typeface="Arial" panose="020B0604020202020204" pitchFamily="34" charset="0"/>
              </a:rPr>
              <a:t>DIAGNÓSTICO DIFERENCIADO: CHIKUNGUNYA, MAYARO,OROPUCHE, ZIKA.</a:t>
            </a:r>
            <a:br>
              <a:rPr lang="es-MX" sz="1700" b="1" dirty="0">
                <a:solidFill>
                  <a:schemeClr val="bg1"/>
                </a:solidFill>
                <a:latin typeface="Arial" panose="020B0604020202020204" pitchFamily="34" charset="0"/>
                <a:cs typeface="Arial" panose="020B0604020202020204" pitchFamily="34" charset="0"/>
              </a:rPr>
            </a:br>
            <a:r>
              <a:rPr lang="es-MX" sz="1700" b="1" dirty="0">
                <a:solidFill>
                  <a:schemeClr val="bg1"/>
                </a:solidFill>
                <a:latin typeface="Arial" panose="020B0604020202020204" pitchFamily="34" charset="0"/>
                <a:cs typeface="Arial" panose="020B0604020202020204" pitchFamily="34" charset="0"/>
              </a:rPr>
              <a:t> (CORTE 07.09.2024)</a:t>
            </a:r>
          </a:p>
        </p:txBody>
      </p:sp>
      <p:sp>
        <p:nvSpPr>
          <p:cNvPr id="8" name="CuadroTexto 7">
            <a:extLst>
              <a:ext uri="{FF2B5EF4-FFF2-40B4-BE49-F238E27FC236}">
                <a16:creationId xmlns:a16="http://schemas.microsoft.com/office/drawing/2014/main" id="{D0B6AEEB-8762-47EA-92DF-E9B71DC4D4F0}"/>
              </a:ext>
            </a:extLst>
          </p:cNvPr>
          <p:cNvSpPr txBox="1"/>
          <p:nvPr/>
        </p:nvSpPr>
        <p:spPr>
          <a:xfrm>
            <a:off x="119537" y="6593652"/>
            <a:ext cx="4709660"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Instituto Nacional de Salud</a:t>
            </a:r>
          </a:p>
        </p:txBody>
      </p:sp>
      <p:sp>
        <p:nvSpPr>
          <p:cNvPr id="9" name="CuadroTexto 8">
            <a:extLst>
              <a:ext uri="{FF2B5EF4-FFF2-40B4-BE49-F238E27FC236}">
                <a16:creationId xmlns:a16="http://schemas.microsoft.com/office/drawing/2014/main" id="{24227438-08BE-4302-A3E1-B118A6FF2594}"/>
              </a:ext>
            </a:extLst>
          </p:cNvPr>
          <p:cNvSpPr txBox="1"/>
          <p:nvPr/>
        </p:nvSpPr>
        <p:spPr>
          <a:xfrm>
            <a:off x="128114" y="3148043"/>
            <a:ext cx="5622204"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(MAYARO, OROPUCHE); NetLabv.2.(ZIKA,CHIKUNGUNYA) Instituto Nacional de Salud</a:t>
            </a:r>
          </a:p>
        </p:txBody>
      </p:sp>
      <p:sp>
        <p:nvSpPr>
          <p:cNvPr id="11" name="CuadroTexto 10">
            <a:extLst>
              <a:ext uri="{FF2B5EF4-FFF2-40B4-BE49-F238E27FC236}">
                <a16:creationId xmlns:a16="http://schemas.microsoft.com/office/drawing/2014/main" id="{35B8EC45-7340-4C71-AF43-FCFA6156B5B8}"/>
              </a:ext>
            </a:extLst>
          </p:cNvPr>
          <p:cNvSpPr txBox="1"/>
          <p:nvPr/>
        </p:nvSpPr>
        <p:spPr>
          <a:xfrm>
            <a:off x="8126251" y="4155313"/>
            <a:ext cx="3937635" cy="276999"/>
          </a:xfrm>
          <a:prstGeom prst="rect">
            <a:avLst/>
          </a:prstGeom>
          <a:noFill/>
        </p:spPr>
        <p:txBody>
          <a:bodyPr wrap="square">
            <a:spAutoFit/>
          </a:bodyPr>
          <a:lstStyle/>
          <a:p>
            <a:pPr algn="just"/>
            <a:r>
              <a:rPr lang="es-MX" sz="1200" dirty="0">
                <a:latin typeface="Arial" panose="020B0604020202020204" pitchFamily="34" charset="0"/>
                <a:cs typeface="Arial" panose="020B0604020202020204" pitchFamily="34" charset="0"/>
              </a:rPr>
              <a:t>. </a:t>
            </a:r>
          </a:p>
        </p:txBody>
      </p:sp>
      <p:sp>
        <p:nvSpPr>
          <p:cNvPr id="12" name="CuadroTexto 11">
            <a:extLst>
              <a:ext uri="{FF2B5EF4-FFF2-40B4-BE49-F238E27FC236}">
                <a16:creationId xmlns:a16="http://schemas.microsoft.com/office/drawing/2014/main" id="{F91B020B-0FC7-4E9C-9804-9C4B354A8F50}"/>
              </a:ext>
            </a:extLst>
          </p:cNvPr>
          <p:cNvSpPr txBox="1"/>
          <p:nvPr/>
        </p:nvSpPr>
        <p:spPr>
          <a:xfrm>
            <a:off x="8097421" y="1021469"/>
            <a:ext cx="3937635" cy="1754326"/>
          </a:xfrm>
          <a:prstGeom prst="rect">
            <a:avLst/>
          </a:prstGeom>
          <a:noFill/>
        </p:spPr>
        <p:txBody>
          <a:bodyPr wrap="square">
            <a:spAutoFit/>
          </a:bodyPr>
          <a:lstStyle/>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Se remitieron al Instituto Nacional de Salud (INS), 5100 muestras negativas al diagnóstico serológico de Dengue, para realizar un diagnóstico diferenciado de otras </a:t>
            </a:r>
            <a:r>
              <a:rPr lang="es-MX" sz="1200" dirty="0" err="1">
                <a:latin typeface="Arial" panose="020B0604020202020204" pitchFamily="34" charset="0"/>
                <a:cs typeface="Arial" panose="020B0604020202020204" pitchFamily="34" charset="0"/>
              </a:rPr>
              <a:t>arbovirosis</a:t>
            </a:r>
            <a:br>
              <a:rPr lang="es-MX" sz="1200" dirty="0">
                <a:latin typeface="Arial" panose="020B0604020202020204" pitchFamily="34" charset="0"/>
                <a:cs typeface="Arial" panose="020B0604020202020204" pitchFamily="34" charset="0"/>
              </a:rPr>
            </a:br>
            <a:r>
              <a:rPr lang="es-MX" sz="1200" dirty="0">
                <a:latin typeface="Arial" panose="020B0604020202020204" pitchFamily="34" charset="0"/>
                <a:cs typeface="Arial" panose="020B0604020202020204" pitchFamily="34" charset="0"/>
              </a:rPr>
              <a:t>Ningún positivo reportado para Zika y </a:t>
            </a:r>
            <a:r>
              <a:rPr lang="es-MX" sz="1200" dirty="0" err="1">
                <a:latin typeface="Arial" panose="020B0604020202020204" pitchFamily="34" charset="0"/>
                <a:cs typeface="Arial" panose="020B0604020202020204" pitchFamily="34" charset="0"/>
              </a:rPr>
              <a:t>Chicungunya</a:t>
            </a:r>
            <a:r>
              <a:rPr lang="es-MX" sz="1200" dirty="0">
                <a:latin typeface="Arial" panose="020B0604020202020204" pitchFamily="34" charset="0"/>
                <a:cs typeface="Arial" panose="020B0604020202020204" pitchFamily="34" charset="0"/>
              </a:rPr>
              <a:t>. Se han reportado positivos de los Virus </a:t>
            </a:r>
            <a:r>
              <a:rPr lang="es-MX" sz="1200" b="1" dirty="0" err="1">
                <a:solidFill>
                  <a:srgbClr val="FF0000"/>
                </a:solidFill>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desde el mes de </a:t>
            </a:r>
            <a:r>
              <a:rPr lang="es-MX" sz="1200" b="1" dirty="0">
                <a:solidFill>
                  <a:srgbClr val="FF0000"/>
                </a:solidFill>
                <a:latin typeface="Arial" panose="020B0604020202020204" pitchFamily="34" charset="0"/>
                <a:cs typeface="Arial" panose="020B0604020202020204" pitchFamily="34" charset="0"/>
              </a:rPr>
              <a:t>marzo a julio</a:t>
            </a:r>
            <a:r>
              <a:rPr lang="es-MX" sz="1200" dirty="0">
                <a:latin typeface="Arial" panose="020B0604020202020204" pitchFamily="34" charset="0"/>
                <a:cs typeface="Arial" panose="020B0604020202020204" pitchFamily="34" charset="0"/>
              </a:rPr>
              <a:t> y </a:t>
            </a:r>
            <a:r>
              <a:rPr lang="es-MX" sz="1200" b="1" dirty="0" err="1">
                <a:solidFill>
                  <a:srgbClr val="FF0000"/>
                </a:solidFill>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desde el mes de</a:t>
            </a:r>
            <a:r>
              <a:rPr lang="es-MX" sz="1200" b="1" dirty="0">
                <a:solidFill>
                  <a:srgbClr val="FF0000"/>
                </a:solidFill>
                <a:latin typeface="Arial" panose="020B0604020202020204" pitchFamily="34" charset="0"/>
                <a:cs typeface="Arial" panose="020B0604020202020204" pitchFamily="34" charset="0"/>
              </a:rPr>
              <a:t> febrero  al mes de septiembre </a:t>
            </a:r>
            <a:r>
              <a:rPr lang="es-MX" sz="1200" dirty="0">
                <a:latin typeface="Arial" panose="020B0604020202020204" pitchFamily="34" charset="0"/>
                <a:cs typeface="Arial" panose="020B0604020202020204" pitchFamily="34" charset="0"/>
              </a:rPr>
              <a:t>en la Región Loreto. </a:t>
            </a:r>
          </a:p>
        </p:txBody>
      </p:sp>
      <p:sp>
        <p:nvSpPr>
          <p:cNvPr id="15" name="CuadroTexto 14">
            <a:extLst>
              <a:ext uri="{FF2B5EF4-FFF2-40B4-BE49-F238E27FC236}">
                <a16:creationId xmlns:a16="http://schemas.microsoft.com/office/drawing/2014/main" id="{0B43D91A-B76A-4118-A926-79C475428518}"/>
              </a:ext>
            </a:extLst>
          </p:cNvPr>
          <p:cNvSpPr txBox="1"/>
          <p:nvPr/>
        </p:nvSpPr>
        <p:spPr>
          <a:xfrm>
            <a:off x="422910" y="675518"/>
            <a:ext cx="7932420" cy="338554"/>
          </a:xfrm>
          <a:prstGeom prst="rect">
            <a:avLst/>
          </a:prstGeom>
          <a:noFill/>
        </p:spPr>
        <p:txBody>
          <a:bodyPr wrap="square" rtlCol="0">
            <a:spAutoFit/>
          </a:bodyPr>
          <a:lstStyle/>
          <a:p>
            <a:pPr algn="ctr"/>
            <a:r>
              <a:rPr lang="es-MX" sz="1600" b="1" dirty="0"/>
              <a:t>NÚMERO DE MUESTRAS DE DIAGNOSTICO DIFERENCIADO REPORTADAS POR MESS</a:t>
            </a:r>
            <a:endParaRPr lang="es-PE" sz="1600" b="1" dirty="0"/>
          </a:p>
        </p:txBody>
      </p:sp>
      <p:sp>
        <p:nvSpPr>
          <p:cNvPr id="16" name="CuadroTexto 15">
            <a:extLst>
              <a:ext uri="{FF2B5EF4-FFF2-40B4-BE49-F238E27FC236}">
                <a16:creationId xmlns:a16="http://schemas.microsoft.com/office/drawing/2014/main" id="{C0DF8783-52BC-4C3E-AB05-9BD6C5E52133}"/>
              </a:ext>
            </a:extLst>
          </p:cNvPr>
          <p:cNvSpPr txBox="1"/>
          <p:nvPr/>
        </p:nvSpPr>
        <p:spPr>
          <a:xfrm>
            <a:off x="8126250" y="3460252"/>
            <a:ext cx="3966863" cy="3046988"/>
          </a:xfrm>
          <a:prstGeom prst="rect">
            <a:avLst/>
          </a:prstGeom>
          <a:noFill/>
        </p:spPr>
        <p:txBody>
          <a:bodyPr wrap="square" rtlCol="0">
            <a:spAutoFit/>
          </a:bodyPr>
          <a:lstStyle/>
          <a:p>
            <a:pPr algn="just"/>
            <a:r>
              <a:rPr lang="es-MX" sz="1200" dirty="0">
                <a:latin typeface="Arial" panose="020B0604020202020204" pitchFamily="34" charset="0"/>
                <a:cs typeface="Arial" panose="020B0604020202020204" pitchFamily="34" charset="0"/>
              </a:rPr>
              <a:t>Se observa la presencia del virus </a:t>
            </a:r>
            <a:r>
              <a:rPr lang="es-MX" sz="1200" dirty="0" err="1">
                <a:solidFill>
                  <a:srgbClr val="FF0000"/>
                </a:solidFill>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desde el mes de </a:t>
            </a:r>
            <a:r>
              <a:rPr lang="es-MX" sz="1200" dirty="0">
                <a:solidFill>
                  <a:srgbClr val="FF0000"/>
                </a:solidFill>
                <a:latin typeface="Arial" panose="020B0604020202020204" pitchFamily="34" charset="0"/>
                <a:cs typeface="Arial" panose="020B0604020202020204" pitchFamily="34" charset="0"/>
              </a:rPr>
              <a:t>febrero</a:t>
            </a:r>
            <a:r>
              <a:rPr lang="es-MX" sz="1200" dirty="0">
                <a:latin typeface="Arial" panose="020B0604020202020204" pitchFamily="34" charset="0"/>
                <a:cs typeface="Arial" panose="020B0604020202020204" pitchFamily="34" charset="0"/>
              </a:rPr>
              <a:t> donde se reportaron </a:t>
            </a:r>
            <a:r>
              <a:rPr lang="es-MX" sz="1200" dirty="0">
                <a:solidFill>
                  <a:srgbClr val="FF0000"/>
                </a:solidFill>
                <a:latin typeface="Arial" panose="020B0604020202020204" pitchFamily="34" charset="0"/>
                <a:cs typeface="Arial" panose="020B0604020202020204" pitchFamily="34" charset="0"/>
              </a:rPr>
              <a:t>97 casos positivos</a:t>
            </a:r>
            <a:r>
              <a:rPr lang="es-MX" sz="1200" dirty="0">
                <a:latin typeface="Arial" panose="020B0604020202020204" pitchFamily="34" charset="0"/>
                <a:cs typeface="Arial" panose="020B0604020202020204" pitchFamily="34" charset="0"/>
              </a:rPr>
              <a:t>, los mismos que fueron disminuyendo hacia el mes de marzo, abril y </a:t>
            </a:r>
            <a:r>
              <a:rPr lang="es-MX" sz="1200" dirty="0">
                <a:solidFill>
                  <a:srgbClr val="FF0000"/>
                </a:solidFill>
                <a:latin typeface="Arial" panose="020B0604020202020204" pitchFamily="34" charset="0"/>
                <a:cs typeface="Arial" panose="020B0604020202020204" pitchFamily="34" charset="0"/>
              </a:rPr>
              <a:t>mayo</a:t>
            </a:r>
            <a:r>
              <a:rPr lang="es-MX" sz="1200" dirty="0">
                <a:latin typeface="Arial" panose="020B0604020202020204" pitchFamily="34" charset="0"/>
                <a:cs typeface="Arial" panose="020B0604020202020204" pitchFamily="34" charset="0"/>
              </a:rPr>
              <a:t>, donde se reportaron solo </a:t>
            </a:r>
            <a:r>
              <a:rPr lang="es-MX" sz="1200" dirty="0">
                <a:solidFill>
                  <a:srgbClr val="FF0000"/>
                </a:solidFill>
                <a:latin typeface="Arial" panose="020B0604020202020204" pitchFamily="34" charset="0"/>
                <a:cs typeface="Arial" panose="020B0604020202020204" pitchFamily="34" charset="0"/>
              </a:rPr>
              <a:t>22 </a:t>
            </a:r>
            <a:r>
              <a:rPr lang="es-MX" sz="1200" dirty="0">
                <a:latin typeface="Arial" panose="020B0604020202020204" pitchFamily="34" charset="0"/>
                <a:cs typeface="Arial" panose="020B0604020202020204" pitchFamily="34" charset="0"/>
              </a:rPr>
              <a:t> </a:t>
            </a:r>
            <a:r>
              <a:rPr lang="es-MX" sz="1200" dirty="0">
                <a:solidFill>
                  <a:srgbClr val="FF0000"/>
                </a:solidFill>
                <a:latin typeface="Arial" panose="020B0604020202020204" pitchFamily="34" charset="0"/>
                <a:cs typeface="Arial" panose="020B0604020202020204" pitchFamily="34" charset="0"/>
              </a:rPr>
              <a:t>positivos</a:t>
            </a:r>
            <a:r>
              <a:rPr lang="es-MX" sz="1200" dirty="0">
                <a:latin typeface="Arial" panose="020B0604020202020204" pitchFamily="34" charset="0"/>
                <a:cs typeface="Arial" panose="020B0604020202020204" pitchFamily="34" charset="0"/>
              </a:rPr>
              <a:t>, sin embargo hacia el mes de </a:t>
            </a:r>
            <a:r>
              <a:rPr lang="es-MX" sz="1200" dirty="0">
                <a:solidFill>
                  <a:srgbClr val="FF0000"/>
                </a:solidFill>
                <a:latin typeface="Arial" panose="020B0604020202020204" pitchFamily="34" charset="0"/>
                <a:cs typeface="Arial" panose="020B0604020202020204" pitchFamily="34" charset="0"/>
              </a:rPr>
              <a:t>junio </a:t>
            </a:r>
            <a:r>
              <a:rPr lang="es-MX" sz="1200" dirty="0">
                <a:latin typeface="Arial" panose="020B0604020202020204" pitchFamily="34" charset="0"/>
                <a:cs typeface="Arial" panose="020B0604020202020204" pitchFamily="34" charset="0"/>
              </a:rPr>
              <a:t>se observa un incremento, </a:t>
            </a:r>
            <a:r>
              <a:rPr lang="es-MX" sz="1200" dirty="0">
                <a:solidFill>
                  <a:srgbClr val="FF0000"/>
                </a:solidFill>
                <a:latin typeface="Arial" panose="020B0604020202020204" pitchFamily="34" charset="0"/>
                <a:cs typeface="Arial" panose="020B0604020202020204" pitchFamily="34" charset="0"/>
              </a:rPr>
              <a:t>83 positivos</a:t>
            </a:r>
            <a:r>
              <a:rPr lang="es-MX" sz="1200" dirty="0">
                <a:latin typeface="Arial" panose="020B0604020202020204" pitchFamily="34" charset="0"/>
                <a:cs typeface="Arial" panose="020B0604020202020204" pitchFamily="34" charset="0"/>
              </a:rPr>
              <a:t>, y una considerable, disminuyendo en lo que va julio y agosto, a la fecha solo hay </a:t>
            </a:r>
            <a:r>
              <a:rPr lang="es-MX" sz="1200" dirty="0">
                <a:solidFill>
                  <a:srgbClr val="FF0000"/>
                </a:solidFill>
                <a:latin typeface="Arial" panose="020B0604020202020204" pitchFamily="34" charset="0"/>
                <a:cs typeface="Arial" panose="020B0604020202020204" pitchFamily="34" charset="0"/>
              </a:rPr>
              <a:t>un positivo.</a:t>
            </a:r>
          </a:p>
          <a:p>
            <a:pPr algn="just"/>
            <a:r>
              <a:rPr lang="es-MX" sz="1200" dirty="0">
                <a:latin typeface="Arial" panose="020B0604020202020204" pitchFamily="34" charset="0"/>
                <a:cs typeface="Arial" panose="020B0604020202020204" pitchFamily="34" charset="0"/>
              </a:rPr>
              <a:t>La presencia del virus </a:t>
            </a:r>
            <a:r>
              <a:rPr lang="es-MX" sz="1200" dirty="0" err="1">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en la región Loreto se observa desde el mes de </a:t>
            </a:r>
            <a:r>
              <a:rPr lang="es-MX" sz="1200" dirty="0">
                <a:solidFill>
                  <a:srgbClr val="FF0000"/>
                </a:solidFill>
                <a:latin typeface="Arial" panose="020B0604020202020204" pitchFamily="34" charset="0"/>
                <a:cs typeface="Arial" panose="020B0604020202020204" pitchFamily="34" charset="0"/>
              </a:rPr>
              <a:t>marzo</a:t>
            </a:r>
            <a:r>
              <a:rPr lang="es-MX" sz="1200" dirty="0">
                <a:latin typeface="Arial" panose="020B0604020202020204" pitchFamily="34" charset="0"/>
                <a:cs typeface="Arial" panose="020B0604020202020204" pitchFamily="34" charset="0"/>
              </a:rPr>
              <a:t>, con </a:t>
            </a:r>
            <a:r>
              <a:rPr lang="es-MX" sz="1200" dirty="0">
                <a:solidFill>
                  <a:srgbClr val="FF0000"/>
                </a:solidFill>
                <a:latin typeface="Arial" panose="020B0604020202020204" pitchFamily="34" charset="0"/>
                <a:cs typeface="Arial" panose="020B0604020202020204" pitchFamily="34" charset="0"/>
              </a:rPr>
              <a:t>5 casos positivos</a:t>
            </a:r>
            <a:r>
              <a:rPr lang="es-MX" sz="1200" dirty="0">
                <a:latin typeface="Arial" panose="020B0604020202020204" pitchFamily="34" charset="0"/>
                <a:cs typeface="Arial" panose="020B0604020202020204" pitchFamily="34" charset="0"/>
              </a:rPr>
              <a:t>, en el mes de </a:t>
            </a:r>
            <a:r>
              <a:rPr lang="es-MX" sz="1200" dirty="0">
                <a:solidFill>
                  <a:srgbClr val="FF0000"/>
                </a:solidFill>
                <a:latin typeface="Arial" panose="020B0604020202020204" pitchFamily="34" charset="0"/>
                <a:cs typeface="Arial" panose="020B0604020202020204" pitchFamily="34" charset="0"/>
              </a:rPr>
              <a:t>abril</a:t>
            </a:r>
            <a:r>
              <a:rPr lang="es-MX" sz="1200" dirty="0">
                <a:latin typeface="Arial" panose="020B0604020202020204" pitchFamily="34" charset="0"/>
                <a:cs typeface="Arial" panose="020B0604020202020204" pitchFamily="34" charset="0"/>
              </a:rPr>
              <a:t> se produce un incremento de los casos, </a:t>
            </a:r>
            <a:r>
              <a:rPr lang="es-MX" sz="1200" dirty="0">
                <a:solidFill>
                  <a:srgbClr val="FF0000"/>
                </a:solidFill>
                <a:latin typeface="Arial" panose="020B0604020202020204" pitchFamily="34" charset="0"/>
                <a:cs typeface="Arial" panose="020B0604020202020204" pitchFamily="34" charset="0"/>
              </a:rPr>
              <a:t>43 positivos</a:t>
            </a:r>
            <a:r>
              <a:rPr lang="es-MX" sz="1200" dirty="0">
                <a:latin typeface="Arial" panose="020B0604020202020204" pitchFamily="34" charset="0"/>
                <a:cs typeface="Arial" panose="020B0604020202020204" pitchFamily="34" charset="0"/>
              </a:rPr>
              <a:t>; hacia los meses de julio y agosto se observa una disminución en los positivos, en lo que va de septiembre ningún caso se ha reportado.</a:t>
            </a:r>
          </a:p>
          <a:p>
            <a:pPr algn="just"/>
            <a:r>
              <a:rPr lang="es-MX" sz="1200" dirty="0">
                <a:latin typeface="Arial" panose="020B0604020202020204" pitchFamily="34" charset="0"/>
                <a:cs typeface="Arial" panose="020B0604020202020204" pitchFamily="34" charset="0"/>
              </a:rPr>
              <a:t>La presencia del virus </a:t>
            </a:r>
            <a:r>
              <a:rPr lang="es-MX" sz="1200" b="1" dirty="0" err="1">
                <a:solidFill>
                  <a:srgbClr val="FF0000"/>
                </a:solidFill>
                <a:latin typeface="Arial" panose="020B0604020202020204" pitchFamily="34" charset="0"/>
                <a:cs typeface="Arial" panose="020B0604020202020204" pitchFamily="34" charset="0"/>
              </a:rPr>
              <a:t>Oropuche</a:t>
            </a:r>
            <a:r>
              <a:rPr lang="es-MX" sz="1200" b="1" dirty="0">
                <a:solidFill>
                  <a:srgbClr val="FF0000"/>
                </a:solidFill>
                <a:latin typeface="Arial" panose="020B0604020202020204" pitchFamily="34" charset="0"/>
                <a:cs typeface="Arial" panose="020B0604020202020204" pitchFamily="34" charset="0"/>
              </a:rPr>
              <a:t> es mayor en relación a la presencia del virus </a:t>
            </a:r>
            <a:r>
              <a:rPr lang="es-MX" sz="1200" b="1" dirty="0" err="1">
                <a:solidFill>
                  <a:srgbClr val="FF0000"/>
                </a:solidFill>
                <a:latin typeface="Arial" panose="020B0604020202020204" pitchFamily="34" charset="0"/>
                <a:cs typeface="Arial" panose="020B0604020202020204" pitchFamily="34" charset="0"/>
              </a:rPr>
              <a:t>Mayaro</a:t>
            </a:r>
            <a:r>
              <a:rPr lang="es-MX" sz="1200" b="1" dirty="0">
                <a:solidFill>
                  <a:srgbClr val="FF0000"/>
                </a:solidFill>
                <a:latin typeface="Arial" panose="020B0604020202020204" pitchFamily="34" charset="0"/>
                <a:cs typeface="Arial" panose="020B0604020202020204" pitchFamily="34" charset="0"/>
              </a:rPr>
              <a:t>.</a:t>
            </a:r>
            <a:r>
              <a:rPr lang="es-MX" sz="1200" dirty="0">
                <a:latin typeface="Arial" panose="020B0604020202020204" pitchFamily="34" charset="0"/>
                <a:cs typeface="Arial" panose="020B0604020202020204" pitchFamily="34" charset="0"/>
              </a:rPr>
              <a:t> </a:t>
            </a:r>
            <a:endParaRPr lang="es-PE" sz="12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A8AA07F9-E1ED-4AF7-BF55-6C1F8BBB6737}"/>
              </a:ext>
            </a:extLst>
          </p:cNvPr>
          <p:cNvPicPr>
            <a:picLocks noChangeAspect="1"/>
          </p:cNvPicPr>
          <p:nvPr/>
        </p:nvPicPr>
        <p:blipFill>
          <a:blip r:embed="rId2"/>
          <a:stretch>
            <a:fillRect/>
          </a:stretch>
        </p:blipFill>
        <p:spPr>
          <a:xfrm>
            <a:off x="128114" y="3460252"/>
            <a:ext cx="7904745" cy="3046621"/>
          </a:xfrm>
          <a:prstGeom prst="rect">
            <a:avLst/>
          </a:prstGeom>
        </p:spPr>
      </p:pic>
      <p:pic>
        <p:nvPicPr>
          <p:cNvPr id="13" name="Imagen 12">
            <a:extLst>
              <a:ext uri="{FF2B5EF4-FFF2-40B4-BE49-F238E27FC236}">
                <a16:creationId xmlns:a16="http://schemas.microsoft.com/office/drawing/2014/main" id="{3E48C495-D41C-4BD8-A6C3-CFFF85262937}"/>
              </a:ext>
            </a:extLst>
          </p:cNvPr>
          <p:cNvPicPr>
            <a:picLocks noChangeAspect="1"/>
          </p:cNvPicPr>
          <p:nvPr/>
        </p:nvPicPr>
        <p:blipFill>
          <a:blip r:embed="rId3"/>
          <a:stretch>
            <a:fillRect/>
          </a:stretch>
        </p:blipFill>
        <p:spPr>
          <a:xfrm>
            <a:off x="128115" y="1021454"/>
            <a:ext cx="7969306" cy="2039810"/>
          </a:xfrm>
          <a:prstGeom prst="rect">
            <a:avLst/>
          </a:prstGeom>
        </p:spPr>
      </p:pic>
    </p:spTree>
    <p:extLst>
      <p:ext uri="{BB962C8B-B14F-4D97-AF65-F5344CB8AC3E}">
        <p14:creationId xmlns:p14="http://schemas.microsoft.com/office/powerpoint/2010/main" val="1940470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98A5D9-D041-168B-65D7-3E0C4F8FE617}"/>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629608" y="1437646"/>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E3E4F249-EA35-8115-1F35-5BE52247A5B0}"/>
              </a:ext>
            </a:extLst>
          </p:cNvPr>
          <p:cNvSpPr txBox="1">
            <a:spLocks/>
          </p:cNvSpPr>
          <p:nvPr/>
        </p:nvSpPr>
        <p:spPr>
          <a:xfrm>
            <a:off x="5236603" y="2678494"/>
            <a:ext cx="5027311" cy="1027394"/>
          </a:xfrm>
          <a:prstGeom prst="rect">
            <a:avLst/>
          </a:prstGeom>
          <a:solidFill>
            <a:schemeClr val="accent5">
              <a:lumMod val="20000"/>
              <a:lumOff val="80000"/>
            </a:schemeClr>
          </a:solidFill>
        </p:spPr>
        <p:txBody>
          <a:bodyPr vert="horz" lIns="87105" tIns="43552" rIns="87105" bIns="43552"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dirty="0">
                <a:solidFill>
                  <a:schemeClr val="accent6">
                    <a:lumMod val="50000"/>
                  </a:schemeClr>
                </a:solidFill>
                <a:latin typeface="Algerian" panose="04020705040A02060702" pitchFamily="82" charset="0"/>
              </a:rPr>
              <a:t>Control vectorial</a:t>
            </a:r>
          </a:p>
        </p:txBody>
      </p:sp>
    </p:spTree>
    <p:extLst>
      <p:ext uri="{BB962C8B-B14F-4D97-AF65-F5344CB8AC3E}">
        <p14:creationId xmlns:p14="http://schemas.microsoft.com/office/powerpoint/2010/main" val="825183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6A80C6-9E8F-133D-70BD-ABA2B8848992}"/>
              </a:ext>
            </a:extLst>
          </p:cNvPr>
          <p:cNvSpPr>
            <a:spLocks noGrp="1"/>
          </p:cNvSpPr>
          <p:nvPr>
            <p:ph type="title"/>
          </p:nvPr>
        </p:nvSpPr>
        <p:spPr>
          <a:xfrm>
            <a:off x="838200" y="326575"/>
            <a:ext cx="10515600" cy="922323"/>
          </a:xfrm>
          <a:solidFill>
            <a:srgbClr val="002060"/>
          </a:solidFill>
        </p:spPr>
        <p:txBody>
          <a:bodyPr>
            <a:normAutofit/>
          </a:bodyPr>
          <a:lstStyle/>
          <a:p>
            <a:pPr algn="ctr"/>
            <a:r>
              <a:rPr lang="es-ES" sz="2800" b="1" dirty="0">
                <a:solidFill>
                  <a:schemeClr val="bg1"/>
                </a:solidFill>
              </a:rPr>
              <a:t>CAPACITACIÓN A INSPECTORES DE VIVIENDAS DE LA CIUDAD DE IQUITOS Y LOCALIDADES PERIURBANAS</a:t>
            </a:r>
            <a:endParaRPr lang="es-PE" sz="2800" b="1" dirty="0">
              <a:solidFill>
                <a:schemeClr val="bg1"/>
              </a:solidFill>
            </a:endParaRPr>
          </a:p>
        </p:txBody>
      </p:sp>
      <p:sp>
        <p:nvSpPr>
          <p:cNvPr id="3" name="Marcador de contenido 2">
            <a:extLst>
              <a:ext uri="{FF2B5EF4-FFF2-40B4-BE49-F238E27FC236}">
                <a16:creationId xmlns:a16="http://schemas.microsoft.com/office/drawing/2014/main" id="{5D902920-8499-B637-D080-A6E2CBF624CE}"/>
              </a:ext>
            </a:extLst>
          </p:cNvPr>
          <p:cNvSpPr>
            <a:spLocks noGrp="1"/>
          </p:cNvSpPr>
          <p:nvPr>
            <p:ph idx="1"/>
          </p:nvPr>
        </p:nvSpPr>
        <p:spPr>
          <a:xfrm>
            <a:off x="528750" y="1812470"/>
            <a:ext cx="5567250" cy="4000501"/>
          </a:xfrm>
        </p:spPr>
        <p:txBody>
          <a:bodyPr>
            <a:normAutofit/>
          </a:bodyPr>
          <a:lstStyle/>
          <a:p>
            <a:pPr algn="just"/>
            <a:r>
              <a:rPr lang="es-ES" sz="2400" dirty="0"/>
              <a:t>Se está realizando la capacitación a 150 inspectores de vivienda para la Vigilancia Aedica y el Control Larvario.</a:t>
            </a:r>
          </a:p>
          <a:p>
            <a:pPr algn="just"/>
            <a:r>
              <a:rPr lang="es-ES" sz="2400" dirty="0"/>
              <a:t>Fortaleciendo las habilidades de Inteligencia Emocional, Comunicación efectiva, Trabajo en Equipo, Liderazgo personal, comunicación con calidad, ciclo de vida del </a:t>
            </a:r>
            <a:r>
              <a:rPr lang="es-ES" sz="2400" i="1" dirty="0"/>
              <a:t>Aedes aegypti</a:t>
            </a:r>
            <a:r>
              <a:rPr lang="es-ES" sz="2400" dirty="0"/>
              <a:t> y Control larvario</a:t>
            </a:r>
          </a:p>
          <a:p>
            <a:pPr marL="0" indent="0" algn="just">
              <a:buNone/>
            </a:pPr>
            <a:endParaRPr lang="es-ES" dirty="0"/>
          </a:p>
        </p:txBody>
      </p:sp>
      <p:pic>
        <p:nvPicPr>
          <p:cNvPr id="5" name="Imagen 4">
            <a:extLst>
              <a:ext uri="{FF2B5EF4-FFF2-40B4-BE49-F238E27FC236}">
                <a16:creationId xmlns:a16="http://schemas.microsoft.com/office/drawing/2014/main" id="{443A74CE-8AF6-9E7A-DA76-ED37A4889E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366"/>
          <a:stretch/>
        </p:blipFill>
        <p:spPr>
          <a:xfrm>
            <a:off x="9200707" y="1417816"/>
            <a:ext cx="2843315" cy="2212044"/>
          </a:xfrm>
          <a:prstGeom prst="rect">
            <a:avLst/>
          </a:prstGeom>
        </p:spPr>
      </p:pic>
      <p:pic>
        <p:nvPicPr>
          <p:cNvPr id="9" name="Imagen 8">
            <a:extLst>
              <a:ext uri="{FF2B5EF4-FFF2-40B4-BE49-F238E27FC236}">
                <a16:creationId xmlns:a16="http://schemas.microsoft.com/office/drawing/2014/main" id="{E3ABFD9B-E06C-3728-495E-DBE8065B3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564" y="1401487"/>
            <a:ext cx="2843315" cy="2212044"/>
          </a:xfrm>
          <a:prstGeom prst="rect">
            <a:avLst/>
          </a:prstGeom>
        </p:spPr>
      </p:pic>
      <p:pic>
        <p:nvPicPr>
          <p:cNvPr id="13" name="Imagen 12">
            <a:extLst>
              <a:ext uri="{FF2B5EF4-FFF2-40B4-BE49-F238E27FC236}">
                <a16:creationId xmlns:a16="http://schemas.microsoft.com/office/drawing/2014/main" id="{716D531D-B888-5198-7D65-19CC21ED49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0707" y="3782448"/>
            <a:ext cx="2905476" cy="2409147"/>
          </a:xfrm>
          <a:prstGeom prst="rect">
            <a:avLst/>
          </a:prstGeom>
        </p:spPr>
      </p:pic>
      <p:pic>
        <p:nvPicPr>
          <p:cNvPr id="15" name="Imagen 14">
            <a:extLst>
              <a:ext uri="{FF2B5EF4-FFF2-40B4-BE49-F238E27FC236}">
                <a16:creationId xmlns:a16="http://schemas.microsoft.com/office/drawing/2014/main" id="{9B72061F-9FE8-1E71-E79B-EE95142ABF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2563" y="3782448"/>
            <a:ext cx="2843315" cy="2409146"/>
          </a:xfrm>
          <a:prstGeom prst="rect">
            <a:avLst/>
          </a:prstGeom>
        </p:spPr>
      </p:pic>
    </p:spTree>
    <p:extLst>
      <p:ext uri="{BB962C8B-B14F-4D97-AF65-F5344CB8AC3E}">
        <p14:creationId xmlns:p14="http://schemas.microsoft.com/office/powerpoint/2010/main" val="1337824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9D200D-87E8-A772-89AA-02464ABBD59D}"/>
              </a:ext>
            </a:extLst>
          </p:cNvPr>
          <p:cNvSpPr>
            <a:spLocks noGrp="1"/>
          </p:cNvSpPr>
          <p:nvPr>
            <p:ph type="title"/>
          </p:nvPr>
        </p:nvSpPr>
        <p:spPr>
          <a:xfrm>
            <a:off x="884206" y="234498"/>
            <a:ext cx="10515600" cy="924832"/>
          </a:xfrm>
          <a:solidFill>
            <a:srgbClr val="002060"/>
          </a:solidFill>
        </p:spPr>
        <p:txBody>
          <a:bodyPr>
            <a:normAutofit/>
          </a:bodyPr>
          <a:lstStyle/>
          <a:p>
            <a:pPr algn="ctr"/>
            <a:r>
              <a:rPr lang="es-ES" sz="2800" b="1" dirty="0">
                <a:solidFill>
                  <a:schemeClr val="bg1"/>
                </a:solidFill>
              </a:rPr>
              <a:t>REFORZAMIENTO EN CAMPO DEL INSPECTOR DE VIVIENDA</a:t>
            </a:r>
            <a:endParaRPr lang="es-PE" sz="2800" b="1" dirty="0">
              <a:solidFill>
                <a:schemeClr val="bg1"/>
              </a:solidFill>
            </a:endParaRPr>
          </a:p>
        </p:txBody>
      </p:sp>
      <p:pic>
        <p:nvPicPr>
          <p:cNvPr id="5" name="Imagen 4">
            <a:extLst>
              <a:ext uri="{FF2B5EF4-FFF2-40B4-BE49-F238E27FC236}">
                <a16:creationId xmlns:a16="http://schemas.microsoft.com/office/drawing/2014/main" id="{9FC97776-EDE9-A20A-5972-7FF91E5340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4783" y="1289958"/>
            <a:ext cx="3707105" cy="2694214"/>
          </a:xfrm>
          <a:prstGeom prst="rect">
            <a:avLst/>
          </a:prstGeom>
        </p:spPr>
      </p:pic>
      <p:pic>
        <p:nvPicPr>
          <p:cNvPr id="6" name="Imagen 5">
            <a:extLst>
              <a:ext uri="{FF2B5EF4-FFF2-40B4-BE49-F238E27FC236}">
                <a16:creationId xmlns:a16="http://schemas.microsoft.com/office/drawing/2014/main" id="{9F2B03A4-1E3C-392B-318E-586A00499A63}"/>
              </a:ext>
            </a:extLst>
          </p:cNvPr>
          <p:cNvPicPr>
            <a:picLocks noChangeAspect="1"/>
          </p:cNvPicPr>
          <p:nvPr/>
        </p:nvPicPr>
        <p:blipFill>
          <a:blip r:embed="rId3"/>
          <a:stretch>
            <a:fillRect/>
          </a:stretch>
        </p:blipFill>
        <p:spPr>
          <a:xfrm>
            <a:off x="524231" y="1289958"/>
            <a:ext cx="3574238" cy="2694214"/>
          </a:xfrm>
          <a:prstGeom prst="rect">
            <a:avLst/>
          </a:prstGeom>
        </p:spPr>
      </p:pic>
      <p:pic>
        <p:nvPicPr>
          <p:cNvPr id="8" name="Imagen 7">
            <a:extLst>
              <a:ext uri="{FF2B5EF4-FFF2-40B4-BE49-F238E27FC236}">
                <a16:creationId xmlns:a16="http://schemas.microsoft.com/office/drawing/2014/main" id="{8C83B9E3-289C-162E-449C-D5FEFCAA7A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02" b="29762"/>
          <a:stretch/>
        </p:blipFill>
        <p:spPr>
          <a:xfrm>
            <a:off x="540553" y="4114800"/>
            <a:ext cx="3574238" cy="2565390"/>
          </a:xfrm>
          <a:prstGeom prst="rect">
            <a:avLst/>
          </a:prstGeom>
        </p:spPr>
      </p:pic>
      <p:pic>
        <p:nvPicPr>
          <p:cNvPr id="12" name="Imagen 11">
            <a:extLst>
              <a:ext uri="{FF2B5EF4-FFF2-40B4-BE49-F238E27FC236}">
                <a16:creationId xmlns:a16="http://schemas.microsoft.com/office/drawing/2014/main" id="{CCFEA0A7-2225-215A-EB93-A3D89242D1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8454" y="4065815"/>
            <a:ext cx="3707105" cy="2614376"/>
          </a:xfrm>
          <a:prstGeom prst="rect">
            <a:avLst/>
          </a:prstGeom>
        </p:spPr>
      </p:pic>
      <p:pic>
        <p:nvPicPr>
          <p:cNvPr id="14" name="Imagen 13">
            <a:extLst>
              <a:ext uri="{FF2B5EF4-FFF2-40B4-BE49-F238E27FC236}">
                <a16:creationId xmlns:a16="http://schemas.microsoft.com/office/drawing/2014/main" id="{9C77977A-EB73-EA8D-216C-D18F13B3BE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691" t="35476" r="12024"/>
          <a:stretch/>
        </p:blipFill>
        <p:spPr>
          <a:xfrm>
            <a:off x="8209510" y="4065815"/>
            <a:ext cx="3677689" cy="2614375"/>
          </a:xfrm>
          <a:prstGeom prst="rect">
            <a:avLst/>
          </a:prstGeom>
        </p:spPr>
      </p:pic>
      <p:pic>
        <p:nvPicPr>
          <p:cNvPr id="16" name="Imagen 15">
            <a:extLst>
              <a:ext uri="{FF2B5EF4-FFF2-40B4-BE49-F238E27FC236}">
                <a16:creationId xmlns:a16="http://schemas.microsoft.com/office/drawing/2014/main" id="{AC34BBFF-0D87-70BF-DD36-80D1F9D7C5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9510" y="1289958"/>
            <a:ext cx="3707105" cy="2694214"/>
          </a:xfrm>
          <a:prstGeom prst="rect">
            <a:avLst/>
          </a:prstGeom>
        </p:spPr>
      </p:pic>
    </p:spTree>
    <p:extLst>
      <p:ext uri="{BB962C8B-B14F-4D97-AF65-F5344CB8AC3E}">
        <p14:creationId xmlns:p14="http://schemas.microsoft.com/office/powerpoint/2010/main" val="1718512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88E8D-91D9-19B6-5888-C36BE93A9C9A}"/>
              </a:ext>
            </a:extLst>
          </p:cNvPr>
          <p:cNvSpPr>
            <a:spLocks noGrp="1"/>
          </p:cNvSpPr>
          <p:nvPr>
            <p:ph type="title"/>
          </p:nvPr>
        </p:nvSpPr>
        <p:spPr>
          <a:xfrm>
            <a:off x="230819" y="365125"/>
            <a:ext cx="11425562" cy="868871"/>
          </a:xfrm>
          <a:solidFill>
            <a:srgbClr val="002060"/>
          </a:solidFill>
        </p:spPr>
        <p:txBody>
          <a:bodyPr>
            <a:normAutofit/>
          </a:bodyPr>
          <a:lstStyle/>
          <a:p>
            <a:pPr algn="ctr"/>
            <a:r>
              <a:rPr lang="es-ES" sz="2800" b="1" dirty="0">
                <a:solidFill>
                  <a:schemeClr val="bg1"/>
                </a:solidFill>
              </a:rPr>
              <a:t>CAPACITACIÓN A LOS INSPECTORES DE VIVIENDA DE LA PERIFERIA DE LA UE 400</a:t>
            </a:r>
            <a:endParaRPr lang="es-PE" sz="2800" b="1" dirty="0">
              <a:solidFill>
                <a:schemeClr val="bg1"/>
              </a:solidFill>
            </a:endParaRPr>
          </a:p>
        </p:txBody>
      </p:sp>
      <p:sp>
        <p:nvSpPr>
          <p:cNvPr id="3" name="Marcador de contenido 2">
            <a:extLst>
              <a:ext uri="{FF2B5EF4-FFF2-40B4-BE49-F238E27FC236}">
                <a16:creationId xmlns:a16="http://schemas.microsoft.com/office/drawing/2014/main" id="{9836D99B-536E-3AA8-48D7-ECB22DBA8127}"/>
              </a:ext>
            </a:extLst>
          </p:cNvPr>
          <p:cNvSpPr>
            <a:spLocks noGrp="1"/>
          </p:cNvSpPr>
          <p:nvPr>
            <p:ph idx="1"/>
          </p:nvPr>
        </p:nvSpPr>
        <p:spPr>
          <a:xfrm>
            <a:off x="678402" y="1488274"/>
            <a:ext cx="4672852" cy="1325563"/>
          </a:xfrm>
        </p:spPr>
        <p:txBody>
          <a:bodyPr>
            <a:normAutofit fontScale="92500" lnSpcReduction="20000"/>
          </a:bodyPr>
          <a:lstStyle/>
          <a:p>
            <a:pPr marL="0" indent="0" algn="just">
              <a:buNone/>
            </a:pPr>
            <a:r>
              <a:rPr lang="es-ES" dirty="0"/>
              <a:t>Se está capacitando a 30 Inspectores de Vivienda en las localidades Periféricas, de las Ipress:</a:t>
            </a:r>
          </a:p>
          <a:p>
            <a:pPr marL="0" indent="0" algn="just">
              <a:buNone/>
            </a:pPr>
            <a:endParaRPr lang="es-PE" dirty="0"/>
          </a:p>
        </p:txBody>
      </p:sp>
      <p:graphicFrame>
        <p:nvGraphicFramePr>
          <p:cNvPr id="4" name="Objeto 3">
            <a:extLst>
              <a:ext uri="{FF2B5EF4-FFF2-40B4-BE49-F238E27FC236}">
                <a16:creationId xmlns:a16="http://schemas.microsoft.com/office/drawing/2014/main" id="{93BD4D80-8D2E-BE08-6BE2-1B4E930B07C2}"/>
              </a:ext>
            </a:extLst>
          </p:cNvPr>
          <p:cNvGraphicFramePr>
            <a:graphicFrameLocks noChangeAspect="1"/>
          </p:cNvGraphicFramePr>
          <p:nvPr>
            <p:extLst>
              <p:ext uri="{D42A27DB-BD31-4B8C-83A1-F6EECF244321}">
                <p14:modId xmlns:p14="http://schemas.microsoft.com/office/powerpoint/2010/main" val="1919136838"/>
              </p:ext>
            </p:extLst>
          </p:nvPr>
        </p:nvGraphicFramePr>
        <p:xfrm>
          <a:off x="696460" y="2739837"/>
          <a:ext cx="4654794" cy="3440006"/>
        </p:xfrm>
        <a:graphic>
          <a:graphicData uri="http://schemas.openxmlformats.org/presentationml/2006/ole">
            <mc:AlternateContent xmlns:mc="http://schemas.openxmlformats.org/markup-compatibility/2006">
              <mc:Choice xmlns:v="urn:schemas-microsoft-com:vml" Requires="v">
                <p:oleObj name="Worksheet" r:id="rId2" imgW="3905384" imgH="2886036" progId="Excel.Sheet.12">
                  <p:embed/>
                </p:oleObj>
              </mc:Choice>
              <mc:Fallback>
                <p:oleObj name="Worksheet" r:id="rId2" imgW="3905384" imgH="2886036" progId="Excel.Sheet.12">
                  <p:embed/>
                  <p:pic>
                    <p:nvPicPr>
                      <p:cNvPr id="4" name="Objeto 3">
                        <a:extLst>
                          <a:ext uri="{FF2B5EF4-FFF2-40B4-BE49-F238E27FC236}">
                            <a16:creationId xmlns:a16="http://schemas.microsoft.com/office/drawing/2014/main" id="{93BD4D80-8D2E-BE08-6BE2-1B4E930B07C2}"/>
                          </a:ext>
                        </a:extLst>
                      </p:cNvPr>
                      <p:cNvPicPr/>
                      <p:nvPr/>
                    </p:nvPicPr>
                    <p:blipFill>
                      <a:blip r:embed="rId3"/>
                      <a:stretch>
                        <a:fillRect/>
                      </a:stretch>
                    </p:blipFill>
                    <p:spPr>
                      <a:xfrm>
                        <a:off x="696460" y="2739837"/>
                        <a:ext cx="4654794" cy="3440006"/>
                      </a:xfrm>
                      <a:prstGeom prst="rect">
                        <a:avLst/>
                      </a:prstGeom>
                    </p:spPr>
                  </p:pic>
                </p:oleObj>
              </mc:Fallback>
            </mc:AlternateContent>
          </a:graphicData>
        </a:graphic>
      </p:graphicFrame>
      <p:pic>
        <p:nvPicPr>
          <p:cNvPr id="8" name="Imagen 7">
            <a:extLst>
              <a:ext uri="{FF2B5EF4-FFF2-40B4-BE49-F238E27FC236}">
                <a16:creationId xmlns:a16="http://schemas.microsoft.com/office/drawing/2014/main" id="{4C9A8970-B7D6-2798-C04B-40E28138D8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4568" y="1690688"/>
            <a:ext cx="6193064" cy="4644798"/>
          </a:xfrm>
          <a:prstGeom prst="rect">
            <a:avLst/>
          </a:prstGeom>
        </p:spPr>
      </p:pic>
    </p:spTree>
    <p:extLst>
      <p:ext uri="{BB962C8B-B14F-4D97-AF65-F5344CB8AC3E}">
        <p14:creationId xmlns:p14="http://schemas.microsoft.com/office/powerpoint/2010/main" val="1627141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Enfermedades Notificadas según tipo de Diagnóstico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Loreto, 2024 (S.E. 1-36).</a:t>
            </a:r>
          </a:p>
        </p:txBody>
      </p:sp>
      <p:sp>
        <p:nvSpPr>
          <p:cNvPr id="5" name="CuadroTexto 4"/>
          <p:cNvSpPr txBox="1"/>
          <p:nvPr/>
        </p:nvSpPr>
        <p:spPr>
          <a:xfrm>
            <a:off x="9109276" y="845242"/>
            <a:ext cx="2488557" cy="575542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600" dirty="0">
                <a:effectLst/>
                <a:latin typeface="Arial" panose="020B0604020202020204" pitchFamily="34" charset="0"/>
                <a:cs typeface="Arial" panose="020B0604020202020204" pitchFamily="34" charset="0"/>
              </a:rPr>
              <a:t>Hasta  la SE 36-2024</a:t>
            </a:r>
            <a:r>
              <a:rPr lang="es-PE" sz="1600" b="0" dirty="0">
                <a:effectLst/>
                <a:latin typeface="Arial" panose="020B0604020202020204" pitchFamily="34" charset="0"/>
                <a:cs typeface="Arial" panose="020B0604020202020204" pitchFamily="34" charset="0"/>
              </a:rPr>
              <a:t> se reportaron 40 enfermedades bajo vigilancia, estas 22 fueron confirmadas al 100%.</a:t>
            </a:r>
          </a:p>
          <a:p>
            <a:r>
              <a:rPr lang="es-PE" sz="1600" b="0" dirty="0">
                <a:effectLst/>
                <a:latin typeface="Arial" panose="020B0604020202020204" pitchFamily="34" charset="0"/>
                <a:cs typeface="Arial" panose="020B0604020202020204" pitchFamily="34" charset="0"/>
              </a:rPr>
              <a:t>Entre los probables; 4 enfermedades esperan su clasificación al 100% (Tosferina, hantavirus, sarampión y parálisis flácida aguda).</a:t>
            </a:r>
          </a:p>
          <a:p>
            <a:r>
              <a:rPr lang="es-PE" sz="1600" b="0" dirty="0">
                <a:effectLst/>
                <a:latin typeface="Arial" panose="020B0604020202020204" pitchFamily="34" charset="0"/>
                <a:cs typeface="Arial" panose="020B0604020202020204" pitchFamily="34" charset="0"/>
              </a:rPr>
              <a:t> 5 enfermedades presentan mas del 50 % de probarles (Leishmaniosis cutánea,, mucocutanea, meningitis menigococica, Síndrome de Guillain Barré y ESAVI). </a:t>
            </a:r>
          </a:p>
          <a:p>
            <a:r>
              <a:rPr lang="es-ES" sz="1600" b="0" dirty="0">
                <a:effectLst/>
                <a:latin typeface="Arial" panose="020B0604020202020204" pitchFamily="34" charset="0"/>
                <a:cs typeface="Arial" panose="020B0604020202020204" pitchFamily="34" charset="0"/>
              </a:rPr>
              <a:t>So 1 daño se encuentra como sospechoso (SGB).</a:t>
            </a:r>
            <a:endParaRPr lang="es-PE" sz="1600" b="0" dirty="0">
              <a:effectLst/>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163BF9B5-F9E5-4345-80F4-BCBCBA44C0B7}"/>
              </a:ext>
            </a:extLst>
          </p:cNvPr>
          <p:cNvSpPr txBox="1"/>
          <p:nvPr/>
        </p:nvSpPr>
        <p:spPr>
          <a:xfrm>
            <a:off x="137652" y="6600664"/>
            <a:ext cx="3333136" cy="200055"/>
          </a:xfrm>
          <a:prstGeom prst="rect">
            <a:avLst/>
          </a:prstGeom>
          <a:noFill/>
        </p:spPr>
        <p:txBody>
          <a:bodyPr wrap="square" rtlCol="0">
            <a:spAutoFit/>
          </a:bodyPr>
          <a:lstStyle/>
          <a:p>
            <a:r>
              <a:rPr lang="es-MX" sz="700" dirty="0"/>
              <a:t>Fuente: Base Noti Sp Dirección de Epidemiología 2024</a:t>
            </a:r>
          </a:p>
        </p:txBody>
      </p:sp>
      <p:graphicFrame>
        <p:nvGraphicFramePr>
          <p:cNvPr id="2" name="Objeto 1"/>
          <p:cNvGraphicFramePr>
            <a:graphicFrameLocks noChangeAspect="1"/>
          </p:cNvGraphicFramePr>
          <p:nvPr>
            <p:extLst>
              <p:ext uri="{D42A27DB-BD31-4B8C-83A1-F6EECF244321}">
                <p14:modId xmlns:p14="http://schemas.microsoft.com/office/powerpoint/2010/main" val="2026383722"/>
              </p:ext>
            </p:extLst>
          </p:nvPr>
        </p:nvGraphicFramePr>
        <p:xfrm>
          <a:off x="758242" y="845242"/>
          <a:ext cx="8165838" cy="5755422"/>
        </p:xfrm>
        <a:graphic>
          <a:graphicData uri="http://schemas.openxmlformats.org/presentationml/2006/ole">
            <mc:AlternateContent xmlns:mc="http://schemas.openxmlformats.org/markup-compatibility/2006">
              <mc:Choice xmlns:v="urn:schemas-microsoft-com:vml" Requires="v">
                <p:oleObj name="Worksheet" r:id="rId3" imgW="7496175" imgH="8391606" progId="Excel.Sheet.12">
                  <p:embed/>
                </p:oleObj>
              </mc:Choice>
              <mc:Fallback>
                <p:oleObj name="Worksheet" r:id="rId3" imgW="7496175" imgH="8391606" progId="Excel.Sheet.12">
                  <p:embed/>
                  <p:pic>
                    <p:nvPicPr>
                      <p:cNvPr id="0" name=""/>
                      <p:cNvPicPr/>
                      <p:nvPr/>
                    </p:nvPicPr>
                    <p:blipFill>
                      <a:blip r:embed="rId4"/>
                      <a:stretch>
                        <a:fillRect/>
                      </a:stretch>
                    </p:blipFill>
                    <p:spPr>
                      <a:xfrm>
                        <a:off x="758242" y="845242"/>
                        <a:ext cx="8165838" cy="5755422"/>
                      </a:xfrm>
                      <a:prstGeom prst="rect">
                        <a:avLst/>
                      </a:prstGeom>
                    </p:spPr>
                  </p:pic>
                </p:oleObj>
              </mc:Fallback>
            </mc:AlternateContent>
          </a:graphicData>
        </a:graphic>
      </p:graphicFrame>
    </p:spTree>
    <p:extLst>
      <p:ext uri="{BB962C8B-B14F-4D97-AF65-F5344CB8AC3E}">
        <p14:creationId xmlns:p14="http://schemas.microsoft.com/office/powerpoint/2010/main" val="2623545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897452" y="177478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3A2E6DB-9C4F-43CE-AC36-6E6E5852F64A}"/>
              </a:ext>
            </a:extLst>
          </p:cNvPr>
          <p:cNvSpPr>
            <a:spLocks noGrp="1"/>
          </p:cNvSpPr>
          <p:nvPr>
            <p:ph type="ctrTitle"/>
          </p:nvPr>
        </p:nvSpPr>
        <p:spPr>
          <a:xfrm>
            <a:off x="4988369" y="2582147"/>
            <a:ext cx="6022069" cy="1183988"/>
          </a:xfrm>
          <a:solidFill>
            <a:schemeClr val="accent4">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LEPTOSPIROSIS</a:t>
            </a:r>
          </a:p>
        </p:txBody>
      </p:sp>
    </p:spTree>
    <p:extLst>
      <p:ext uri="{BB962C8B-B14F-4D97-AF65-F5344CB8AC3E}">
        <p14:creationId xmlns:p14="http://schemas.microsoft.com/office/powerpoint/2010/main" val="4194577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5250" y="5452871"/>
            <a:ext cx="12030075" cy="1236557"/>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36-2024 se reportaron 2,820 casos de Leptospirosis, de las cuales se confirmaron </a:t>
            </a:r>
            <a:r>
              <a:rPr lang="es-ES" sz="1487" b="1" dirty="0">
                <a:solidFill>
                  <a:srgbClr val="FF0000"/>
                </a:solidFill>
                <a:latin typeface="Arial" panose="020B0604020202020204" pitchFamily="34" charset="0"/>
                <a:cs typeface="Arial" panose="020B0604020202020204" pitchFamily="34" charset="0"/>
              </a:rPr>
              <a:t>52.7% </a:t>
            </a:r>
            <a:r>
              <a:rPr lang="es-ES" sz="1487" b="1" dirty="0">
                <a:latin typeface="Arial" panose="020B0604020202020204" pitchFamily="34" charset="0"/>
                <a:cs typeface="Arial" panose="020B0604020202020204" pitchFamily="34" charset="0"/>
              </a:rPr>
              <a:t>(1,487 casos), como probables 1,333 (</a:t>
            </a:r>
            <a:r>
              <a:rPr lang="es-ES" sz="1487" b="1" dirty="0">
                <a:solidFill>
                  <a:srgbClr val="FF0000"/>
                </a:solidFill>
                <a:latin typeface="Arial" panose="020B0604020202020204" pitchFamily="34" charset="0"/>
                <a:cs typeface="Arial" panose="020B0604020202020204" pitchFamily="34" charset="0"/>
              </a:rPr>
              <a:t>47.2%</a:t>
            </a:r>
            <a:r>
              <a:rPr lang="es-ES" sz="1487" b="1" dirty="0">
                <a:latin typeface="Arial" panose="020B0604020202020204" pitchFamily="34" charset="0"/>
                <a:cs typeface="Arial" panose="020B0604020202020204" pitchFamily="34" charset="0"/>
              </a:rPr>
              <a:t>)</a:t>
            </a:r>
            <a:r>
              <a:rPr lang="es-ES" sz="1487" b="1" dirty="0">
                <a:solidFill>
                  <a:srgbClr val="FF0000"/>
                </a:solidFill>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aún pendiente de clasificación por Micro aglutinación (MAT). En el presente año, a partir de la asistencia técnica por parte del CDC/MINSA, se inicio la reclasificación de casos de Leptospirosis según definición operativa vigente; en las penúltimas 5 semanas en zona de ALARMA con una tendencia oscilante. En el 2023, en el mismo periodo (hasta la SE-36) se notificaron 2,844 casos de leptospirosis, 24 mas que en el 2024. </a:t>
            </a:r>
          </a:p>
        </p:txBody>
      </p:sp>
      <p:sp>
        <p:nvSpPr>
          <p:cNvPr id="6" name="CuadroTexto 5">
            <a:extLst>
              <a:ext uri="{FF2B5EF4-FFF2-40B4-BE49-F238E27FC236}">
                <a16:creationId xmlns:a16="http://schemas.microsoft.com/office/drawing/2014/main" id="{4A15D95D-50C2-E938-E4B3-4E473383FB76}"/>
              </a:ext>
            </a:extLst>
          </p:cNvPr>
          <p:cNvSpPr txBox="1"/>
          <p:nvPr/>
        </p:nvSpPr>
        <p:spPr>
          <a:xfrm>
            <a:off x="95250" y="5201460"/>
            <a:ext cx="3720393" cy="215444"/>
          </a:xfrm>
          <a:prstGeom prst="rect">
            <a:avLst/>
          </a:prstGeom>
          <a:noFill/>
        </p:spPr>
        <p:txBody>
          <a:bodyPr wrap="square" rtlCol="0">
            <a:spAutoFit/>
          </a:bodyPr>
          <a:lstStyle/>
          <a:p>
            <a:r>
              <a:rPr lang="es-MX" sz="800" dirty="0"/>
              <a:t>Fuente: Base de datos del Noti Web de la Dirección de Epidemiología- GERESA Loreto</a:t>
            </a:r>
          </a:p>
        </p:txBody>
      </p:sp>
      <p:pic>
        <p:nvPicPr>
          <p:cNvPr id="5" name="Imagen 4"/>
          <p:cNvPicPr>
            <a:picLocks noChangeAspect="1"/>
          </p:cNvPicPr>
          <p:nvPr/>
        </p:nvPicPr>
        <p:blipFill>
          <a:blip r:embed="rId3"/>
          <a:stretch>
            <a:fillRect/>
          </a:stretch>
        </p:blipFill>
        <p:spPr>
          <a:xfrm>
            <a:off x="960699" y="167841"/>
            <a:ext cx="10255169" cy="5010962"/>
          </a:xfrm>
          <a:prstGeom prst="rect">
            <a:avLst/>
          </a:prstGeom>
        </p:spPr>
      </p:pic>
    </p:spTree>
    <p:extLst>
      <p:ext uri="{BB962C8B-B14F-4D97-AF65-F5344CB8AC3E}">
        <p14:creationId xmlns:p14="http://schemas.microsoft.com/office/powerpoint/2010/main" val="2102593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6024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Leptospirosis, por distritos y Semanas epidemiológicas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36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8" name="Rectangle 7"/>
          <p:cNvSpPr/>
          <p:nvPr/>
        </p:nvSpPr>
        <p:spPr>
          <a:xfrm>
            <a:off x="589727" y="2163905"/>
            <a:ext cx="383676" cy="653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9" name="CuadroTexto 8">
            <a:extLst>
              <a:ext uri="{FF2B5EF4-FFF2-40B4-BE49-F238E27FC236}">
                <a16:creationId xmlns:a16="http://schemas.microsoft.com/office/drawing/2014/main" id="{F68360E4-B373-19F7-7A63-8CDFF041730C}"/>
              </a:ext>
            </a:extLst>
          </p:cNvPr>
          <p:cNvSpPr txBox="1"/>
          <p:nvPr/>
        </p:nvSpPr>
        <p:spPr>
          <a:xfrm>
            <a:off x="236261" y="5084676"/>
            <a:ext cx="2900477" cy="1569660"/>
          </a:xfrm>
          <a:prstGeom prst="rect">
            <a:avLst/>
          </a:prstGeom>
          <a:noFill/>
          <a:ln>
            <a:solidFill>
              <a:schemeClr val="tx1"/>
            </a:solidFill>
          </a:ln>
        </p:spPr>
        <p:txBody>
          <a:bodyPr wrap="square" rtlCol="0">
            <a:spAutoFit/>
          </a:bodyPr>
          <a:lstStyle/>
          <a:p>
            <a:pPr algn="just"/>
            <a:r>
              <a:rPr lang="es-ES" sz="1200" b="1" dirty="0"/>
              <a:t>Hasta la SE 36-2024, 46 distritos reportan casos de leptospirosis, de ellos </a:t>
            </a:r>
            <a:r>
              <a:rPr lang="es-ES" sz="1200" b="1" dirty="0">
                <a:solidFill>
                  <a:srgbClr val="FF0000"/>
                </a:solidFill>
              </a:rPr>
              <a:t>81.25%</a:t>
            </a:r>
            <a:r>
              <a:rPr lang="es-ES" sz="1200" b="1" dirty="0"/>
              <a:t>. Se concentran en 8  distritos. San Juan  (20.39%), Yurimaguas (10.73%), y Belén (10.65%),  Hay 22 distritos con muy alto riesgo, 11 en alto riesgo , 11 distritos con mediano riesgo de contraer la leptospirosis.</a:t>
            </a:r>
            <a:endParaRPr lang="es-MX" sz="1200" b="1" dirty="0"/>
          </a:p>
        </p:txBody>
      </p:sp>
      <p:pic>
        <p:nvPicPr>
          <p:cNvPr id="3" name="Imagen 2"/>
          <p:cNvPicPr>
            <a:picLocks noChangeAspect="1"/>
          </p:cNvPicPr>
          <p:nvPr/>
        </p:nvPicPr>
        <p:blipFill>
          <a:blip r:embed="rId3"/>
          <a:stretch>
            <a:fillRect/>
          </a:stretch>
        </p:blipFill>
        <p:spPr>
          <a:xfrm>
            <a:off x="236261" y="884602"/>
            <a:ext cx="3032482" cy="4200074"/>
          </a:xfrm>
          <a:prstGeom prst="rect">
            <a:avLst/>
          </a:prstGeom>
        </p:spPr>
      </p:pic>
      <p:graphicFrame>
        <p:nvGraphicFramePr>
          <p:cNvPr id="4" name="Objeto 3"/>
          <p:cNvGraphicFramePr>
            <a:graphicFrameLocks noChangeAspect="1"/>
          </p:cNvGraphicFramePr>
          <p:nvPr>
            <p:extLst>
              <p:ext uri="{D42A27DB-BD31-4B8C-83A1-F6EECF244321}">
                <p14:modId xmlns:p14="http://schemas.microsoft.com/office/powerpoint/2010/main" val="652020716"/>
              </p:ext>
            </p:extLst>
          </p:nvPr>
        </p:nvGraphicFramePr>
        <p:xfrm>
          <a:off x="3394899" y="884603"/>
          <a:ext cx="8434428" cy="5769734"/>
        </p:xfrm>
        <a:graphic>
          <a:graphicData uri="http://schemas.openxmlformats.org/presentationml/2006/ole">
            <mc:AlternateContent xmlns:mc="http://schemas.openxmlformats.org/markup-compatibility/2006">
              <mc:Choice xmlns:v="urn:schemas-microsoft-com:vml" Requires="v">
                <p:oleObj name="Worksheet" r:id="rId4" imgW="7724775" imgH="9163131" progId="Excel.Sheet.12">
                  <p:embed/>
                </p:oleObj>
              </mc:Choice>
              <mc:Fallback>
                <p:oleObj name="Worksheet" r:id="rId4" imgW="7724775" imgH="9163131" progId="Excel.Sheet.12">
                  <p:embed/>
                  <p:pic>
                    <p:nvPicPr>
                      <p:cNvPr id="0" name=""/>
                      <p:cNvPicPr/>
                      <p:nvPr/>
                    </p:nvPicPr>
                    <p:blipFill>
                      <a:blip r:embed="rId5"/>
                      <a:stretch>
                        <a:fillRect/>
                      </a:stretch>
                    </p:blipFill>
                    <p:spPr>
                      <a:xfrm>
                        <a:off x="3394899" y="884603"/>
                        <a:ext cx="8434428" cy="5769734"/>
                      </a:xfrm>
                      <a:prstGeom prst="rect">
                        <a:avLst/>
                      </a:prstGeom>
                    </p:spPr>
                  </p:pic>
                </p:oleObj>
              </mc:Fallback>
            </mc:AlternateContent>
          </a:graphicData>
        </a:graphic>
      </p:graphicFrame>
    </p:spTree>
    <p:extLst>
      <p:ext uri="{BB962C8B-B14F-4D97-AF65-F5344CB8AC3E}">
        <p14:creationId xmlns:p14="http://schemas.microsoft.com/office/powerpoint/2010/main" val="1972086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A87C4C-7C4E-4EB5-9853-6318CFFCB92D}"/>
              </a:ext>
            </a:extLst>
          </p:cNvPr>
          <p:cNvSpPr>
            <a:spLocks noGrp="1"/>
          </p:cNvSpPr>
          <p:nvPr>
            <p:ph type="ctrTitle"/>
          </p:nvPr>
        </p:nvSpPr>
        <p:spPr>
          <a:xfrm>
            <a:off x="0" y="2901043"/>
            <a:ext cx="12191999" cy="807356"/>
          </a:xfrm>
          <a:solidFill>
            <a:srgbClr val="002060"/>
          </a:solidFill>
          <a:ln>
            <a:solidFill>
              <a:srgbClr val="002060"/>
            </a:solidFill>
          </a:ln>
        </p:spPr>
        <p:txBody>
          <a:bodyPr anchor="ctr" anchorCtr="0">
            <a:normAutofit/>
          </a:bodyPr>
          <a:lstStyle/>
          <a:p>
            <a:r>
              <a:rPr lang="es-ES" sz="2000" b="1" dirty="0">
                <a:solidFill>
                  <a:schemeClr val="bg1"/>
                </a:solidFill>
                <a:latin typeface="Arial" panose="020B0604020202020204" pitchFamily="34" charset="0"/>
                <a:cs typeface="Arial" panose="020B0604020202020204" pitchFamily="34" charset="0"/>
              </a:rPr>
              <a:t>LABORATORIO DE REFERENCIA REGIONAL DE LORETO</a:t>
            </a:r>
            <a:endParaRPr lang="es-PE" sz="2000" dirty="0">
              <a:solidFill>
                <a:schemeClr val="bg1"/>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97CF2718-4A28-46FB-89D1-9191F8F11AE0}"/>
              </a:ext>
            </a:extLst>
          </p:cNvPr>
          <p:cNvPicPr>
            <a:picLocks noChangeAspect="1"/>
          </p:cNvPicPr>
          <p:nvPr/>
        </p:nvPicPr>
        <p:blipFill>
          <a:blip r:embed="rId2"/>
          <a:stretch>
            <a:fillRect/>
          </a:stretch>
        </p:blipFill>
        <p:spPr>
          <a:xfrm>
            <a:off x="3864668" y="248272"/>
            <a:ext cx="4462659" cy="1353891"/>
          </a:xfrm>
          <a:prstGeom prst="rect">
            <a:avLst/>
          </a:prstGeom>
        </p:spPr>
      </p:pic>
      <p:sp>
        <p:nvSpPr>
          <p:cNvPr id="6" name="Título 1">
            <a:extLst>
              <a:ext uri="{FF2B5EF4-FFF2-40B4-BE49-F238E27FC236}">
                <a16:creationId xmlns:a16="http://schemas.microsoft.com/office/drawing/2014/main" id="{B3C4701B-9FD6-4728-820C-6F511189B71A}"/>
              </a:ext>
            </a:extLst>
          </p:cNvPr>
          <p:cNvSpPr txBox="1">
            <a:spLocks/>
          </p:cNvSpPr>
          <p:nvPr/>
        </p:nvSpPr>
        <p:spPr>
          <a:xfrm>
            <a:off x="1932263" y="3860800"/>
            <a:ext cx="9241872" cy="14501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200" b="1" dirty="0">
                <a:solidFill>
                  <a:schemeClr val="accent5">
                    <a:lumMod val="50000"/>
                  </a:schemeClr>
                </a:solidFill>
                <a:effectLst>
                  <a:outerShdw blurRad="38100" dist="38100" dir="2700000" algn="tl">
                    <a:srgbClr val="000000">
                      <a:alpha val="43137"/>
                    </a:srgbClr>
                  </a:outerShdw>
                </a:effectLst>
              </a:rPr>
              <a:t>UNIDAD DE MICROBIOLOGÍA</a:t>
            </a:r>
            <a:br>
              <a:rPr lang="es-ES" sz="1600" dirty="0"/>
            </a:br>
            <a:br>
              <a:rPr lang="es-ES" sz="1600" dirty="0"/>
            </a:br>
            <a:br>
              <a:rPr lang="es-ES" sz="1600" dirty="0"/>
            </a:br>
            <a:r>
              <a:rPr lang="es-ES" sz="1600" b="1" dirty="0">
                <a:solidFill>
                  <a:srgbClr val="FF0000"/>
                </a:solidFill>
              </a:rPr>
              <a:t>REPORTE S.E. 36 - 2024</a:t>
            </a:r>
            <a:br>
              <a:rPr lang="es-ES" sz="1600" b="1" dirty="0">
                <a:solidFill>
                  <a:srgbClr val="FF0000"/>
                </a:solidFill>
              </a:rPr>
            </a:br>
            <a:r>
              <a:rPr lang="es-ES" sz="1600" b="1" dirty="0">
                <a:solidFill>
                  <a:srgbClr val="FF0000"/>
                </a:solidFill>
              </a:rPr>
              <a:t>PROCESADOS 04, 05 y 06/09/2024</a:t>
            </a:r>
            <a:endParaRPr lang="es-PE" sz="1600" dirty="0"/>
          </a:p>
        </p:txBody>
      </p:sp>
      <p:sp>
        <p:nvSpPr>
          <p:cNvPr id="7" name="Título 1">
            <a:extLst>
              <a:ext uri="{FF2B5EF4-FFF2-40B4-BE49-F238E27FC236}">
                <a16:creationId xmlns:a16="http://schemas.microsoft.com/office/drawing/2014/main" id="{0705EDA7-3705-4829-BB61-C614957AC960}"/>
              </a:ext>
            </a:extLst>
          </p:cNvPr>
          <p:cNvSpPr txBox="1">
            <a:spLocks/>
          </p:cNvSpPr>
          <p:nvPr/>
        </p:nvSpPr>
        <p:spPr>
          <a:xfrm>
            <a:off x="-1" y="1867445"/>
            <a:ext cx="12191999" cy="72797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200" b="1" dirty="0">
                <a:solidFill>
                  <a:schemeClr val="accent1">
                    <a:lumMod val="75000"/>
                  </a:schemeClr>
                </a:solidFill>
                <a:latin typeface="Arial" panose="020B0604020202020204" pitchFamily="34" charset="0"/>
                <a:cs typeface="Arial" panose="020B0604020202020204" pitchFamily="34" charset="0"/>
              </a:rPr>
              <a:t>DIAGNÓSTICO DE LEPTOSPIROSIS</a:t>
            </a:r>
            <a:endParaRPr lang="es-PE" sz="3200" dirty="0"/>
          </a:p>
        </p:txBody>
      </p:sp>
      <p:pic>
        <p:nvPicPr>
          <p:cNvPr id="14" name="Imagen 13">
            <a:extLst>
              <a:ext uri="{FF2B5EF4-FFF2-40B4-BE49-F238E27FC236}">
                <a16:creationId xmlns:a16="http://schemas.microsoft.com/office/drawing/2014/main" id="{F8DF2969-4FD7-46E7-871C-E3313C46EC5E}"/>
              </a:ext>
            </a:extLst>
          </p:cNvPr>
          <p:cNvPicPr>
            <a:picLocks noChangeAspect="1"/>
          </p:cNvPicPr>
          <p:nvPr/>
        </p:nvPicPr>
        <p:blipFill>
          <a:blip r:embed="rId3"/>
          <a:stretch>
            <a:fillRect/>
          </a:stretch>
        </p:blipFill>
        <p:spPr>
          <a:xfrm>
            <a:off x="10913121" y="5052291"/>
            <a:ext cx="1240068" cy="1805709"/>
          </a:xfrm>
          <a:prstGeom prst="rect">
            <a:avLst/>
          </a:prstGeom>
        </p:spPr>
      </p:pic>
    </p:spTree>
    <p:extLst>
      <p:ext uri="{BB962C8B-B14F-4D97-AF65-F5344CB8AC3E}">
        <p14:creationId xmlns:p14="http://schemas.microsoft.com/office/powerpoint/2010/main" val="1817551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B95196-D049-4268-9F31-EA0D40C13C22}"/>
              </a:ext>
            </a:extLst>
          </p:cNvPr>
          <p:cNvSpPr txBox="1"/>
          <p:nvPr/>
        </p:nvSpPr>
        <p:spPr>
          <a:xfrm>
            <a:off x="133390" y="5288488"/>
            <a:ext cx="11934680" cy="1292662"/>
          </a:xfrm>
          <a:prstGeom prst="rect">
            <a:avLst/>
          </a:prstGeom>
          <a:noFill/>
          <a:ln>
            <a:solidFill>
              <a:schemeClr val="tx1"/>
            </a:solidFill>
          </a:ln>
        </p:spPr>
        <p:txBody>
          <a:bodyPr wrap="square" rtlCol="0">
            <a:spAutoFit/>
          </a:bodyPr>
          <a:lstStyle/>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En la S.E. 36 2024 Ingresaron 136 muestras de suero, obtenidas en 19 IPRESS para diagnóstico por el método de ELISA IgM para el Diagnóstico de Leptospira. </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El </a:t>
            </a:r>
            <a:r>
              <a:rPr lang="es-ES" sz="1300" b="1" dirty="0">
                <a:solidFill>
                  <a:srgbClr val="FF0000"/>
                </a:solidFill>
                <a:latin typeface="Arial" panose="020B0604020202020204" pitchFamily="34" charset="0"/>
                <a:cs typeface="Arial" panose="020B0604020202020204" pitchFamily="34" charset="0"/>
              </a:rPr>
              <a:t>40.4%</a:t>
            </a:r>
            <a:r>
              <a:rPr lang="es-ES" sz="1300" b="1" dirty="0">
                <a:latin typeface="Arial" panose="020B0604020202020204" pitchFamily="34" charset="0"/>
                <a:cs typeface="Arial" panose="020B0604020202020204" pitchFamily="34" charset="0"/>
              </a:rPr>
              <a:t> fueron REACTIVAS y el </a:t>
            </a:r>
            <a:r>
              <a:rPr lang="es-ES" sz="1300" b="1" dirty="0">
                <a:solidFill>
                  <a:srgbClr val="FF0000"/>
                </a:solidFill>
                <a:latin typeface="Arial" panose="020B0604020202020204" pitchFamily="34" charset="0"/>
                <a:cs typeface="Arial" panose="020B0604020202020204" pitchFamily="34" charset="0"/>
              </a:rPr>
              <a:t>16.2%</a:t>
            </a:r>
            <a:r>
              <a:rPr lang="es-ES" sz="1300" b="1" dirty="0">
                <a:latin typeface="Arial" panose="020B0604020202020204" pitchFamily="34" charset="0"/>
                <a:cs typeface="Arial" panose="020B0604020202020204" pitchFamily="34" charset="0"/>
              </a:rPr>
              <a:t> fueron INDETERMINADAS, las cuales fueron remitidas al INS para confirmación por el Método de Micro Aglutinación (MAT). Observamos que un importante % de resultados son NO REACTIVOS para Leptospirosis </a:t>
            </a:r>
            <a:r>
              <a:rPr lang="es-ES" sz="1300" b="1" dirty="0">
                <a:highlight>
                  <a:srgbClr val="00FFFF"/>
                </a:highlight>
                <a:latin typeface="Arial" panose="020B0604020202020204" pitchFamily="34" charset="0"/>
                <a:cs typeface="Arial" panose="020B0604020202020204" pitchFamily="34" charset="0"/>
              </a:rPr>
              <a:t>(43.4%)</a:t>
            </a:r>
            <a:r>
              <a:rPr lang="es-ES" sz="1300" b="1" dirty="0">
                <a:latin typeface="Arial" panose="020B0604020202020204" pitchFamily="34" charset="0"/>
                <a:cs typeface="Arial" panose="020B0604020202020204" pitchFamily="34" charset="0"/>
              </a:rPr>
              <a:t>, de ellas el mayor porcentaje fue del la IPRESS </a:t>
            </a:r>
            <a:r>
              <a:rPr lang="es-ES" sz="1300" b="1" dirty="0" err="1">
                <a:latin typeface="Arial" panose="020B0604020202020204" pitchFamily="34" charset="0"/>
                <a:cs typeface="Arial" panose="020B0604020202020204" pitchFamily="34" charset="0"/>
              </a:rPr>
              <a:t>Moronacocha</a:t>
            </a:r>
            <a:r>
              <a:rPr lang="es-ES" sz="1300" b="1" dirty="0">
                <a:latin typeface="Arial" panose="020B0604020202020204" pitchFamily="34" charset="0"/>
                <a:cs typeface="Arial" panose="020B0604020202020204" pitchFamily="34" charset="0"/>
              </a:rPr>
              <a:t> y el Hospital Apoyo Iquitos.</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La mayor cantidad de muestras se registran en 2 IPRESS: Morona cocha (26) y el Hospital Apoyo Iquitos (22).</a:t>
            </a:r>
          </a:p>
        </p:txBody>
      </p:sp>
      <p:sp>
        <p:nvSpPr>
          <p:cNvPr id="4" name="CuadroTexto 3">
            <a:extLst>
              <a:ext uri="{FF2B5EF4-FFF2-40B4-BE49-F238E27FC236}">
                <a16:creationId xmlns:a16="http://schemas.microsoft.com/office/drawing/2014/main" id="{CB694820-45BC-6CFB-54EB-60E8E13A1D7F}"/>
              </a:ext>
            </a:extLst>
          </p:cNvPr>
          <p:cNvSpPr txBox="1"/>
          <p:nvPr/>
        </p:nvSpPr>
        <p:spPr>
          <a:xfrm>
            <a:off x="133390" y="12998"/>
            <a:ext cx="11934680" cy="707886"/>
          </a:xfrm>
          <a:prstGeom prst="rect">
            <a:avLst/>
          </a:prstGeom>
          <a:solidFill>
            <a:srgbClr val="002060"/>
          </a:solidFill>
          <a:ln>
            <a:solidFill>
              <a:srgbClr val="002060"/>
            </a:solidFill>
          </a:ln>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RESULTADOS DE MUESTRAS PROCESADAS PARA DIAGNÓSTICO DE LEPTOSPIROSIS POR EL MÉTODO DE ELISA IgM, POR ESTABLECIMIENTO DE SALUD DE LA S.E. 36 – 2024</a:t>
            </a:r>
            <a:endParaRPr lang="es-PE"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C709D7FE-CF9E-4AA8-B927-BAC6678B9EEB}"/>
              </a:ext>
            </a:extLst>
          </p:cNvPr>
          <p:cNvPicPr>
            <a:picLocks noChangeAspect="1"/>
          </p:cNvPicPr>
          <p:nvPr/>
        </p:nvPicPr>
        <p:blipFill>
          <a:blip r:embed="rId2"/>
          <a:stretch>
            <a:fillRect/>
          </a:stretch>
        </p:blipFill>
        <p:spPr>
          <a:xfrm>
            <a:off x="1400897" y="720884"/>
            <a:ext cx="9390206" cy="4511725"/>
          </a:xfrm>
          <a:prstGeom prst="rect">
            <a:avLst/>
          </a:prstGeom>
        </p:spPr>
      </p:pic>
    </p:spTree>
    <p:extLst>
      <p:ext uri="{BB962C8B-B14F-4D97-AF65-F5344CB8AC3E}">
        <p14:creationId xmlns:p14="http://schemas.microsoft.com/office/powerpoint/2010/main" val="716667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0"/>
            <a:ext cx="12192000" cy="707886"/>
          </a:xfrm>
          <a:prstGeom prst="rect">
            <a:avLst/>
          </a:prstGeom>
          <a:solidFill>
            <a:schemeClr val="accent5">
              <a:lumMod val="50000"/>
            </a:schemeClr>
          </a:solidFill>
          <a:ln>
            <a:solidFill>
              <a:srgbClr val="002060"/>
            </a:solidFill>
          </a:ln>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RESULTADOS DE MUESTRAS PROCESADAS PARA DIAGNÓSTICO DE LEPTOSPIROSIS POR EL MÉTODO DE ELISA IgM, POR DISTRITOS DE LA S.E. 36 – 2024</a:t>
            </a:r>
          </a:p>
        </p:txBody>
      </p:sp>
      <p:sp>
        <p:nvSpPr>
          <p:cNvPr id="6" name="CuadroTexto 5">
            <a:extLst>
              <a:ext uri="{FF2B5EF4-FFF2-40B4-BE49-F238E27FC236}">
                <a16:creationId xmlns:a16="http://schemas.microsoft.com/office/drawing/2014/main" id="{7C3D6D75-2395-4192-B078-5B9FADA20E3E}"/>
              </a:ext>
            </a:extLst>
          </p:cNvPr>
          <p:cNvSpPr txBox="1"/>
          <p:nvPr/>
        </p:nvSpPr>
        <p:spPr>
          <a:xfrm>
            <a:off x="133390" y="5316204"/>
            <a:ext cx="11934680" cy="1292662"/>
          </a:xfrm>
          <a:prstGeom prst="rect">
            <a:avLst/>
          </a:prstGeom>
          <a:noFill/>
          <a:ln>
            <a:solidFill>
              <a:schemeClr val="tx1"/>
            </a:solidFill>
          </a:ln>
        </p:spPr>
        <p:txBody>
          <a:bodyPr wrap="square" rtlCol="0">
            <a:spAutoFit/>
          </a:bodyPr>
          <a:lstStyle/>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En la S.E. 36 2024 Ingresaron 136 muestras de suero, obtenidas en 12 distritos de la región Loreto para diagnóstico por el método de ELISA IgM para el Diagnóstico de Leptospira. </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Al igual que a nivel de las IPRESS, el </a:t>
            </a:r>
            <a:r>
              <a:rPr lang="es-ES" sz="1300" b="1" dirty="0">
                <a:solidFill>
                  <a:srgbClr val="FF0000"/>
                </a:solidFill>
                <a:latin typeface="Arial" panose="020B0604020202020204" pitchFamily="34" charset="0"/>
                <a:cs typeface="Arial" panose="020B0604020202020204" pitchFamily="34" charset="0"/>
              </a:rPr>
              <a:t>40.4%</a:t>
            </a:r>
            <a:r>
              <a:rPr lang="es-ES" sz="1300" b="1" dirty="0">
                <a:latin typeface="Arial" panose="020B0604020202020204" pitchFamily="34" charset="0"/>
                <a:cs typeface="Arial" panose="020B0604020202020204" pitchFamily="34" charset="0"/>
              </a:rPr>
              <a:t> fueron REACTIVAS y el </a:t>
            </a:r>
            <a:r>
              <a:rPr lang="es-ES" sz="1300" b="1" dirty="0">
                <a:solidFill>
                  <a:srgbClr val="FF0000"/>
                </a:solidFill>
                <a:latin typeface="Arial" panose="020B0604020202020204" pitchFamily="34" charset="0"/>
                <a:cs typeface="Arial" panose="020B0604020202020204" pitchFamily="34" charset="0"/>
              </a:rPr>
              <a:t>16.2%</a:t>
            </a:r>
            <a:r>
              <a:rPr lang="es-ES" sz="1300" b="1" dirty="0">
                <a:latin typeface="Arial" panose="020B0604020202020204" pitchFamily="34" charset="0"/>
                <a:cs typeface="Arial" panose="020B0604020202020204" pitchFamily="34" charset="0"/>
              </a:rPr>
              <a:t> fueron INDETERMINADAS, así como también se registran un importante % de resultados NO REACTIVOS para Leptospirosis </a:t>
            </a:r>
            <a:r>
              <a:rPr lang="es-ES" sz="1300" b="1" dirty="0">
                <a:highlight>
                  <a:srgbClr val="00FFFF"/>
                </a:highlight>
                <a:latin typeface="Arial" panose="020B0604020202020204" pitchFamily="34" charset="0"/>
                <a:cs typeface="Arial" panose="020B0604020202020204" pitchFamily="34" charset="0"/>
              </a:rPr>
              <a:t>(43.4%)</a:t>
            </a:r>
            <a:r>
              <a:rPr lang="es-ES" sz="1300" b="1" dirty="0">
                <a:latin typeface="Arial" panose="020B0604020202020204" pitchFamily="34" charset="0"/>
                <a:cs typeface="Arial" panose="020B0604020202020204" pitchFamily="34" charset="0"/>
              </a:rPr>
              <a:t>, de ellas el mayor porcentaje de No Reactivos fue en los distritos de Iquitos y Belén.</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Los distritos con mayor número de muestras Reactivas fueron Iquitos (15) y Ramón Castilla (10).</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La mayor cantidad de muestras obtenidas y analizadas se registran en 2 distritos: Iquitos (45) y Belén (23). </a:t>
            </a:r>
          </a:p>
        </p:txBody>
      </p:sp>
      <p:pic>
        <p:nvPicPr>
          <p:cNvPr id="3" name="Imagen 2">
            <a:extLst>
              <a:ext uri="{FF2B5EF4-FFF2-40B4-BE49-F238E27FC236}">
                <a16:creationId xmlns:a16="http://schemas.microsoft.com/office/drawing/2014/main" id="{EC6F2895-4C1A-4B32-B3B8-8266D2F7127A}"/>
              </a:ext>
            </a:extLst>
          </p:cNvPr>
          <p:cNvPicPr>
            <a:picLocks noChangeAspect="1"/>
          </p:cNvPicPr>
          <p:nvPr/>
        </p:nvPicPr>
        <p:blipFill>
          <a:blip r:embed="rId2"/>
          <a:stretch>
            <a:fillRect/>
          </a:stretch>
        </p:blipFill>
        <p:spPr>
          <a:xfrm>
            <a:off x="1059631" y="821370"/>
            <a:ext cx="10072738" cy="4381350"/>
          </a:xfrm>
          <a:prstGeom prst="rect">
            <a:avLst/>
          </a:prstGeom>
        </p:spPr>
      </p:pic>
    </p:spTree>
    <p:extLst>
      <p:ext uri="{BB962C8B-B14F-4D97-AF65-F5344CB8AC3E}">
        <p14:creationId xmlns:p14="http://schemas.microsoft.com/office/powerpoint/2010/main" val="1149379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6272"/>
            <a:ext cx="12192000" cy="707886"/>
          </a:xfrm>
          <a:prstGeom prst="rect">
            <a:avLst/>
          </a:prstGeom>
          <a:solidFill>
            <a:schemeClr val="accent5">
              <a:lumMod val="50000"/>
            </a:schemeClr>
          </a:solid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MUESTRAS PROCESADAS S.E 01 - 36 -  2024</a:t>
            </a:r>
          </a:p>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DIAGNÓSTICO DE LEPTOSPIROSIS POR EL METODO ELISA IgM (LRRL) Y MAT (INS)</a:t>
            </a:r>
            <a:endParaRPr lang="es-PE"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42B95196-D049-4268-9F31-EA0D40C13C22}"/>
              </a:ext>
            </a:extLst>
          </p:cNvPr>
          <p:cNvSpPr txBox="1"/>
          <p:nvPr/>
        </p:nvSpPr>
        <p:spPr>
          <a:xfrm>
            <a:off x="184726" y="4430488"/>
            <a:ext cx="11517745" cy="2092881"/>
          </a:xfrm>
          <a:prstGeom prst="rect">
            <a:avLst/>
          </a:prstGeom>
          <a:noFill/>
        </p:spPr>
        <p:txBody>
          <a:bodyPr wrap="square" rtlCol="0">
            <a:spAutoFit/>
          </a:bodyPr>
          <a:lstStyle/>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Hasta la S.E. 36 se observa que el total de muestras enviadas para confirmación por MAT al INS es 3228, entre Reactivos (2269) e Indeterminados (959).</a:t>
            </a:r>
          </a:p>
          <a:p>
            <a:pPr marL="285750" indent="-285750" algn="just">
              <a:buFont typeface="Wingdings" panose="05000000000000000000" pitchFamily="2" charset="2"/>
              <a:buChar char="ü"/>
            </a:pPr>
            <a:endParaRPr lang="es-E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El 47.2 % de los 2269 muestras que habían resultado Reactivas por Elisa IgM, se confirmaron como MAT Reactivos</a:t>
            </a:r>
          </a:p>
          <a:p>
            <a:pPr marL="285750" indent="-285750" algn="just">
              <a:buFont typeface="Wingdings" panose="05000000000000000000" pitchFamily="2" charset="2"/>
              <a:buChar char="ü"/>
            </a:pPr>
            <a:endParaRPr lang="es-E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El 31.9% de los 959 muestras con resultados Indeterminadas por Elisa IgM, se confirmaron como MAT Reactivos</a:t>
            </a:r>
          </a:p>
          <a:p>
            <a:pPr marL="285750" indent="-285750" algn="just">
              <a:buFont typeface="Wingdings" panose="05000000000000000000" pitchFamily="2" charset="2"/>
              <a:buChar char="ü"/>
            </a:pPr>
            <a:endParaRPr lang="es-E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Del total de muestras analizadas por MAT (3228), solo el 42.6% se confirmaron como MAT Reactivos.</a:t>
            </a:r>
          </a:p>
        </p:txBody>
      </p:sp>
      <p:graphicFrame>
        <p:nvGraphicFramePr>
          <p:cNvPr id="6" name="Objeto 5"/>
          <p:cNvGraphicFramePr>
            <a:graphicFrameLocks noChangeAspect="1"/>
          </p:cNvGraphicFramePr>
          <p:nvPr/>
        </p:nvGraphicFramePr>
        <p:xfrm>
          <a:off x="260058" y="1006679"/>
          <a:ext cx="11761365" cy="3382759"/>
        </p:xfrm>
        <a:graphic>
          <a:graphicData uri="http://schemas.openxmlformats.org/presentationml/2006/ole">
            <mc:AlternateContent xmlns:mc="http://schemas.openxmlformats.org/markup-compatibility/2006">
              <mc:Choice xmlns:v="urn:schemas-microsoft-com:vml" Requires="v">
                <p:oleObj name="Hoja de cálculo" r:id="rId2" imgW="9048750" imgH="1924050" progId="Excel.Sheet.12">
                  <p:embed/>
                </p:oleObj>
              </mc:Choice>
              <mc:Fallback>
                <p:oleObj name="Hoja de cálculo" r:id="rId2" imgW="9048750" imgH="1924050" progId="Excel.Sheet.12">
                  <p:embed/>
                  <p:pic>
                    <p:nvPicPr>
                      <p:cNvPr id="6" name="Objeto 5"/>
                      <p:cNvPicPr/>
                      <p:nvPr/>
                    </p:nvPicPr>
                    <p:blipFill>
                      <a:blip r:embed="rId3"/>
                      <a:stretch>
                        <a:fillRect/>
                      </a:stretch>
                    </p:blipFill>
                    <p:spPr>
                      <a:xfrm>
                        <a:off x="260058" y="1006679"/>
                        <a:ext cx="11761365" cy="3382759"/>
                      </a:xfrm>
                      <a:prstGeom prst="rect">
                        <a:avLst/>
                      </a:prstGeom>
                    </p:spPr>
                  </p:pic>
                </p:oleObj>
              </mc:Fallback>
            </mc:AlternateContent>
          </a:graphicData>
        </a:graphic>
      </p:graphicFrame>
    </p:spTree>
    <p:extLst>
      <p:ext uri="{BB962C8B-B14F-4D97-AF65-F5344CB8AC3E}">
        <p14:creationId xmlns:p14="http://schemas.microsoft.com/office/powerpoint/2010/main" val="3956297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794BF50-6A1D-4C76-84BB-CFEC018338F9}"/>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165465" y="1741281"/>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4BF928B8-E4AD-43A8-9DB3-97F7642185CE}"/>
              </a:ext>
            </a:extLst>
          </p:cNvPr>
          <p:cNvSpPr>
            <a:spLocks noGrp="1"/>
          </p:cNvSpPr>
          <p:nvPr>
            <p:ph type="ctrTitle"/>
          </p:nvPr>
        </p:nvSpPr>
        <p:spPr>
          <a:xfrm>
            <a:off x="5146051" y="2709439"/>
            <a:ext cx="4809706" cy="1184149"/>
          </a:xfrm>
          <a:solidFill>
            <a:schemeClr val="accent6">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OFIDISMO</a:t>
            </a:r>
          </a:p>
        </p:txBody>
      </p:sp>
    </p:spTree>
    <p:extLst>
      <p:ext uri="{BB962C8B-B14F-4D97-AF65-F5344CB8AC3E}">
        <p14:creationId xmlns:p14="http://schemas.microsoft.com/office/powerpoint/2010/main" val="1655558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1236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Casos de Ofidismo según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36 - 2024 )</a:t>
            </a:r>
          </a:p>
          <a:p>
            <a:pPr algn="ctr"/>
            <a:endPar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endParaRPr>
          </a:p>
        </p:txBody>
      </p:sp>
      <p:sp>
        <p:nvSpPr>
          <p:cNvPr id="8" name="Rectangle 7"/>
          <p:cNvSpPr/>
          <p:nvPr/>
        </p:nvSpPr>
        <p:spPr>
          <a:xfrm>
            <a:off x="503612" y="2371750"/>
            <a:ext cx="429212" cy="643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9" name="7 Rectángulo">
            <a:extLst>
              <a:ext uri="{FF2B5EF4-FFF2-40B4-BE49-F238E27FC236}">
                <a16:creationId xmlns:a16="http://schemas.microsoft.com/office/drawing/2014/main" id="{509F84E5-9623-4212-B6CE-AB0806DE7FCC}"/>
              </a:ext>
            </a:extLst>
          </p:cNvPr>
          <p:cNvSpPr/>
          <p:nvPr/>
        </p:nvSpPr>
        <p:spPr>
          <a:xfrm>
            <a:off x="233680" y="5798194"/>
            <a:ext cx="11242702" cy="954107"/>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00" b="1" dirty="0">
                <a:latin typeface="Arial" panose="020B0604020202020204" pitchFamily="34" charset="0"/>
                <a:cs typeface="Arial" panose="020B0604020202020204" pitchFamily="34" charset="0"/>
              </a:rPr>
              <a:t>Hasta la S.E. 36-2024, 50 distritos han reportados 454 casos de ofidismo, el </a:t>
            </a:r>
            <a:r>
              <a:rPr lang="es-ES" sz="1400" b="1" dirty="0">
                <a:solidFill>
                  <a:srgbClr val="FF0000"/>
                </a:solidFill>
                <a:latin typeface="Arial" panose="020B0604020202020204" pitchFamily="34" charset="0"/>
                <a:cs typeface="Arial" panose="020B0604020202020204" pitchFamily="34" charset="0"/>
              </a:rPr>
              <a:t>80.84%</a:t>
            </a:r>
            <a:r>
              <a:rPr lang="es-ES" sz="1400" b="1" dirty="0">
                <a:latin typeface="Arial" panose="020B0604020202020204" pitchFamily="34" charset="0"/>
                <a:cs typeface="Arial" panose="020B0604020202020204" pitchFamily="34" charset="0"/>
              </a:rPr>
              <a:t> se concentran en 26 distritos, entre los tres primeros  se encuentra los distritos de Yurimaguas </a:t>
            </a:r>
            <a:r>
              <a:rPr lang="es-ES" sz="1400" b="1" dirty="0">
                <a:solidFill>
                  <a:srgbClr val="FF0000"/>
                </a:solidFill>
                <a:latin typeface="Arial" panose="020B0604020202020204" pitchFamily="34" charset="0"/>
                <a:cs typeface="Arial" panose="020B0604020202020204" pitchFamily="34" charset="0"/>
              </a:rPr>
              <a:t>(8.37%), </a:t>
            </a:r>
            <a:r>
              <a:rPr lang="es-ES" sz="1400" b="1" dirty="0">
                <a:latin typeface="Arial" panose="020B0604020202020204" pitchFamily="34" charset="0"/>
                <a:cs typeface="Arial" panose="020B0604020202020204" pitchFamily="34" charset="0"/>
              </a:rPr>
              <a:t>San Juan Bautista </a:t>
            </a:r>
            <a:r>
              <a:rPr lang="es-ES" sz="1400" b="1" dirty="0">
                <a:solidFill>
                  <a:srgbClr val="FF0000"/>
                </a:solidFill>
                <a:latin typeface="Arial" panose="020B0604020202020204" pitchFamily="34" charset="0"/>
                <a:cs typeface="Arial" panose="020B0604020202020204" pitchFamily="34" charset="0"/>
              </a:rPr>
              <a:t>(7.27%) </a:t>
            </a:r>
            <a:r>
              <a:rPr lang="es-ES" sz="1400" b="1" dirty="0">
                <a:latin typeface="Arial" panose="020B0604020202020204" pitchFamily="34" charset="0"/>
                <a:cs typeface="Arial" panose="020B0604020202020204" pitchFamily="34" charset="0"/>
              </a:rPr>
              <a:t>y </a:t>
            </a:r>
            <a:r>
              <a:rPr lang="es-ES" sz="1400" b="1" dirty="0" err="1">
                <a:latin typeface="Arial" panose="020B0604020202020204" pitchFamily="34" charset="0"/>
                <a:cs typeface="Arial" panose="020B0604020202020204" pitchFamily="34" charset="0"/>
              </a:rPr>
              <a:t>Manseriche</a:t>
            </a:r>
            <a:r>
              <a:rPr lang="es-ES" sz="1400" b="1" dirty="0">
                <a:latin typeface="Arial" panose="020B0604020202020204" pitchFamily="34" charset="0"/>
                <a:cs typeface="Arial" panose="020B0604020202020204" pitchFamily="34" charset="0"/>
              </a:rPr>
              <a:t> </a:t>
            </a:r>
            <a:r>
              <a:rPr lang="es-ES" sz="1400" b="1" dirty="0">
                <a:solidFill>
                  <a:srgbClr val="FF0000"/>
                </a:solidFill>
                <a:latin typeface="Arial" panose="020B0604020202020204" pitchFamily="34" charset="0"/>
                <a:cs typeface="Arial" panose="020B0604020202020204" pitchFamily="34" charset="0"/>
              </a:rPr>
              <a:t>(5.73%), </a:t>
            </a:r>
            <a:r>
              <a:rPr lang="es-ES" sz="1400" b="1" dirty="0">
                <a:latin typeface="Arial" panose="020B0604020202020204" pitchFamily="34" charset="0"/>
                <a:cs typeface="Arial" panose="020B0604020202020204" pitchFamily="34" charset="0"/>
              </a:rPr>
              <a:t>se han reportado 4</a:t>
            </a:r>
            <a:r>
              <a:rPr lang="es-ES" sz="1400" b="1" dirty="0">
                <a:solidFill>
                  <a:srgbClr val="FF0000"/>
                </a:solidFill>
                <a:latin typeface="Arial" panose="020B0604020202020204" pitchFamily="34" charset="0"/>
                <a:cs typeface="Arial" panose="020B0604020202020204" pitchFamily="34" charset="0"/>
              </a:rPr>
              <a:t> defunciones por Ofidismo </a:t>
            </a:r>
            <a:r>
              <a:rPr lang="es-ES" sz="1400" b="1" dirty="0">
                <a:latin typeface="Arial" panose="020B0604020202020204" pitchFamily="34" charset="0"/>
                <a:cs typeface="Arial" panose="020B0604020202020204" pitchFamily="34" charset="0"/>
              </a:rPr>
              <a:t>procedentes de los distritos: 01 Trompeteros, 01 Teniente Cesar López Rojas, 01 Urarinas y 01 del distrito de Teniente Manuel Cavero. </a:t>
            </a:r>
          </a:p>
        </p:txBody>
      </p:sp>
      <p:sp>
        <p:nvSpPr>
          <p:cNvPr id="7" name="Text Box 3">
            <a:extLst>
              <a:ext uri="{FF2B5EF4-FFF2-40B4-BE49-F238E27FC236}">
                <a16:creationId xmlns:a16="http://schemas.microsoft.com/office/drawing/2014/main" id="{A993358C-E0B6-B8E9-07B7-2FE6B7CA5A64}"/>
              </a:ext>
            </a:extLst>
          </p:cNvPr>
          <p:cNvSpPr txBox="1">
            <a:spLocks noChangeArrowheads="1"/>
          </p:cNvSpPr>
          <p:nvPr/>
        </p:nvSpPr>
        <p:spPr bwMode="auto">
          <a:xfrm>
            <a:off x="239619" y="5503989"/>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pic>
        <p:nvPicPr>
          <p:cNvPr id="3" name="Imagen 2"/>
          <p:cNvPicPr>
            <a:picLocks noChangeAspect="1"/>
          </p:cNvPicPr>
          <p:nvPr/>
        </p:nvPicPr>
        <p:blipFill>
          <a:blip r:embed="rId3"/>
          <a:stretch>
            <a:fillRect/>
          </a:stretch>
        </p:blipFill>
        <p:spPr>
          <a:xfrm>
            <a:off x="233680" y="804311"/>
            <a:ext cx="3254548" cy="4699678"/>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728480331"/>
              </p:ext>
            </p:extLst>
          </p:nvPr>
        </p:nvGraphicFramePr>
        <p:xfrm>
          <a:off x="3622876" y="859464"/>
          <a:ext cx="7853506" cy="4791628"/>
        </p:xfrm>
        <a:graphic>
          <a:graphicData uri="http://schemas.openxmlformats.org/presentationml/2006/ole">
            <mc:AlternateContent xmlns:mc="http://schemas.openxmlformats.org/markup-compatibility/2006">
              <mc:Choice xmlns:v="urn:schemas-microsoft-com:vml" Requires="v">
                <p:oleObj name="Worksheet" r:id="rId4" imgW="7724775" imgH="6496211" progId="Excel.Sheet.12">
                  <p:embed/>
                </p:oleObj>
              </mc:Choice>
              <mc:Fallback>
                <p:oleObj name="Worksheet" r:id="rId4" imgW="7724775" imgH="6496211" progId="Excel.Sheet.12">
                  <p:embed/>
                  <p:pic>
                    <p:nvPicPr>
                      <p:cNvPr id="0" name=""/>
                      <p:cNvPicPr/>
                      <p:nvPr/>
                    </p:nvPicPr>
                    <p:blipFill>
                      <a:blip r:embed="rId5"/>
                      <a:stretch>
                        <a:fillRect/>
                      </a:stretch>
                    </p:blipFill>
                    <p:spPr>
                      <a:xfrm>
                        <a:off x="3622876" y="859464"/>
                        <a:ext cx="7853506" cy="4791628"/>
                      </a:xfrm>
                      <a:prstGeom prst="rect">
                        <a:avLst/>
                      </a:prstGeom>
                    </p:spPr>
                  </p:pic>
                </p:oleObj>
              </mc:Fallback>
            </mc:AlternateContent>
          </a:graphicData>
        </a:graphic>
      </p:graphicFrame>
    </p:spTree>
    <p:extLst>
      <p:ext uri="{BB962C8B-B14F-4D97-AF65-F5344CB8AC3E}">
        <p14:creationId xmlns:p14="http://schemas.microsoft.com/office/powerpoint/2010/main" val="1508016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3695031" y="1240210"/>
            <a:ext cx="8710492" cy="2274406"/>
          </a:xfrm>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TUBERCULOSIS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969058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a16="http://schemas.microsoft.com/office/drawing/2014/main" id="{B8482696-5865-40B5-976E-9DDB27C8A006}"/>
              </a:ext>
            </a:extLst>
          </p:cNvPr>
          <p:cNvSpPr txBox="1">
            <a:spLocks/>
          </p:cNvSpPr>
          <p:nvPr/>
        </p:nvSpPr>
        <p:spPr>
          <a:xfrm>
            <a:off x="5238069" y="1451155"/>
            <a:ext cx="5365440"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a:solidFill>
                  <a:schemeClr val="accent6">
                    <a:lumMod val="50000"/>
                  </a:schemeClr>
                </a:solidFill>
                <a:latin typeface="Algerian" panose="04020705040A02060702" pitchFamily="82" charset="0"/>
              </a:rPr>
              <a:t>MALARIA</a:t>
            </a:r>
            <a:endParaRPr lang="es-MX" sz="6287" b="1" dirty="0">
              <a:solidFill>
                <a:schemeClr val="accent6">
                  <a:lumMod val="50000"/>
                </a:schemeClr>
              </a:solidFill>
              <a:latin typeface="Algerian" panose="04020705040A02060702" pitchFamily="82" charset="0"/>
            </a:endParaRPr>
          </a:p>
        </p:txBody>
      </p:sp>
      <p:pic>
        <p:nvPicPr>
          <p:cNvPr id="6" name="Imagen 5"/>
          <p:cNvPicPr>
            <a:picLocks noChangeAspect="1"/>
          </p:cNvPicPr>
          <p:nvPr/>
        </p:nvPicPr>
        <p:blipFill>
          <a:blip r:embed="rId4"/>
          <a:stretch>
            <a:fillRect/>
          </a:stretch>
        </p:blipFill>
        <p:spPr>
          <a:xfrm>
            <a:off x="5238068" y="3063306"/>
            <a:ext cx="5365441" cy="1197094"/>
          </a:xfrm>
          <a:prstGeom prst="rect">
            <a:avLst/>
          </a:prstGeom>
        </p:spPr>
      </p:pic>
    </p:spTree>
    <p:extLst>
      <p:ext uri="{BB962C8B-B14F-4D97-AF65-F5344CB8AC3E}">
        <p14:creationId xmlns:p14="http://schemas.microsoft.com/office/powerpoint/2010/main" val="286344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a:extLst>
              <a:ext uri="{FF2B5EF4-FFF2-40B4-BE49-F238E27FC236}">
                <a16:creationId xmlns:a16="http://schemas.microsoft.com/office/drawing/2014/main" id="{505DCEE1-04CC-4BB3-AED0-487EAC770EA7}"/>
              </a:ext>
            </a:extLst>
          </p:cNvPr>
          <p:cNvSpPr/>
          <p:nvPr/>
        </p:nvSpPr>
        <p:spPr>
          <a:xfrm>
            <a:off x="74142" y="37653"/>
            <a:ext cx="11962669" cy="7939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C</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asos de Tuberculosis por distritos y tipo de Diagnósticos. Región Loreto,  Año 2024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36</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t>
            </a:r>
          </a:p>
        </p:txBody>
      </p:sp>
      <p:sp>
        <p:nvSpPr>
          <p:cNvPr id="6" name="CuadroTexto 5">
            <a:extLst>
              <a:ext uri="{FF2B5EF4-FFF2-40B4-BE49-F238E27FC236}">
                <a16:creationId xmlns:a16="http://schemas.microsoft.com/office/drawing/2014/main" id="{84D37B8E-BC82-4608-B145-322199FEA8AA}"/>
              </a:ext>
            </a:extLst>
          </p:cNvPr>
          <p:cNvSpPr txBox="1"/>
          <p:nvPr/>
        </p:nvSpPr>
        <p:spPr>
          <a:xfrm>
            <a:off x="185195" y="4539863"/>
            <a:ext cx="4192614" cy="2031325"/>
          </a:xfrm>
          <a:prstGeom prst="rect">
            <a:avLst/>
          </a:prstGeom>
          <a:solidFill>
            <a:schemeClr val="accent1">
              <a:lumMod val="20000"/>
              <a:lumOff val="80000"/>
            </a:schemeClr>
          </a:solidFill>
          <a:ln>
            <a:solidFill>
              <a:srgbClr val="7030A0"/>
            </a:solidFill>
          </a:ln>
        </p:spPr>
        <p:txBody>
          <a:bodyPr wrap="square" rtlCol="0">
            <a:spAutoFit/>
          </a:bodyPr>
          <a:lstStyle/>
          <a:p>
            <a:pPr algn="just"/>
            <a:r>
              <a:rPr lang="es-ES" sz="1400" b="1" dirty="0">
                <a:latin typeface="Arial" panose="020B0604020202020204" pitchFamily="34" charset="0"/>
                <a:cs typeface="Arial" panose="020B0604020202020204" pitchFamily="34" charset="0"/>
              </a:rPr>
              <a:t>Hasta la SE 36, Se notificaron 654 casos de Tuberculosis, el </a:t>
            </a:r>
            <a:r>
              <a:rPr lang="es-ES" sz="1400" b="1" dirty="0">
                <a:solidFill>
                  <a:srgbClr val="FF0000"/>
                </a:solidFill>
                <a:latin typeface="Arial" panose="020B0604020202020204" pitchFamily="34" charset="0"/>
                <a:cs typeface="Arial" panose="020B0604020202020204" pitchFamily="34" charset="0"/>
              </a:rPr>
              <a:t>81.19%</a:t>
            </a:r>
            <a:r>
              <a:rPr lang="es-ES" sz="1400" b="1" dirty="0">
                <a:latin typeface="Arial" panose="020B0604020202020204" pitchFamily="34" charset="0"/>
                <a:cs typeface="Arial" panose="020B0604020202020204" pitchFamily="34" charset="0"/>
              </a:rPr>
              <a:t> 7 distritos;  principalmente en San Juan Bautista, Belén, Iquitos, Yurimaguas y  Punchana. La mayor cantidad de Tuberculosis, corresponden a TBC Pulmonar con confirmación Bacteriológica </a:t>
            </a:r>
            <a:r>
              <a:rPr lang="es-ES" sz="1400" b="1" dirty="0">
                <a:solidFill>
                  <a:srgbClr val="FF0000"/>
                </a:solidFill>
                <a:latin typeface="Arial" panose="020B0604020202020204" pitchFamily="34" charset="0"/>
                <a:cs typeface="Arial" panose="020B0604020202020204" pitchFamily="34" charset="0"/>
              </a:rPr>
              <a:t>396 (60.5%); </a:t>
            </a:r>
            <a:r>
              <a:rPr lang="es-ES" sz="1400" b="1" dirty="0">
                <a:latin typeface="Arial" panose="020B0604020202020204" pitchFamily="34" charset="0"/>
                <a:cs typeface="Arial" panose="020B0604020202020204" pitchFamily="34" charset="0"/>
              </a:rPr>
              <a:t>TBC Pulmonar sin confirmación bacteriológica con 192 (29.7%) y TBC </a:t>
            </a:r>
            <a:r>
              <a:rPr lang="es-ES" sz="1400" b="1" dirty="0" err="1">
                <a:latin typeface="Arial" panose="020B0604020202020204" pitchFamily="34" charset="0"/>
                <a:cs typeface="Arial" panose="020B0604020202020204" pitchFamily="34" charset="0"/>
              </a:rPr>
              <a:t>Extrapulmonar</a:t>
            </a:r>
            <a:r>
              <a:rPr lang="es-ES" sz="1400" b="1" dirty="0">
                <a:latin typeface="Arial" panose="020B0604020202020204" pitchFamily="34" charset="0"/>
                <a:cs typeface="Arial" panose="020B0604020202020204" pitchFamily="34" charset="0"/>
              </a:rPr>
              <a:t> 55 (8.6%). </a:t>
            </a:r>
            <a:endParaRPr lang="es-PE" sz="1400" b="1"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5929167A-2F85-C077-E168-0BFA8739110D}"/>
              </a:ext>
            </a:extLst>
          </p:cNvPr>
          <p:cNvSpPr txBox="1"/>
          <p:nvPr/>
        </p:nvSpPr>
        <p:spPr>
          <a:xfrm>
            <a:off x="7604958" y="6276823"/>
            <a:ext cx="725214" cy="338554"/>
          </a:xfrm>
          <a:prstGeom prst="rect">
            <a:avLst/>
          </a:prstGeom>
          <a:noFill/>
          <a:ln>
            <a:solidFill>
              <a:schemeClr val="tx1"/>
            </a:solidFill>
          </a:ln>
        </p:spPr>
        <p:txBody>
          <a:bodyPr wrap="square" rtlCol="0">
            <a:spAutoFit/>
          </a:bodyPr>
          <a:lstStyle/>
          <a:p>
            <a:pPr algn="ctr"/>
            <a:r>
              <a:rPr lang="es-ES" sz="1600" b="1" dirty="0">
                <a:solidFill>
                  <a:srgbClr val="FF0000"/>
                </a:solidFill>
              </a:rPr>
              <a:t>60.0%</a:t>
            </a:r>
            <a:endParaRPr lang="es-MX" sz="1600" b="1" dirty="0">
              <a:solidFill>
                <a:srgbClr val="FF0000"/>
              </a:solidFill>
            </a:endParaRPr>
          </a:p>
        </p:txBody>
      </p:sp>
      <p:sp>
        <p:nvSpPr>
          <p:cNvPr id="12" name="CuadroTexto 11">
            <a:extLst>
              <a:ext uri="{FF2B5EF4-FFF2-40B4-BE49-F238E27FC236}">
                <a16:creationId xmlns:a16="http://schemas.microsoft.com/office/drawing/2014/main" id="{22609FF1-A81F-1880-CA7B-206E8EE41515}"/>
              </a:ext>
            </a:extLst>
          </p:cNvPr>
          <p:cNvSpPr txBox="1"/>
          <p:nvPr/>
        </p:nvSpPr>
        <p:spPr>
          <a:xfrm>
            <a:off x="8434344" y="6287287"/>
            <a:ext cx="725214" cy="338554"/>
          </a:xfrm>
          <a:prstGeom prst="rect">
            <a:avLst/>
          </a:prstGeom>
          <a:noFill/>
          <a:ln>
            <a:solidFill>
              <a:schemeClr val="tx1"/>
            </a:solidFill>
          </a:ln>
        </p:spPr>
        <p:txBody>
          <a:bodyPr wrap="square" rtlCol="0">
            <a:spAutoFit/>
          </a:bodyPr>
          <a:lstStyle/>
          <a:p>
            <a:pPr algn="ctr"/>
            <a:r>
              <a:rPr lang="es-ES" sz="1600" b="1" dirty="0">
                <a:solidFill>
                  <a:srgbClr val="FF0000"/>
                </a:solidFill>
              </a:rPr>
              <a:t>29.7%</a:t>
            </a:r>
            <a:endParaRPr lang="es-MX" sz="1600" b="1" dirty="0">
              <a:solidFill>
                <a:srgbClr val="FF0000"/>
              </a:solidFill>
            </a:endParaRPr>
          </a:p>
        </p:txBody>
      </p:sp>
      <p:sp>
        <p:nvSpPr>
          <p:cNvPr id="13" name="CuadroTexto 12">
            <a:extLst>
              <a:ext uri="{FF2B5EF4-FFF2-40B4-BE49-F238E27FC236}">
                <a16:creationId xmlns:a16="http://schemas.microsoft.com/office/drawing/2014/main" id="{BC475631-3328-5B75-46FD-1BC462E3F6E8}"/>
              </a:ext>
            </a:extLst>
          </p:cNvPr>
          <p:cNvSpPr txBox="1"/>
          <p:nvPr/>
        </p:nvSpPr>
        <p:spPr>
          <a:xfrm>
            <a:off x="9721005" y="6272492"/>
            <a:ext cx="725214" cy="338554"/>
          </a:xfrm>
          <a:prstGeom prst="rect">
            <a:avLst/>
          </a:prstGeom>
          <a:noFill/>
          <a:ln>
            <a:solidFill>
              <a:schemeClr val="tx1"/>
            </a:solidFill>
          </a:ln>
        </p:spPr>
        <p:txBody>
          <a:bodyPr wrap="square" rtlCol="0">
            <a:spAutoFit/>
          </a:bodyPr>
          <a:lstStyle/>
          <a:p>
            <a:pPr algn="ctr"/>
            <a:r>
              <a:rPr lang="es-ES" sz="1600" b="1" dirty="0">
                <a:solidFill>
                  <a:srgbClr val="FF0000"/>
                </a:solidFill>
              </a:rPr>
              <a:t>8.6%</a:t>
            </a:r>
            <a:endParaRPr lang="es-MX" sz="1600" b="1" dirty="0">
              <a:solidFill>
                <a:srgbClr val="FF0000"/>
              </a:solidFill>
            </a:endParaRPr>
          </a:p>
        </p:txBody>
      </p:sp>
      <p:graphicFrame>
        <p:nvGraphicFramePr>
          <p:cNvPr id="2" name="Objeto 1"/>
          <p:cNvGraphicFramePr>
            <a:graphicFrameLocks noChangeAspect="1"/>
          </p:cNvGraphicFramePr>
          <p:nvPr>
            <p:extLst>
              <p:ext uri="{D42A27DB-BD31-4B8C-83A1-F6EECF244321}">
                <p14:modId xmlns:p14="http://schemas.microsoft.com/office/powerpoint/2010/main" val="2504320467"/>
              </p:ext>
            </p:extLst>
          </p:nvPr>
        </p:nvGraphicFramePr>
        <p:xfrm>
          <a:off x="4623535" y="961052"/>
          <a:ext cx="7413275" cy="5300852"/>
        </p:xfrm>
        <a:graphic>
          <a:graphicData uri="http://schemas.openxmlformats.org/presentationml/2006/ole">
            <mc:AlternateContent xmlns:mc="http://schemas.openxmlformats.org/markup-compatibility/2006">
              <mc:Choice xmlns:v="urn:schemas-microsoft-com:vml" Requires="v">
                <p:oleObj name="Worksheet" r:id="rId3" imgW="10191750" imgH="4781711" progId="Excel.Sheet.12">
                  <p:embed/>
                </p:oleObj>
              </mc:Choice>
              <mc:Fallback>
                <p:oleObj name="Worksheet" r:id="rId3" imgW="10191750" imgH="4781711" progId="Excel.Sheet.12">
                  <p:embed/>
                  <p:pic>
                    <p:nvPicPr>
                      <p:cNvPr id="0" name=""/>
                      <p:cNvPicPr/>
                      <p:nvPr/>
                    </p:nvPicPr>
                    <p:blipFill>
                      <a:blip r:embed="rId4"/>
                      <a:stretch>
                        <a:fillRect/>
                      </a:stretch>
                    </p:blipFill>
                    <p:spPr>
                      <a:xfrm>
                        <a:off x="4623535" y="961052"/>
                        <a:ext cx="7413275" cy="5300852"/>
                      </a:xfrm>
                      <a:prstGeom prst="rect">
                        <a:avLst/>
                      </a:prstGeom>
                    </p:spPr>
                  </p:pic>
                </p:oleObj>
              </mc:Fallback>
            </mc:AlternateContent>
          </a:graphicData>
        </a:graphic>
      </p:graphicFrame>
      <p:pic>
        <p:nvPicPr>
          <p:cNvPr id="3" name="Imagen 2"/>
          <p:cNvPicPr>
            <a:picLocks noChangeAspect="1"/>
          </p:cNvPicPr>
          <p:nvPr/>
        </p:nvPicPr>
        <p:blipFill>
          <a:blip r:embed="rId5"/>
          <a:stretch>
            <a:fillRect/>
          </a:stretch>
        </p:blipFill>
        <p:spPr>
          <a:xfrm>
            <a:off x="74142" y="961052"/>
            <a:ext cx="2171479" cy="3365111"/>
          </a:xfrm>
          <a:prstGeom prst="rect">
            <a:avLst/>
          </a:prstGeom>
        </p:spPr>
      </p:pic>
      <p:pic>
        <p:nvPicPr>
          <p:cNvPr id="5" name="Imagen 4"/>
          <p:cNvPicPr>
            <a:picLocks noChangeAspect="1"/>
          </p:cNvPicPr>
          <p:nvPr/>
        </p:nvPicPr>
        <p:blipFill>
          <a:blip r:embed="rId6"/>
          <a:stretch>
            <a:fillRect/>
          </a:stretch>
        </p:blipFill>
        <p:spPr>
          <a:xfrm>
            <a:off x="2245621" y="1012507"/>
            <a:ext cx="2256931" cy="3313656"/>
          </a:xfrm>
          <a:prstGeom prst="rect">
            <a:avLst/>
          </a:prstGeom>
        </p:spPr>
      </p:pic>
    </p:spTree>
    <p:extLst>
      <p:ext uri="{BB962C8B-B14F-4D97-AF65-F5344CB8AC3E}">
        <p14:creationId xmlns:p14="http://schemas.microsoft.com/office/powerpoint/2010/main" val="4076201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941288" y="2568205"/>
            <a:ext cx="6753613" cy="874694"/>
          </a:xfrm>
        </p:spPr>
        <p:txBody>
          <a:bodyPr vert="horz" lIns="87105" tIns="43552" rIns="87105" bIns="43552" rtlCol="0" anchor="b">
            <a:noAutofit/>
          </a:bodyPr>
          <a:lstStyle/>
          <a:p>
            <a:pPr algn="ctr"/>
            <a:r>
              <a:rPr lang="es-MX" sz="5144" b="1" dirty="0">
                <a:solidFill>
                  <a:srgbClr val="002060"/>
                </a:solidFill>
                <a:latin typeface="Algerian" panose="04020705040A02060702" pitchFamily="82" charset="0"/>
              </a:rPr>
              <a:t>MUERTEs MATERNAs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623494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46892" y="71069"/>
            <a:ext cx="12072730" cy="769441"/>
          </a:xfrm>
          <a:prstGeom prst="rect">
            <a:avLst/>
          </a:prstGeom>
          <a:solidFill>
            <a:srgbClr val="002060"/>
          </a:solidFill>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de Muertes Maternas según </a:t>
            </a:r>
            <a:r>
              <a:rPr kumimoji="0" lang="es-PE" sz="2200" b="1" i="0" u="none" strike="noStrike" cap="none" normalizeH="0" baseline="0" dirty="0">
                <a:ln>
                  <a:noFill/>
                </a:ln>
                <a:solidFill>
                  <a:srgbClr val="FF0000"/>
                </a:solidFill>
                <a:effectLst/>
                <a:latin typeface="Arial" panose="020B0604020202020204" pitchFamily="34" charset="0"/>
              </a:rPr>
              <a:t>OCURRENCIAS</a:t>
            </a:r>
            <a:r>
              <a:rPr kumimoji="0" lang="es-PE" sz="2200" b="1" i="0" u="none" strike="noStrike" cap="none" normalizeH="0" baseline="0" dirty="0">
                <a:ln>
                  <a:noFill/>
                </a:ln>
                <a:solidFill>
                  <a:schemeClr val="tx1"/>
                </a:solidFill>
                <a:effectLst/>
                <a:latin typeface="Arial" panose="020B0604020202020204" pitchFamily="34" charset="0"/>
              </a:rPr>
              <a:t> </a:t>
            </a:r>
            <a:r>
              <a:rPr kumimoji="0" lang="es-PE" sz="2200" b="1" i="0" u="none" strike="noStrike" cap="none" normalizeH="0" baseline="0" dirty="0">
                <a:ln>
                  <a:noFill/>
                </a:ln>
                <a:solidFill>
                  <a:schemeClr val="bg1"/>
                </a:solidFill>
                <a:effectLst/>
                <a:latin typeface="Arial" panose="020B0604020202020204" pitchFamily="34" charset="0"/>
              </a:rPr>
              <a:t>y clasificación final </a:t>
            </a:r>
            <a:r>
              <a:rPr lang="es-PE" sz="2200" b="1" dirty="0">
                <a:latin typeface="Arial" panose="020B0604020202020204" pitchFamily="34" charset="0"/>
              </a:rPr>
              <a:t>(</a:t>
            </a:r>
            <a:r>
              <a:rPr lang="es-PE" sz="2200" b="1" dirty="0">
                <a:solidFill>
                  <a:srgbClr val="FF0000"/>
                </a:solidFill>
                <a:latin typeface="Arial" panose="020B0604020202020204" pitchFamily="34" charset="0"/>
              </a:rPr>
              <a:t>Directa, Indirecta</a:t>
            </a:r>
            <a:r>
              <a:rPr lang="es-PE" sz="2200" b="1" dirty="0">
                <a:solidFill>
                  <a:schemeClr val="bg1"/>
                </a:solidFill>
                <a:latin typeface="Arial" panose="020B0604020202020204" pitchFamily="34" charset="0"/>
              </a:rPr>
              <a:t>)-R</a:t>
            </a:r>
            <a:r>
              <a:rPr kumimoji="0" lang="es-PE" sz="2200" b="1" i="0" u="none" strike="noStrike" cap="none" normalizeH="0" baseline="0" dirty="0">
                <a:ln>
                  <a:noFill/>
                </a:ln>
                <a:solidFill>
                  <a:schemeClr val="bg1"/>
                </a:solidFill>
                <a:effectLst/>
                <a:latin typeface="Arial" panose="020B0604020202020204" pitchFamily="34" charset="0"/>
              </a:rPr>
              <a:t>egión </a:t>
            </a:r>
            <a:r>
              <a:rPr lang="es-PE" sz="2200" b="1" dirty="0">
                <a:solidFill>
                  <a:schemeClr val="bg1"/>
                </a:solidFill>
                <a:latin typeface="Arial" panose="020B0604020202020204" pitchFamily="34" charset="0"/>
              </a:rPr>
              <a:t>Loreto.</a:t>
            </a:r>
            <a:r>
              <a:rPr kumimoji="0" lang="es-PE" sz="2200" b="1" i="0" u="none" strike="noStrike" cap="none" normalizeH="0" baseline="0" dirty="0">
                <a:ln>
                  <a:noFill/>
                </a:ln>
                <a:solidFill>
                  <a:schemeClr val="bg1"/>
                </a:solidFill>
                <a:effectLst/>
                <a:latin typeface="Arial" panose="020B0604020202020204" pitchFamily="34" charset="0"/>
              </a:rPr>
              <a:t> 2017 al 2024* (</a:t>
            </a:r>
            <a:r>
              <a:rPr lang="es-PE" sz="2200" b="1" dirty="0">
                <a:solidFill>
                  <a:schemeClr val="bg1"/>
                </a:solidFill>
                <a:latin typeface="Arial" panose="020B0604020202020204" pitchFamily="34" charset="0"/>
              </a:rPr>
              <a:t>al 09 de Septiembre).</a:t>
            </a:r>
            <a:endParaRPr lang="es-ES" sz="2200" dirty="0">
              <a:solidFill>
                <a:schemeClr val="bg1"/>
              </a:solidFill>
            </a:endParaRPr>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41439" y="5525958"/>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72887" y="5838032"/>
            <a:ext cx="11999843" cy="933589"/>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se han notificado 23 muertes maternas según </a:t>
            </a:r>
            <a:r>
              <a:rPr lang="es-PE" sz="1600" b="1" dirty="0">
                <a:latin typeface="Arial" panose="020B0604020202020204" pitchFamily="34" charset="0"/>
              </a:rPr>
              <a:t>OCURRENCIA</a:t>
            </a:r>
            <a:r>
              <a:rPr lang="es-PE" sz="1600" dirty="0">
                <a:latin typeface="Arial" panose="020B0604020202020204" pitchFamily="34" charset="0"/>
              </a:rPr>
              <a:t>, 15 (Directas), 8 (Indirectas).</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es-PE" sz="1600" b="1" i="0" u="none" strike="noStrike" cap="none" normalizeH="0" baseline="0" dirty="0">
                <a:ln>
                  <a:noFill/>
                </a:ln>
                <a:effectLst/>
                <a:latin typeface="Arial" panose="020B0604020202020204" pitchFamily="34" charset="0"/>
              </a:rPr>
              <a:t>En el 2024 Hasta el 09 Septiembre, se han notificado 20 muertes maternas: (12 Directas y 08 Indirecta), todas OCURRIDAS en la Región Loreto, </a:t>
            </a:r>
          </a:p>
        </p:txBody>
      </p:sp>
      <p:cxnSp>
        <p:nvCxnSpPr>
          <p:cNvPr id="6" name="Conector recto 5">
            <a:extLst>
              <a:ext uri="{FF2B5EF4-FFF2-40B4-BE49-F238E27FC236}">
                <a16:creationId xmlns:a16="http://schemas.microsoft.com/office/drawing/2014/main" id="{BEFA66C7-3EF6-445A-BD74-97D7C2EA11E6}"/>
              </a:ext>
            </a:extLst>
          </p:cNvPr>
          <p:cNvCxnSpPr>
            <a:cxnSpLocks/>
          </p:cNvCxnSpPr>
          <p:nvPr/>
        </p:nvCxnSpPr>
        <p:spPr>
          <a:xfrm>
            <a:off x="10278347" y="1044702"/>
            <a:ext cx="0" cy="4082726"/>
          </a:xfrm>
          <a:prstGeom prst="line">
            <a:avLst/>
          </a:prstGeom>
          <a:ln w="28575">
            <a:solidFill>
              <a:srgbClr val="FF0000"/>
            </a:solidFill>
            <a:prstDash val="lgDash"/>
          </a:ln>
        </p:spPr>
        <p:style>
          <a:lnRef idx="1">
            <a:schemeClr val="accent2"/>
          </a:lnRef>
          <a:fillRef idx="0">
            <a:schemeClr val="accent2"/>
          </a:fillRef>
          <a:effectRef idx="0">
            <a:schemeClr val="accent2"/>
          </a:effectRef>
          <a:fontRef idx="minor">
            <a:schemeClr val="tx1"/>
          </a:fontRef>
        </p:style>
      </p:cxnSp>
      <p:sp>
        <p:nvSpPr>
          <p:cNvPr id="10" name="Elipse 9">
            <a:extLst>
              <a:ext uri="{FF2B5EF4-FFF2-40B4-BE49-F238E27FC236}">
                <a16:creationId xmlns:a16="http://schemas.microsoft.com/office/drawing/2014/main" id="{01F287AC-40B2-449B-904F-5DF30DD23AE7}"/>
              </a:ext>
            </a:extLst>
          </p:cNvPr>
          <p:cNvSpPr/>
          <p:nvPr/>
        </p:nvSpPr>
        <p:spPr>
          <a:xfrm>
            <a:off x="11015021" y="2965663"/>
            <a:ext cx="529835" cy="5295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a:extLst>
              <a:ext uri="{FF2B5EF4-FFF2-40B4-BE49-F238E27FC236}">
                <a16:creationId xmlns:a16="http://schemas.microsoft.com/office/drawing/2014/main" id="{879FB751-1B04-7671-D72B-BA0327900F24}"/>
              </a:ext>
            </a:extLst>
          </p:cNvPr>
          <p:cNvPicPr>
            <a:picLocks noChangeAspect="1"/>
          </p:cNvPicPr>
          <p:nvPr/>
        </p:nvPicPr>
        <p:blipFill>
          <a:blip r:embed="rId3"/>
          <a:stretch>
            <a:fillRect/>
          </a:stretch>
        </p:blipFill>
        <p:spPr>
          <a:xfrm>
            <a:off x="119269" y="960627"/>
            <a:ext cx="11953462" cy="4565331"/>
          </a:xfrm>
          <a:prstGeom prst="rect">
            <a:avLst/>
          </a:prstGeom>
        </p:spPr>
      </p:pic>
    </p:spTree>
    <p:extLst>
      <p:ext uri="{BB962C8B-B14F-4D97-AF65-F5344CB8AC3E}">
        <p14:creationId xmlns:p14="http://schemas.microsoft.com/office/powerpoint/2010/main" val="963820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300817AD-D3C6-E8F7-59AA-E84A45CCCD39}"/>
              </a:ext>
            </a:extLst>
          </p:cNvPr>
          <p:cNvPicPr>
            <a:picLocks noChangeAspect="1"/>
          </p:cNvPicPr>
          <p:nvPr/>
        </p:nvPicPr>
        <p:blipFill>
          <a:blip r:embed="rId3"/>
          <a:stretch>
            <a:fillRect/>
          </a:stretch>
        </p:blipFill>
        <p:spPr>
          <a:xfrm>
            <a:off x="124750" y="924448"/>
            <a:ext cx="11947980" cy="4494658"/>
          </a:xfrm>
          <a:prstGeom prst="rect">
            <a:avLst/>
          </a:prstGeom>
          <a:ln>
            <a:solidFill>
              <a:schemeClr val="tx1"/>
            </a:solidFill>
          </a:ln>
        </p:spPr>
      </p:pic>
      <p:sp>
        <p:nvSpPr>
          <p:cNvPr id="8" name="CuadroTexto 7">
            <a:extLst>
              <a:ext uri="{FF2B5EF4-FFF2-40B4-BE49-F238E27FC236}">
                <a16:creationId xmlns:a16="http://schemas.microsoft.com/office/drawing/2014/main" id="{86E798EB-8B1F-4F9C-9BE4-BD41A81B47A1}"/>
              </a:ext>
            </a:extLst>
          </p:cNvPr>
          <p:cNvSpPr txBox="1"/>
          <p:nvPr/>
        </p:nvSpPr>
        <p:spPr>
          <a:xfrm>
            <a:off x="42689" y="59639"/>
            <a:ext cx="12030041" cy="769441"/>
          </a:xfrm>
          <a:prstGeom prst="rect">
            <a:avLst/>
          </a:prstGeom>
          <a:solidFill>
            <a:srgbClr val="002060"/>
          </a:solidFill>
          <a:ln>
            <a:solidFill>
              <a:schemeClr val="tx1"/>
            </a:solidFill>
          </a:ln>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bg1"/>
                </a:solidFill>
                <a:effectLst/>
                <a:latin typeface="Arial" panose="020B0604020202020204" pitchFamily="34" charset="0"/>
              </a:rPr>
              <a:t>según meses,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a:t>
            </a:r>
            <a:r>
              <a:rPr kumimoji="0" lang="es-PE" sz="2200" b="1" i="0" u="none" strike="noStrike" cap="none" normalizeH="0" baseline="0" dirty="0">
                <a:ln>
                  <a:noFill/>
                </a:ln>
                <a:solidFill>
                  <a:schemeClr val="bg1"/>
                </a:solidFill>
                <a:effectLst/>
                <a:latin typeface="Arial" panose="020B0604020202020204" pitchFamily="34" charset="0"/>
              </a:rPr>
              <a:t>en la región Loreto. 2023-2024* (hasta el 09 Septiembre)</a:t>
            </a:r>
            <a:r>
              <a:rPr lang="es-PE" sz="2200" b="1" dirty="0">
                <a:solidFill>
                  <a:schemeClr val="bg1"/>
                </a:solidFill>
                <a:latin typeface="Arial" panose="020B0604020202020204" pitchFamily="34" charset="0"/>
              </a:rPr>
              <a:t>.</a:t>
            </a:r>
            <a:endParaRPr lang="es-ES" sz="2200" dirty="0">
              <a:solidFill>
                <a:schemeClr val="bg1"/>
              </a:solidFill>
            </a:endParaRPr>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62440" y="5419106"/>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24750" y="5633105"/>
            <a:ext cx="11867118" cy="1179810"/>
          </a:xfrm>
          <a:prstGeom prst="rect">
            <a:avLst/>
          </a:prstGeom>
          <a:noFill/>
          <a:ln>
            <a:solidFill>
              <a:schemeClr val="accent1"/>
            </a:solidFill>
          </a:ln>
        </p:spPr>
        <p:txBody>
          <a:bodyPr wrap="square">
            <a:spAutoFit/>
          </a:bodyPr>
          <a:lstStyle/>
          <a:p>
            <a:pPr marL="0" marR="0" lvl="0" indent="0"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entre los meses de Enero a Septiembre, se reportaron 14 muertes maternas, 11 (Directas) y  3 (Indirectas).</a:t>
            </a:r>
            <a:r>
              <a:rPr lang="es-PE" sz="1600" b="1" dirty="0">
                <a:latin typeface="Arial" panose="020B0604020202020204" pitchFamily="34" charset="0"/>
              </a:rPr>
              <a:t> </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hasta el 09 de septiembre,  se reportaron 20 muertes maternas: 12 Muertes Maternas Directas y 08 muertes maternas Indirectas. En el mes de septiembre 2023 se reportaron 2MM, mientras al 1ero septiembre 2024, no hay reporte de MM.</a:t>
            </a:r>
          </a:p>
        </p:txBody>
      </p:sp>
      <p:sp>
        <p:nvSpPr>
          <p:cNvPr id="11" name="Flecha: hacia abajo 10">
            <a:extLst>
              <a:ext uri="{FF2B5EF4-FFF2-40B4-BE49-F238E27FC236}">
                <a16:creationId xmlns:a16="http://schemas.microsoft.com/office/drawing/2014/main" id="{1B1533BB-0F40-440F-B7A5-8DDFC7C89890}"/>
              </a:ext>
            </a:extLst>
          </p:cNvPr>
          <p:cNvSpPr/>
          <p:nvPr/>
        </p:nvSpPr>
        <p:spPr>
          <a:xfrm>
            <a:off x="4401018" y="2480310"/>
            <a:ext cx="1005835" cy="9486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lecha: hacia abajo 11">
            <a:extLst>
              <a:ext uri="{FF2B5EF4-FFF2-40B4-BE49-F238E27FC236}">
                <a16:creationId xmlns:a16="http://schemas.microsoft.com/office/drawing/2014/main" id="{33B80C2A-648F-4156-87CD-D14D4F454A30}"/>
              </a:ext>
            </a:extLst>
          </p:cNvPr>
          <p:cNvSpPr/>
          <p:nvPr/>
        </p:nvSpPr>
        <p:spPr>
          <a:xfrm>
            <a:off x="10154684" y="2189432"/>
            <a:ext cx="1005835" cy="9486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a:extLst>
              <a:ext uri="{FF2B5EF4-FFF2-40B4-BE49-F238E27FC236}">
                <a16:creationId xmlns:a16="http://schemas.microsoft.com/office/drawing/2014/main" id="{4EDB1E16-CFD9-4EE4-AACF-D31F60CB6893}"/>
              </a:ext>
            </a:extLst>
          </p:cNvPr>
          <p:cNvSpPr/>
          <p:nvPr/>
        </p:nvSpPr>
        <p:spPr>
          <a:xfrm>
            <a:off x="4452836" y="1508522"/>
            <a:ext cx="845813" cy="723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14</a:t>
            </a:r>
            <a:endParaRPr lang="es-MX" sz="2800" dirty="0"/>
          </a:p>
        </p:txBody>
      </p:sp>
      <p:sp>
        <p:nvSpPr>
          <p:cNvPr id="14" name="Elipse 13">
            <a:extLst>
              <a:ext uri="{FF2B5EF4-FFF2-40B4-BE49-F238E27FC236}">
                <a16:creationId xmlns:a16="http://schemas.microsoft.com/office/drawing/2014/main" id="{C86D6947-E47A-43DF-A848-C0784248F96F}"/>
              </a:ext>
            </a:extLst>
          </p:cNvPr>
          <p:cNvSpPr/>
          <p:nvPr/>
        </p:nvSpPr>
        <p:spPr>
          <a:xfrm>
            <a:off x="10227814" y="1367082"/>
            <a:ext cx="845813" cy="723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20</a:t>
            </a:r>
            <a:endParaRPr lang="es-MX" sz="2800" dirty="0"/>
          </a:p>
        </p:txBody>
      </p:sp>
      <p:sp>
        <p:nvSpPr>
          <p:cNvPr id="15" name="CuadroTexto 14">
            <a:extLst>
              <a:ext uri="{FF2B5EF4-FFF2-40B4-BE49-F238E27FC236}">
                <a16:creationId xmlns:a16="http://schemas.microsoft.com/office/drawing/2014/main" id="{19DC2B21-2CDE-4F78-9F11-B7EB9B1ABDA1}"/>
              </a:ext>
            </a:extLst>
          </p:cNvPr>
          <p:cNvSpPr txBox="1"/>
          <p:nvPr/>
        </p:nvSpPr>
        <p:spPr>
          <a:xfrm>
            <a:off x="7573873" y="1784287"/>
            <a:ext cx="1307792" cy="923330"/>
          </a:xfrm>
          <a:prstGeom prst="rect">
            <a:avLst/>
          </a:prstGeom>
          <a:noFill/>
        </p:spPr>
        <p:txBody>
          <a:bodyPr wrap="square" rtlCol="0">
            <a:spAutoFit/>
          </a:bodyPr>
          <a:lstStyle/>
          <a:p>
            <a:pPr algn="ctr"/>
            <a:r>
              <a:rPr lang="es-ES" b="1" dirty="0"/>
              <a:t>Hasta 1ero septiembre 2024</a:t>
            </a:r>
            <a:endParaRPr lang="es-MX" b="1" dirty="0"/>
          </a:p>
        </p:txBody>
      </p:sp>
      <p:sp>
        <p:nvSpPr>
          <p:cNvPr id="4" name="CuadroTexto 3">
            <a:extLst>
              <a:ext uri="{FF2B5EF4-FFF2-40B4-BE49-F238E27FC236}">
                <a16:creationId xmlns:a16="http://schemas.microsoft.com/office/drawing/2014/main" id="{8526ADBB-2AE5-B6DA-1383-C91692BF225A}"/>
              </a:ext>
            </a:extLst>
          </p:cNvPr>
          <p:cNvSpPr txBox="1"/>
          <p:nvPr/>
        </p:nvSpPr>
        <p:spPr>
          <a:xfrm>
            <a:off x="2679806" y="1677088"/>
            <a:ext cx="1379041" cy="923330"/>
          </a:xfrm>
          <a:prstGeom prst="rect">
            <a:avLst/>
          </a:prstGeom>
          <a:noFill/>
        </p:spPr>
        <p:txBody>
          <a:bodyPr wrap="square" rtlCol="0">
            <a:spAutoFit/>
          </a:bodyPr>
          <a:lstStyle/>
          <a:p>
            <a:pPr algn="ctr"/>
            <a:r>
              <a:rPr lang="es-ES" b="1" dirty="0"/>
              <a:t>Hasta septiembre 2023</a:t>
            </a:r>
            <a:endParaRPr lang="es-MX" b="1" dirty="0"/>
          </a:p>
        </p:txBody>
      </p:sp>
      <p:sp>
        <p:nvSpPr>
          <p:cNvPr id="5" name="Rectángulo: esquinas redondeadas 4">
            <a:extLst>
              <a:ext uri="{FF2B5EF4-FFF2-40B4-BE49-F238E27FC236}">
                <a16:creationId xmlns:a16="http://schemas.microsoft.com/office/drawing/2014/main" id="{84DC6C82-8B1A-9031-AEAD-A56E11C1047C}"/>
              </a:ext>
            </a:extLst>
          </p:cNvPr>
          <p:cNvSpPr/>
          <p:nvPr/>
        </p:nvSpPr>
        <p:spPr>
          <a:xfrm>
            <a:off x="4634595" y="3756391"/>
            <a:ext cx="482297" cy="1179810"/>
          </a:xfrm>
          <a:prstGeom prst="roundRect">
            <a:avLst/>
          </a:prstGeom>
          <a:noFill/>
          <a:ln w="28575">
            <a:solidFill>
              <a:srgbClr val="F90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esquinas redondeadas 5">
            <a:extLst>
              <a:ext uri="{FF2B5EF4-FFF2-40B4-BE49-F238E27FC236}">
                <a16:creationId xmlns:a16="http://schemas.microsoft.com/office/drawing/2014/main" id="{0718FCBA-C632-3692-BBB8-07FA07D427C8}"/>
              </a:ext>
            </a:extLst>
          </p:cNvPr>
          <p:cNvSpPr/>
          <p:nvPr/>
        </p:nvSpPr>
        <p:spPr>
          <a:xfrm>
            <a:off x="10621474" y="3225349"/>
            <a:ext cx="482297" cy="1597860"/>
          </a:xfrm>
          <a:prstGeom prst="roundRect">
            <a:avLst/>
          </a:prstGeom>
          <a:noFill/>
          <a:ln w="28575">
            <a:solidFill>
              <a:srgbClr val="F90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68740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0" y="59639"/>
            <a:ext cx="12192000" cy="830997"/>
          </a:xfrm>
          <a:prstGeom prst="rect">
            <a:avLst/>
          </a:prstGeom>
          <a:solidFill>
            <a:srgbClr val="002060"/>
          </a:solidFill>
          <a:ln>
            <a:solidFill>
              <a:srgbClr val="FF0000"/>
            </a:solidFill>
          </a:ln>
        </p:spPr>
        <p:txBody>
          <a:bodyPr wrap="square">
            <a:spAutoFit/>
          </a:bodyPr>
          <a:lstStyle/>
          <a:p>
            <a:pPr algn="ctr"/>
            <a:r>
              <a:rPr kumimoji="0" lang="es-PE" sz="2400" b="1" i="0" u="none" strike="noStrike" cap="none" normalizeH="0" baseline="0" dirty="0">
                <a:ln>
                  <a:noFill/>
                </a:ln>
                <a:solidFill>
                  <a:schemeClr val="bg1"/>
                </a:solidFill>
                <a:effectLst/>
                <a:latin typeface="Arial" panose="020B0604020202020204" pitchFamily="34" charset="0"/>
              </a:rPr>
              <a:t>Número de Muertes Maternas( </a:t>
            </a:r>
            <a:r>
              <a:rPr kumimoji="0" lang="es-PE" sz="2400" b="1" i="0" u="none" strike="noStrike" cap="none" normalizeH="0" baseline="0" dirty="0">
                <a:ln>
                  <a:noFill/>
                </a:ln>
                <a:solidFill>
                  <a:srgbClr val="FF0000"/>
                </a:solidFill>
                <a:effectLst/>
                <a:latin typeface="Arial" panose="020B0604020202020204" pitchFamily="34" charset="0"/>
              </a:rPr>
              <a:t>Directas, Indirectas e incidentales</a:t>
            </a:r>
            <a:r>
              <a:rPr kumimoji="0" lang="es-PE" sz="2400" b="1" i="0" u="none" strike="noStrike" cap="none" normalizeH="0" baseline="0" dirty="0">
                <a:ln>
                  <a:noFill/>
                </a:ln>
                <a:solidFill>
                  <a:schemeClr val="bg1"/>
                </a:solidFill>
                <a:effectLst/>
                <a:latin typeface="Arial" panose="020B0604020202020204" pitchFamily="34" charset="0"/>
              </a:rPr>
              <a:t>) </a:t>
            </a:r>
            <a:r>
              <a:rPr lang="es-PE" sz="2400" b="1" dirty="0">
                <a:solidFill>
                  <a:schemeClr val="bg1"/>
                </a:solidFill>
                <a:latin typeface="Arial" panose="020B0604020202020204" pitchFamily="34" charset="0"/>
              </a:rPr>
              <a:t>según Provincias y distritos de Procedencias. Región Loreto. 2024</a:t>
            </a:r>
            <a:r>
              <a:rPr kumimoji="0" lang="es-PE" sz="2400" b="1" i="0" u="none" strike="noStrike" cap="none" normalizeH="0" baseline="0" dirty="0">
                <a:ln>
                  <a:noFill/>
                </a:ln>
                <a:solidFill>
                  <a:schemeClr val="bg1"/>
                </a:solidFill>
                <a:effectLst/>
                <a:latin typeface="Arial" panose="020B0604020202020204" pitchFamily="34" charset="0"/>
              </a:rPr>
              <a:t>* Hasta 09 Septiembre.</a:t>
            </a:r>
            <a:endParaRPr lang="es-ES" sz="2400" dirty="0">
              <a:solidFill>
                <a:schemeClr val="bg1"/>
              </a:solidFill>
            </a:endParaRPr>
          </a:p>
        </p:txBody>
      </p:sp>
      <p:sp>
        <p:nvSpPr>
          <p:cNvPr id="6" name="Text Box 3">
            <a:extLst>
              <a:ext uri="{FF2B5EF4-FFF2-40B4-BE49-F238E27FC236}">
                <a16:creationId xmlns:a16="http://schemas.microsoft.com/office/drawing/2014/main" id="{A3320C8F-C6DC-4C97-8CCF-8F1D05712B1C}"/>
              </a:ext>
            </a:extLst>
          </p:cNvPr>
          <p:cNvSpPr txBox="1">
            <a:spLocks noChangeArrowheads="1"/>
          </p:cNvSpPr>
          <p:nvPr/>
        </p:nvSpPr>
        <p:spPr bwMode="auto">
          <a:xfrm>
            <a:off x="70340" y="6563795"/>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pic>
        <p:nvPicPr>
          <p:cNvPr id="2" name="Imagen 1">
            <a:extLst>
              <a:ext uri="{FF2B5EF4-FFF2-40B4-BE49-F238E27FC236}">
                <a16:creationId xmlns:a16="http://schemas.microsoft.com/office/drawing/2014/main" id="{6511CC7E-FE7E-19CD-249E-97CEBDE0DD47}"/>
              </a:ext>
            </a:extLst>
          </p:cNvPr>
          <p:cNvPicPr>
            <a:picLocks noChangeAspect="1"/>
          </p:cNvPicPr>
          <p:nvPr/>
        </p:nvPicPr>
        <p:blipFill>
          <a:blip r:embed="rId3"/>
          <a:stretch>
            <a:fillRect/>
          </a:stretch>
        </p:blipFill>
        <p:spPr>
          <a:xfrm>
            <a:off x="542611" y="1034980"/>
            <a:ext cx="11183815" cy="5431522"/>
          </a:xfrm>
          <a:prstGeom prst="rect">
            <a:avLst/>
          </a:prstGeom>
          <a:ln>
            <a:solidFill>
              <a:schemeClr val="tx1"/>
            </a:solidFill>
          </a:ln>
        </p:spPr>
      </p:pic>
    </p:spTree>
    <p:extLst>
      <p:ext uri="{BB962C8B-B14F-4D97-AF65-F5344CB8AC3E}">
        <p14:creationId xmlns:p14="http://schemas.microsoft.com/office/powerpoint/2010/main" val="244628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0" y="59639"/>
            <a:ext cx="12192000" cy="830997"/>
          </a:xfrm>
          <a:prstGeom prst="rect">
            <a:avLst/>
          </a:prstGeom>
          <a:solidFill>
            <a:srgbClr val="002060"/>
          </a:solidFill>
          <a:ln>
            <a:solidFill>
              <a:srgbClr val="FF0000"/>
            </a:solidFill>
          </a:ln>
        </p:spPr>
        <p:txBody>
          <a:bodyPr wrap="square">
            <a:spAutoFit/>
          </a:bodyPr>
          <a:lstStyle/>
          <a:p>
            <a:pPr algn="ctr"/>
            <a:r>
              <a:rPr kumimoji="0" lang="es-PE" sz="2400" b="1" i="0" u="none" strike="noStrike" cap="none" normalizeH="0" baseline="0" dirty="0">
                <a:ln>
                  <a:noFill/>
                </a:ln>
                <a:solidFill>
                  <a:schemeClr val="bg1"/>
                </a:solidFill>
                <a:effectLst/>
                <a:latin typeface="Arial" panose="020B0604020202020204" pitchFamily="34" charset="0"/>
              </a:rPr>
              <a:t>Número de Muertes Maternas( </a:t>
            </a:r>
            <a:r>
              <a:rPr kumimoji="0" lang="es-PE" sz="2400" b="1" i="0" u="none" strike="noStrike" cap="none" normalizeH="0" baseline="0" dirty="0">
                <a:ln>
                  <a:noFill/>
                </a:ln>
                <a:solidFill>
                  <a:srgbClr val="FF0000"/>
                </a:solidFill>
                <a:effectLst/>
                <a:latin typeface="Arial" panose="020B0604020202020204" pitchFamily="34" charset="0"/>
              </a:rPr>
              <a:t>Directas, Indirectas </a:t>
            </a:r>
            <a:r>
              <a:rPr kumimoji="0" lang="es-PE" sz="2400" b="1" i="0" u="none" strike="noStrike" cap="none" normalizeH="0" baseline="0" dirty="0">
                <a:ln>
                  <a:noFill/>
                </a:ln>
                <a:solidFill>
                  <a:schemeClr val="bg1"/>
                </a:solidFill>
                <a:effectLst/>
                <a:latin typeface="Arial" panose="020B0604020202020204" pitchFamily="34" charset="0"/>
              </a:rPr>
              <a:t>) </a:t>
            </a:r>
            <a:r>
              <a:rPr lang="es-PE" sz="2400" b="1" dirty="0">
                <a:solidFill>
                  <a:schemeClr val="bg1"/>
                </a:solidFill>
                <a:latin typeface="Arial" panose="020B0604020202020204" pitchFamily="34" charset="0"/>
              </a:rPr>
              <a:t>según Lugar de Fallecimiento. Región Loreto. 2024</a:t>
            </a:r>
            <a:r>
              <a:rPr kumimoji="0" lang="es-PE" sz="2400" b="1" i="0" u="none" strike="noStrike" cap="none" normalizeH="0" baseline="0" dirty="0">
                <a:ln>
                  <a:noFill/>
                </a:ln>
                <a:solidFill>
                  <a:schemeClr val="bg1"/>
                </a:solidFill>
                <a:effectLst/>
                <a:latin typeface="Arial" panose="020B0604020202020204" pitchFamily="34" charset="0"/>
              </a:rPr>
              <a:t>* Hasta el 09 septiembre</a:t>
            </a:r>
            <a:r>
              <a:rPr kumimoji="0" lang="es-PE" sz="2400" b="1" i="0" u="none" strike="noStrike" cap="none" normalizeH="0" baseline="0" dirty="0">
                <a:ln>
                  <a:noFill/>
                </a:ln>
                <a:solidFill>
                  <a:schemeClr val="tx1"/>
                </a:solidFill>
                <a:effectLst/>
                <a:latin typeface="Arial" panose="020B0604020202020204" pitchFamily="34" charset="0"/>
              </a:rPr>
              <a:t>.</a:t>
            </a:r>
            <a:endParaRPr lang="es-ES" sz="2400" dirty="0"/>
          </a:p>
        </p:txBody>
      </p:sp>
      <p:sp>
        <p:nvSpPr>
          <p:cNvPr id="6" name="Text Box 3">
            <a:extLst>
              <a:ext uri="{FF2B5EF4-FFF2-40B4-BE49-F238E27FC236}">
                <a16:creationId xmlns:a16="http://schemas.microsoft.com/office/drawing/2014/main" id="{A3320C8F-C6DC-4C97-8CCF-8F1D05712B1C}"/>
              </a:ext>
            </a:extLst>
          </p:cNvPr>
          <p:cNvSpPr txBox="1">
            <a:spLocks noChangeArrowheads="1"/>
          </p:cNvSpPr>
          <p:nvPr/>
        </p:nvSpPr>
        <p:spPr bwMode="auto">
          <a:xfrm>
            <a:off x="1563738" y="6652009"/>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pic>
        <p:nvPicPr>
          <p:cNvPr id="10" name="Imagen 9">
            <a:extLst>
              <a:ext uri="{FF2B5EF4-FFF2-40B4-BE49-F238E27FC236}">
                <a16:creationId xmlns:a16="http://schemas.microsoft.com/office/drawing/2014/main" id="{46F8C29E-55A9-207B-065A-21B6D55F6A25}"/>
              </a:ext>
            </a:extLst>
          </p:cNvPr>
          <p:cNvPicPr>
            <a:picLocks noChangeAspect="1"/>
          </p:cNvPicPr>
          <p:nvPr/>
        </p:nvPicPr>
        <p:blipFill>
          <a:blip r:embed="rId3"/>
          <a:stretch>
            <a:fillRect/>
          </a:stretch>
        </p:blipFill>
        <p:spPr>
          <a:xfrm>
            <a:off x="1563738" y="1075174"/>
            <a:ext cx="9064523" cy="5576835"/>
          </a:xfrm>
          <a:prstGeom prst="rect">
            <a:avLst/>
          </a:prstGeom>
          <a:ln w="28575">
            <a:solidFill>
              <a:schemeClr val="tx1"/>
            </a:solidFill>
          </a:ln>
        </p:spPr>
      </p:pic>
    </p:spTree>
    <p:extLst>
      <p:ext uri="{BB962C8B-B14F-4D97-AF65-F5344CB8AC3E}">
        <p14:creationId xmlns:p14="http://schemas.microsoft.com/office/powerpoint/2010/main" val="1214589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rgbClr val="002060"/>
          </a:solidFill>
          <a:ln>
            <a:solidFill>
              <a:schemeClr val="tx1"/>
            </a:solidFill>
          </a:ln>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bg1"/>
                </a:solidFill>
                <a:effectLst/>
                <a:latin typeface="Arial" panose="020B0604020202020204" pitchFamily="34" charset="0"/>
              </a:rPr>
              <a:t>según momentos y clasificación final,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a:t>
            </a:r>
            <a:r>
              <a:rPr kumimoji="0" lang="es-PE" sz="2200" b="1" i="0" u="none" strike="noStrike" cap="none" normalizeH="0" baseline="0" dirty="0">
                <a:ln>
                  <a:noFill/>
                </a:ln>
                <a:solidFill>
                  <a:schemeClr val="bg1"/>
                </a:solidFill>
                <a:effectLst/>
                <a:latin typeface="Arial" panose="020B0604020202020204" pitchFamily="34" charset="0"/>
              </a:rPr>
              <a:t>en la región Loreto. 2023 (SE1-SE52)-2024* (hasta el 09 septiembre)</a:t>
            </a:r>
            <a:r>
              <a:rPr lang="es-PE" sz="2200" b="1" dirty="0">
                <a:solidFill>
                  <a:schemeClr val="bg1"/>
                </a:solidFill>
                <a:latin typeface="Arial" panose="020B0604020202020204" pitchFamily="34" charset="0"/>
              </a:rPr>
              <a:t>.</a:t>
            </a:r>
            <a:endParaRPr lang="es-ES" sz="2200" dirty="0">
              <a:solidFill>
                <a:schemeClr val="bg1"/>
              </a:solidFill>
            </a:endParaRPr>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45773" y="3950838"/>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45773" y="4793963"/>
            <a:ext cx="11913703" cy="1179810"/>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se notificaron 23 muertes maternas;( 15 Directas y 08 Indirectas). En el Embarazo (6 muertes), Parto (2 muertes) y Puerperio (15 muertes)</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(hasta el 01 septiembre), se notificaron 20 muertes maternas: </a:t>
            </a:r>
            <a:r>
              <a:rPr lang="es-PE" sz="1600" b="1" dirty="0">
                <a:solidFill>
                  <a:srgbClr val="FF0000"/>
                </a:solidFill>
                <a:latin typeface="Arial" panose="020B0604020202020204" pitchFamily="34" charset="0"/>
              </a:rPr>
              <a:t>12</a:t>
            </a:r>
            <a:r>
              <a:rPr lang="es-PE" sz="1600" b="1" dirty="0">
                <a:latin typeface="Arial" panose="020B0604020202020204" pitchFamily="34" charset="0"/>
              </a:rPr>
              <a:t> muertes maternas directas: En el embarazo (2), parto (3) y puerperio (7). </a:t>
            </a:r>
            <a:r>
              <a:rPr lang="es-PE" sz="1600" b="1" dirty="0">
                <a:solidFill>
                  <a:srgbClr val="FF0000"/>
                </a:solidFill>
                <a:latin typeface="Arial" panose="020B0604020202020204" pitchFamily="34" charset="0"/>
              </a:rPr>
              <a:t>08</a:t>
            </a:r>
            <a:r>
              <a:rPr lang="es-PE" sz="1600" b="1" dirty="0">
                <a:latin typeface="Arial" panose="020B0604020202020204" pitchFamily="34" charset="0"/>
              </a:rPr>
              <a:t> muertes maternas Indirectas; (01 embarazo, 01 en el Parto y 6 en el puerperio).</a:t>
            </a:r>
          </a:p>
        </p:txBody>
      </p:sp>
      <p:sp>
        <p:nvSpPr>
          <p:cNvPr id="5" name="CuadroTexto 4">
            <a:extLst>
              <a:ext uri="{FF2B5EF4-FFF2-40B4-BE49-F238E27FC236}">
                <a16:creationId xmlns:a16="http://schemas.microsoft.com/office/drawing/2014/main" id="{9CCF1F0B-EF29-4E85-AB63-4E616DC5F8A0}"/>
              </a:ext>
            </a:extLst>
          </p:cNvPr>
          <p:cNvSpPr txBox="1"/>
          <p:nvPr/>
        </p:nvSpPr>
        <p:spPr>
          <a:xfrm>
            <a:off x="354330" y="1268730"/>
            <a:ext cx="902970" cy="369332"/>
          </a:xfrm>
          <a:prstGeom prst="rect">
            <a:avLst/>
          </a:prstGeom>
          <a:noFill/>
        </p:spPr>
        <p:txBody>
          <a:bodyPr wrap="square" rtlCol="0">
            <a:spAutoFit/>
          </a:bodyPr>
          <a:lstStyle/>
          <a:p>
            <a:pPr algn="ctr"/>
            <a:r>
              <a:rPr lang="es-MX" b="1" dirty="0"/>
              <a:t>2023</a:t>
            </a:r>
          </a:p>
        </p:txBody>
      </p:sp>
      <p:sp>
        <p:nvSpPr>
          <p:cNvPr id="18" name="CuadroTexto 17">
            <a:extLst>
              <a:ext uri="{FF2B5EF4-FFF2-40B4-BE49-F238E27FC236}">
                <a16:creationId xmlns:a16="http://schemas.microsoft.com/office/drawing/2014/main" id="{9FA3CDBB-F237-47E5-B256-8D9F3B4E3F1D}"/>
              </a:ext>
            </a:extLst>
          </p:cNvPr>
          <p:cNvSpPr txBox="1"/>
          <p:nvPr/>
        </p:nvSpPr>
        <p:spPr>
          <a:xfrm>
            <a:off x="5644515" y="1232392"/>
            <a:ext cx="902970" cy="369332"/>
          </a:xfrm>
          <a:prstGeom prst="rect">
            <a:avLst/>
          </a:prstGeom>
          <a:noFill/>
        </p:spPr>
        <p:txBody>
          <a:bodyPr wrap="square" rtlCol="0">
            <a:spAutoFit/>
          </a:bodyPr>
          <a:lstStyle/>
          <a:p>
            <a:pPr algn="ctr"/>
            <a:r>
              <a:rPr lang="es-MX" b="1" dirty="0"/>
              <a:t>2024</a:t>
            </a:r>
          </a:p>
        </p:txBody>
      </p:sp>
      <p:pic>
        <p:nvPicPr>
          <p:cNvPr id="20" name="Imagen 19">
            <a:extLst>
              <a:ext uri="{FF2B5EF4-FFF2-40B4-BE49-F238E27FC236}">
                <a16:creationId xmlns:a16="http://schemas.microsoft.com/office/drawing/2014/main" id="{DCB627CE-E948-4EB4-918F-C25EF8EE9815}"/>
              </a:ext>
            </a:extLst>
          </p:cNvPr>
          <p:cNvPicPr>
            <a:picLocks noChangeAspect="1"/>
          </p:cNvPicPr>
          <p:nvPr/>
        </p:nvPicPr>
        <p:blipFill>
          <a:blip r:embed="rId3"/>
          <a:stretch>
            <a:fillRect/>
          </a:stretch>
        </p:blipFill>
        <p:spPr>
          <a:xfrm>
            <a:off x="354330" y="1632704"/>
            <a:ext cx="4897608" cy="2230120"/>
          </a:xfrm>
          <a:prstGeom prst="rect">
            <a:avLst/>
          </a:prstGeom>
          <a:ln>
            <a:solidFill>
              <a:schemeClr val="tx1"/>
            </a:solidFill>
          </a:ln>
        </p:spPr>
      </p:pic>
      <p:pic>
        <p:nvPicPr>
          <p:cNvPr id="2" name="Imagen 1">
            <a:extLst>
              <a:ext uri="{FF2B5EF4-FFF2-40B4-BE49-F238E27FC236}">
                <a16:creationId xmlns:a16="http://schemas.microsoft.com/office/drawing/2014/main" id="{D18CBCA0-AC9C-7BCB-7CD7-E14A6C852F19}"/>
              </a:ext>
            </a:extLst>
          </p:cNvPr>
          <p:cNvPicPr>
            <a:picLocks noChangeAspect="1"/>
          </p:cNvPicPr>
          <p:nvPr/>
        </p:nvPicPr>
        <p:blipFill>
          <a:blip r:embed="rId4"/>
          <a:stretch>
            <a:fillRect/>
          </a:stretch>
        </p:blipFill>
        <p:spPr>
          <a:xfrm>
            <a:off x="5518847" y="1632703"/>
            <a:ext cx="4750567" cy="2230119"/>
          </a:xfrm>
          <a:prstGeom prst="rect">
            <a:avLst/>
          </a:prstGeom>
          <a:ln w="19050">
            <a:solidFill>
              <a:schemeClr val="tx1"/>
            </a:solidFill>
          </a:ln>
        </p:spPr>
      </p:pic>
    </p:spTree>
    <p:extLst>
      <p:ext uri="{BB962C8B-B14F-4D97-AF65-F5344CB8AC3E}">
        <p14:creationId xmlns:p14="http://schemas.microsoft.com/office/powerpoint/2010/main" val="245486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71215"/>
            <a:ext cx="11926956" cy="1107996"/>
          </a:xfrm>
          <a:prstGeom prst="rect">
            <a:avLst/>
          </a:prstGeom>
          <a:solidFill>
            <a:srgbClr val="002060"/>
          </a:solidFill>
          <a:ln>
            <a:solidFill>
              <a:schemeClr val="tx1"/>
            </a:solidFill>
          </a:ln>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y Porcentaje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bg1"/>
                </a:solidFill>
                <a:effectLst/>
                <a:latin typeface="Arial" panose="020B0604020202020204" pitchFamily="34" charset="0"/>
              </a:rPr>
              <a:t>según </a:t>
            </a:r>
            <a:r>
              <a:rPr lang="es-PE" sz="2200" b="1" dirty="0">
                <a:solidFill>
                  <a:schemeClr val="bg1"/>
                </a:solidFill>
                <a:latin typeface="Arial" panose="020B0604020202020204" pitchFamily="34" charset="0"/>
              </a:rPr>
              <a:t>semanas gestacionales </a:t>
            </a:r>
            <a:r>
              <a:rPr kumimoji="0" lang="es-PE" sz="2200" b="1" i="0" u="none" strike="noStrike" cap="none" normalizeH="0" baseline="0" dirty="0">
                <a:ln>
                  <a:noFill/>
                </a:ln>
                <a:solidFill>
                  <a:schemeClr val="bg1"/>
                </a:solidFill>
                <a:effectLst/>
                <a:latin typeface="Arial" panose="020B0604020202020204" pitchFamily="34" charset="0"/>
              </a:rPr>
              <a:t> y clasificación final,</a:t>
            </a:r>
            <a:r>
              <a:rPr kumimoji="0" lang="es-PE" sz="2200" b="1" i="0" u="none" strike="noStrike" cap="none" normalizeH="0" baseline="0" dirty="0">
                <a:ln>
                  <a:noFill/>
                </a:ln>
                <a:solidFill>
                  <a:schemeClr val="tx1"/>
                </a:solidFill>
                <a:effectLst/>
                <a:latin typeface="Arial" panose="020B0604020202020204" pitchFamily="34" charset="0"/>
              </a:rPr>
              <a:t>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a:t>
            </a:r>
            <a:r>
              <a:rPr kumimoji="0" lang="es-PE" sz="2200" b="1" i="0" u="none" strike="noStrike" cap="none" normalizeH="0" baseline="0" dirty="0">
                <a:ln>
                  <a:noFill/>
                </a:ln>
                <a:solidFill>
                  <a:schemeClr val="bg1"/>
                </a:solidFill>
                <a:effectLst/>
                <a:latin typeface="Arial" panose="020B0604020202020204" pitchFamily="34" charset="0"/>
              </a:rPr>
              <a:t>en la región Loreto. </a:t>
            </a:r>
          </a:p>
          <a:p>
            <a:pPr algn="ctr"/>
            <a:r>
              <a:rPr kumimoji="0" lang="es-PE" sz="2200" b="1" i="0" u="none" strike="noStrike" cap="none" normalizeH="0" baseline="0" dirty="0">
                <a:ln>
                  <a:noFill/>
                </a:ln>
                <a:solidFill>
                  <a:schemeClr val="bg1"/>
                </a:solidFill>
                <a:effectLst/>
                <a:latin typeface="Arial" panose="020B0604020202020204" pitchFamily="34" charset="0"/>
              </a:rPr>
              <a:t>2024 (hasta el </a:t>
            </a:r>
            <a:r>
              <a:rPr lang="es-PE" sz="2200" b="1" dirty="0">
                <a:solidFill>
                  <a:schemeClr val="bg1"/>
                </a:solidFill>
                <a:latin typeface="Arial" panose="020B0604020202020204" pitchFamily="34" charset="0"/>
              </a:rPr>
              <a:t>09 septiembre</a:t>
            </a:r>
            <a:r>
              <a:rPr kumimoji="0" lang="es-PE" sz="2200" b="1" i="0" u="none" strike="noStrike" cap="none" normalizeH="0" baseline="0" dirty="0">
                <a:ln>
                  <a:noFill/>
                </a:ln>
                <a:solidFill>
                  <a:schemeClr val="bg1"/>
                </a:solidFill>
                <a:effectLst/>
                <a:latin typeface="Arial" panose="020B0604020202020204" pitchFamily="34" charset="0"/>
              </a:rPr>
              <a:t>)</a:t>
            </a:r>
            <a:r>
              <a:rPr lang="es-PE" sz="2200" b="1" dirty="0">
                <a:solidFill>
                  <a:schemeClr val="bg1"/>
                </a:solidFill>
                <a:latin typeface="Arial" panose="020B0604020202020204" pitchFamily="34" charset="0"/>
              </a:rPr>
              <a:t>.</a:t>
            </a:r>
            <a:endParaRPr lang="es-ES" sz="2200" dirty="0">
              <a:solidFill>
                <a:schemeClr val="bg1"/>
              </a:solidFill>
            </a:endParaRPr>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594258" y="5538479"/>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97272" y="5832684"/>
            <a:ext cx="11913703" cy="1025922"/>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b="1" dirty="0">
                <a:latin typeface="Arial" panose="020B0604020202020204" pitchFamily="34" charset="0"/>
              </a:rPr>
              <a:t>En el 2024 (hasta el 9</a:t>
            </a:r>
          </a:p>
          <a:p>
            <a:pPr marL="0" marR="0" lvl="0" indent="0" algn="just" defTabSz="914400" rtl="0" eaLnBrk="0" fontAlgn="base" latinLnBrk="0" hangingPunct="0">
              <a:lnSpc>
                <a:spcPct val="100000"/>
              </a:lnSpc>
              <a:spcBef>
                <a:spcPct val="0"/>
              </a:spcBef>
              <a:spcAft>
                <a:spcPts val="800"/>
              </a:spcAft>
              <a:buClrTx/>
              <a:buSzTx/>
              <a:buFontTx/>
              <a:buNone/>
              <a:tabLst/>
            </a:pPr>
            <a:r>
              <a:rPr lang="es-PE" b="1" dirty="0">
                <a:latin typeface="Arial" panose="020B0604020202020204" pitchFamily="34" charset="0"/>
              </a:rPr>
              <a:t> septiembre), se notificaron 12 muertes maternas: El 35.00% de las muertes maternas ocurrieron en la 38 semana gestacional, el 70.0% de  muertes maternas ocurrieron de 37 a 41 semanas gestacional. </a:t>
            </a:r>
          </a:p>
        </p:txBody>
      </p:sp>
      <p:pic>
        <p:nvPicPr>
          <p:cNvPr id="10" name="Imagen 9">
            <a:extLst>
              <a:ext uri="{FF2B5EF4-FFF2-40B4-BE49-F238E27FC236}">
                <a16:creationId xmlns:a16="http://schemas.microsoft.com/office/drawing/2014/main" id="{65A0E4B1-BAD2-5EAC-15E9-826C93E877E6}"/>
              </a:ext>
            </a:extLst>
          </p:cNvPr>
          <p:cNvPicPr>
            <a:picLocks noChangeAspect="1"/>
          </p:cNvPicPr>
          <p:nvPr/>
        </p:nvPicPr>
        <p:blipFill>
          <a:blip r:embed="rId3"/>
          <a:stretch>
            <a:fillRect/>
          </a:stretch>
        </p:blipFill>
        <p:spPr>
          <a:xfrm>
            <a:off x="197272" y="1292561"/>
            <a:ext cx="10797540" cy="4272878"/>
          </a:xfrm>
          <a:prstGeom prst="rect">
            <a:avLst/>
          </a:prstGeom>
        </p:spPr>
      </p:pic>
    </p:spTree>
    <p:extLst>
      <p:ext uri="{BB962C8B-B14F-4D97-AF65-F5344CB8AC3E}">
        <p14:creationId xmlns:p14="http://schemas.microsoft.com/office/powerpoint/2010/main" val="1270861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62775" y="279240"/>
            <a:ext cx="6241086" cy="1107996"/>
          </a:xfrm>
          <a:prstGeom prst="rect">
            <a:avLst/>
          </a:prstGeom>
          <a:solidFill>
            <a:srgbClr val="002060"/>
          </a:solidFill>
          <a:ln>
            <a:solidFill>
              <a:schemeClr val="tx1"/>
            </a:solidFill>
          </a:ln>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de Muertes Maternas Directas e Indirectas según </a:t>
            </a:r>
            <a:r>
              <a:rPr lang="es-PE" sz="2200" b="1" dirty="0">
                <a:solidFill>
                  <a:schemeClr val="bg1"/>
                </a:solidFill>
                <a:latin typeface="Arial" panose="020B0604020202020204" pitchFamily="34" charset="0"/>
              </a:rPr>
              <a:t>lugar de ocurrencias. R</a:t>
            </a:r>
            <a:r>
              <a:rPr kumimoji="0" lang="es-PE" sz="2200" b="1" i="0" u="none" strike="noStrike" cap="none" normalizeH="0" baseline="0" dirty="0">
                <a:ln>
                  <a:noFill/>
                </a:ln>
                <a:solidFill>
                  <a:schemeClr val="bg1"/>
                </a:solidFill>
                <a:effectLst/>
                <a:latin typeface="Arial" panose="020B0604020202020204" pitchFamily="34" charset="0"/>
              </a:rPr>
              <a:t>egión Loreto. 2024* (hasta el 9 septiembre)</a:t>
            </a:r>
            <a:r>
              <a:rPr lang="es-PE" sz="2200" b="1" dirty="0">
                <a:solidFill>
                  <a:schemeClr val="bg1"/>
                </a:solidFill>
                <a:latin typeface="Arial" panose="020B0604020202020204" pitchFamily="34" charset="0"/>
              </a:rPr>
              <a:t>.</a:t>
            </a:r>
            <a:endParaRPr lang="es-ES" sz="2200" dirty="0">
              <a:solidFill>
                <a:schemeClr val="bg1"/>
              </a:solidFill>
            </a:endParaRPr>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70155" y="4772693"/>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70155" y="5035092"/>
            <a:ext cx="6133706" cy="1323439"/>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(hasta el 9 septiembre), se notificaron 20 muertes maternas, el 30% ocurrieron en domicilio, el 25% en el trayecto y en Hospitales categoría II.2 (Hospital Iquitos y Hospital Yurimaguas), el 15% ocurrieron en  Hospital Regional, y el 5% en la PRESS I.3 Villa Trompeteros.</a:t>
            </a:r>
          </a:p>
        </p:txBody>
      </p:sp>
      <p:sp>
        <p:nvSpPr>
          <p:cNvPr id="11" name="CuadroTexto 10">
            <a:extLst>
              <a:ext uri="{FF2B5EF4-FFF2-40B4-BE49-F238E27FC236}">
                <a16:creationId xmlns:a16="http://schemas.microsoft.com/office/drawing/2014/main" id="{1DC2FF91-AC12-4A8E-AF16-E21D3C443D00}"/>
              </a:ext>
            </a:extLst>
          </p:cNvPr>
          <p:cNvSpPr txBox="1"/>
          <p:nvPr/>
        </p:nvSpPr>
        <p:spPr>
          <a:xfrm>
            <a:off x="6362477" y="330448"/>
            <a:ext cx="5708133" cy="1107996"/>
          </a:xfrm>
          <a:prstGeom prst="rect">
            <a:avLst/>
          </a:prstGeom>
          <a:solidFill>
            <a:srgbClr val="002060"/>
          </a:solidFill>
          <a:ln>
            <a:solidFill>
              <a:schemeClr val="tx1"/>
            </a:solidFill>
          </a:ln>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de Muertes Maternas Directas e Indirectas según etnias. Región Loreto. 2024* (hasta el 9 septiembre)</a:t>
            </a:r>
            <a:r>
              <a:rPr lang="es-PE" sz="2200" b="1" dirty="0">
                <a:solidFill>
                  <a:schemeClr val="bg1"/>
                </a:solidFill>
                <a:latin typeface="Arial" panose="020B0604020202020204" pitchFamily="34" charset="0"/>
              </a:rPr>
              <a:t>.</a:t>
            </a:r>
            <a:endParaRPr lang="es-ES" sz="2200" dirty="0">
              <a:solidFill>
                <a:schemeClr val="bg1"/>
              </a:solidFill>
            </a:endParaRPr>
          </a:p>
        </p:txBody>
      </p:sp>
      <p:sp>
        <p:nvSpPr>
          <p:cNvPr id="12" name="Text Box 3">
            <a:extLst>
              <a:ext uri="{FF2B5EF4-FFF2-40B4-BE49-F238E27FC236}">
                <a16:creationId xmlns:a16="http://schemas.microsoft.com/office/drawing/2014/main" id="{D30A0F0C-D23E-4277-8745-A40B71D79421}"/>
              </a:ext>
            </a:extLst>
          </p:cNvPr>
          <p:cNvSpPr txBox="1">
            <a:spLocks noChangeArrowheads="1"/>
          </p:cNvSpPr>
          <p:nvPr/>
        </p:nvSpPr>
        <p:spPr bwMode="auto">
          <a:xfrm>
            <a:off x="6362477" y="4740887"/>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13" name="CuadroTexto 12">
            <a:extLst>
              <a:ext uri="{FF2B5EF4-FFF2-40B4-BE49-F238E27FC236}">
                <a16:creationId xmlns:a16="http://schemas.microsoft.com/office/drawing/2014/main" id="{DE33606D-DF71-4AEF-93AE-7B31867F8660}"/>
              </a:ext>
            </a:extLst>
          </p:cNvPr>
          <p:cNvSpPr txBox="1"/>
          <p:nvPr/>
        </p:nvSpPr>
        <p:spPr>
          <a:xfrm>
            <a:off x="6362697" y="5082422"/>
            <a:ext cx="5707913" cy="1077218"/>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(hasta el 9 septiembre), se notificaron 20 muertes maternas, (65%) son mestizos y el 10% de la etnia Kichwa y Urarinas, y el 5% son Kocama Kocamilla, Achual y Shawi respectivamente.</a:t>
            </a:r>
          </a:p>
        </p:txBody>
      </p:sp>
      <p:pic>
        <p:nvPicPr>
          <p:cNvPr id="2" name="Imagen 1">
            <a:extLst>
              <a:ext uri="{FF2B5EF4-FFF2-40B4-BE49-F238E27FC236}">
                <a16:creationId xmlns:a16="http://schemas.microsoft.com/office/drawing/2014/main" id="{C248ECD7-7C84-35E0-0EFB-5928B6541C60}"/>
              </a:ext>
            </a:extLst>
          </p:cNvPr>
          <p:cNvPicPr>
            <a:picLocks noChangeAspect="1"/>
          </p:cNvPicPr>
          <p:nvPr/>
        </p:nvPicPr>
        <p:blipFill>
          <a:blip r:embed="rId3"/>
          <a:stretch>
            <a:fillRect/>
          </a:stretch>
        </p:blipFill>
        <p:spPr>
          <a:xfrm>
            <a:off x="6461090" y="1525965"/>
            <a:ext cx="5609519" cy="3214922"/>
          </a:xfrm>
          <a:prstGeom prst="rect">
            <a:avLst/>
          </a:prstGeom>
          <a:ln>
            <a:solidFill>
              <a:schemeClr val="tx1"/>
            </a:solidFill>
          </a:ln>
        </p:spPr>
      </p:pic>
      <p:pic>
        <p:nvPicPr>
          <p:cNvPr id="5" name="Imagen 4">
            <a:extLst>
              <a:ext uri="{FF2B5EF4-FFF2-40B4-BE49-F238E27FC236}">
                <a16:creationId xmlns:a16="http://schemas.microsoft.com/office/drawing/2014/main" id="{0ABEDF73-E613-6ED5-338C-387AAA325833}"/>
              </a:ext>
            </a:extLst>
          </p:cNvPr>
          <p:cNvPicPr>
            <a:picLocks noChangeAspect="1"/>
          </p:cNvPicPr>
          <p:nvPr/>
        </p:nvPicPr>
        <p:blipFill>
          <a:blip r:embed="rId4"/>
          <a:stretch>
            <a:fillRect/>
          </a:stretch>
        </p:blipFill>
        <p:spPr>
          <a:xfrm>
            <a:off x="62776" y="1485774"/>
            <a:ext cx="6241086" cy="3286919"/>
          </a:xfrm>
          <a:prstGeom prst="rect">
            <a:avLst/>
          </a:prstGeom>
          <a:ln>
            <a:solidFill>
              <a:schemeClr val="tx1"/>
            </a:solidFill>
          </a:ln>
        </p:spPr>
      </p:pic>
    </p:spTree>
    <p:extLst>
      <p:ext uri="{BB962C8B-B14F-4D97-AF65-F5344CB8AC3E}">
        <p14:creationId xmlns:p14="http://schemas.microsoft.com/office/powerpoint/2010/main" val="1711588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rgbClr val="002060"/>
          </a:solidFill>
          <a:ln>
            <a:solidFill>
              <a:schemeClr val="tx1"/>
            </a:solidFill>
          </a:ln>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bg1"/>
                </a:solidFill>
                <a:effectLst/>
                <a:latin typeface="Arial" panose="020B0604020202020204" pitchFamily="34" charset="0"/>
              </a:rPr>
              <a:t>según Edades y Etapas de vida,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a:t>
            </a:r>
            <a:r>
              <a:rPr kumimoji="0" lang="es-PE" sz="2200" b="1" i="0" u="none" strike="noStrike" cap="none" normalizeH="0" baseline="0" dirty="0">
                <a:ln>
                  <a:noFill/>
                </a:ln>
                <a:solidFill>
                  <a:schemeClr val="bg1"/>
                </a:solidFill>
                <a:effectLst/>
                <a:latin typeface="Arial" panose="020B0604020202020204" pitchFamily="34" charset="0"/>
              </a:rPr>
              <a:t>en la región Loreto. 2023 (SE1-SE52)-2024* (hasta el 09 septiembre)</a:t>
            </a:r>
            <a:r>
              <a:rPr lang="es-PE" sz="2200" b="1" dirty="0">
                <a:solidFill>
                  <a:schemeClr val="bg1"/>
                </a:solidFill>
                <a:latin typeface="Arial" panose="020B0604020202020204" pitchFamily="34" charset="0"/>
              </a:rPr>
              <a:t>.</a:t>
            </a:r>
            <a:endParaRPr lang="es-ES" sz="2200" dirty="0">
              <a:solidFill>
                <a:schemeClr val="bg1"/>
              </a:solidFill>
            </a:endParaRPr>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905000" y="5180273"/>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45774" y="5513416"/>
            <a:ext cx="11926956" cy="1179810"/>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de 23 muertes maternas, 03 fueron en la etapa adolescente, 11 en la etapa  joven y  09 en la etapa adulto.</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de las 20 muertes maternas Directas e Indirectas; 2 ocurrieron en la etapa adolescente, (16 y 17 años), 8 muertes maternas en la etapa joven  (19, 22, 25, 26, 28 y 29 años) y 10 muertes maternas en la etapa adulto de 34,35, 37,38  y 40 años de edad).</a:t>
            </a:r>
          </a:p>
        </p:txBody>
      </p:sp>
      <p:pic>
        <p:nvPicPr>
          <p:cNvPr id="3" name="Imagen 2">
            <a:extLst>
              <a:ext uri="{FF2B5EF4-FFF2-40B4-BE49-F238E27FC236}">
                <a16:creationId xmlns:a16="http://schemas.microsoft.com/office/drawing/2014/main" id="{15409FAD-58DF-0957-BD9C-E73443C99D20}"/>
              </a:ext>
            </a:extLst>
          </p:cNvPr>
          <p:cNvPicPr>
            <a:picLocks noChangeAspect="1"/>
          </p:cNvPicPr>
          <p:nvPr/>
        </p:nvPicPr>
        <p:blipFill>
          <a:blip r:embed="rId3"/>
          <a:stretch>
            <a:fillRect/>
          </a:stretch>
        </p:blipFill>
        <p:spPr>
          <a:xfrm>
            <a:off x="1985010" y="944544"/>
            <a:ext cx="8221980" cy="4235729"/>
          </a:xfrm>
          <a:prstGeom prst="rect">
            <a:avLst/>
          </a:prstGeom>
          <a:ln w="28575">
            <a:solidFill>
              <a:schemeClr val="tx1"/>
            </a:solidFill>
          </a:ln>
        </p:spPr>
      </p:pic>
    </p:spTree>
    <p:extLst>
      <p:ext uri="{BB962C8B-B14F-4D97-AF65-F5344CB8AC3E}">
        <p14:creationId xmlns:p14="http://schemas.microsoft.com/office/powerpoint/2010/main" val="1070257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90853" y="5760907"/>
            <a:ext cx="12010293" cy="100771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87" dirty="0">
                <a:effectLst/>
                <a:latin typeface="Arial" panose="020B0604020202020204" pitchFamily="34" charset="0"/>
                <a:cs typeface="Arial" panose="020B0604020202020204" pitchFamily="34" charset="0"/>
              </a:rPr>
              <a:t>Hasta la S.E. 36 - 2024,  se reportaron 22 388 casos de malaria:18 254 (</a:t>
            </a:r>
            <a:r>
              <a:rPr lang="es-PE" sz="1487" dirty="0">
                <a:solidFill>
                  <a:srgbClr val="FF0000"/>
                </a:solidFill>
                <a:effectLst/>
                <a:latin typeface="Arial" panose="020B0604020202020204" pitchFamily="34" charset="0"/>
                <a:cs typeface="Arial" panose="020B0604020202020204" pitchFamily="34" charset="0"/>
              </a:rPr>
              <a:t>81.53%</a:t>
            </a:r>
            <a:r>
              <a:rPr lang="es-PE" sz="1487" dirty="0">
                <a:effectLst/>
                <a:latin typeface="Arial" panose="020B0604020202020204" pitchFamily="34" charset="0"/>
                <a:cs typeface="Arial" panose="020B0604020202020204" pitchFamily="34" charset="0"/>
              </a:rPr>
              <a:t>) Malaria P. Vivax, 4 120 (</a:t>
            </a:r>
            <a:r>
              <a:rPr lang="es-PE" sz="1487" dirty="0">
                <a:solidFill>
                  <a:srgbClr val="FF0000"/>
                </a:solidFill>
                <a:effectLst/>
                <a:latin typeface="Arial" panose="020B0604020202020204" pitchFamily="34" charset="0"/>
                <a:cs typeface="Arial" panose="020B0604020202020204" pitchFamily="34" charset="0"/>
              </a:rPr>
              <a:t>18.40%</a:t>
            </a:r>
            <a:r>
              <a:rPr lang="es-PE" sz="1487" dirty="0">
                <a:effectLst/>
                <a:latin typeface="Arial" panose="020B0604020202020204" pitchFamily="34" charset="0"/>
                <a:cs typeface="Arial" panose="020B0604020202020204" pitchFamily="34" charset="0"/>
              </a:rPr>
              <a:t>) Malaria falciparum y 14 (</a:t>
            </a:r>
            <a:r>
              <a:rPr lang="es-PE" sz="1487" dirty="0">
                <a:solidFill>
                  <a:srgbClr val="FF0000"/>
                </a:solidFill>
                <a:effectLst/>
                <a:latin typeface="Arial" panose="020B0604020202020204" pitchFamily="34" charset="0"/>
                <a:cs typeface="Arial" panose="020B0604020202020204" pitchFamily="34" charset="0"/>
              </a:rPr>
              <a:t>0.06%</a:t>
            </a:r>
            <a:r>
              <a:rPr lang="es-PE" sz="1487" dirty="0">
                <a:effectLst/>
                <a:latin typeface="Arial" panose="020B0604020202020204" pitchFamily="34" charset="0"/>
                <a:cs typeface="Arial" panose="020B0604020202020204" pitchFamily="34" charset="0"/>
              </a:rPr>
              <a:t>) Malaria malariae. En el año 2023 se reportaron 14 344 casos de malaria, 8 044 casos menos que en el presente año. En el 2024, se observa un incremento entre las SE11 a la SE19. en las últimas 3 semana se puede observar un descenso de casos la cual es común en esta época del año por la vaciante de los ríos, ubicándose entre las zonas de seguridad y éxito.</a:t>
            </a:r>
            <a:endParaRPr lang="es-PE" sz="1487" dirty="0">
              <a:solidFill>
                <a:srgbClr val="FF0000"/>
              </a:solidFill>
              <a:effectLst/>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34C03287-A60F-47A3-B21E-957A08104968}"/>
              </a:ext>
            </a:extLst>
          </p:cNvPr>
          <p:cNvSpPr txBox="1"/>
          <p:nvPr/>
        </p:nvSpPr>
        <p:spPr>
          <a:xfrm>
            <a:off x="90853" y="5515244"/>
            <a:ext cx="3333136" cy="230832"/>
          </a:xfrm>
          <a:prstGeom prst="rect">
            <a:avLst/>
          </a:prstGeom>
          <a:noFill/>
        </p:spPr>
        <p:txBody>
          <a:bodyPr wrap="square" rtlCol="0">
            <a:spAutoFit/>
          </a:bodyPr>
          <a:lstStyle/>
          <a:p>
            <a:r>
              <a:rPr lang="es-MX" sz="900" b="1" dirty="0"/>
              <a:t>Fuente: Base Noti Sp Dirección de Epidemiología 2024</a:t>
            </a:r>
          </a:p>
        </p:txBody>
      </p:sp>
      <p:pic>
        <p:nvPicPr>
          <p:cNvPr id="2" name="Imagen 1"/>
          <p:cNvPicPr>
            <a:picLocks noChangeAspect="1"/>
          </p:cNvPicPr>
          <p:nvPr/>
        </p:nvPicPr>
        <p:blipFill>
          <a:blip r:embed="rId3"/>
          <a:stretch>
            <a:fillRect/>
          </a:stretch>
        </p:blipFill>
        <p:spPr>
          <a:xfrm>
            <a:off x="983848" y="138588"/>
            <a:ext cx="10023675" cy="5614903"/>
          </a:xfrm>
          <a:prstGeom prst="rect">
            <a:avLst/>
          </a:prstGeom>
        </p:spPr>
      </p:pic>
    </p:spTree>
    <p:extLst>
      <p:ext uri="{BB962C8B-B14F-4D97-AF65-F5344CB8AC3E}">
        <p14:creationId xmlns:p14="http://schemas.microsoft.com/office/powerpoint/2010/main" val="2228377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08336" y="94195"/>
            <a:ext cx="11926956" cy="1107996"/>
          </a:xfrm>
          <a:prstGeom prst="rect">
            <a:avLst/>
          </a:prstGeom>
          <a:solidFill>
            <a:srgbClr val="002060"/>
          </a:solidFill>
          <a:ln>
            <a:solidFill>
              <a:schemeClr val="tx1"/>
            </a:solidFill>
          </a:ln>
        </p:spPr>
        <p:txBody>
          <a:bodyPr wrap="square">
            <a:spAutoFit/>
          </a:bodyPr>
          <a:lstStyle/>
          <a:p>
            <a:pPr algn="ctr"/>
            <a:r>
              <a:rPr kumimoji="0" lang="es-PE" sz="2200" b="1" i="0" u="none" strike="noStrike" cap="none" normalizeH="0" baseline="0" dirty="0">
                <a:ln>
                  <a:noFill/>
                </a:ln>
                <a:solidFill>
                  <a:schemeClr val="bg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bg1"/>
                </a:solidFill>
                <a:effectLst/>
                <a:latin typeface="Arial" panose="020B0604020202020204" pitchFamily="34" charset="0"/>
              </a:rPr>
              <a:t>según Causas </a:t>
            </a:r>
            <a:r>
              <a:rPr lang="es-PE" sz="2200" b="1" dirty="0">
                <a:solidFill>
                  <a:schemeClr val="bg1"/>
                </a:solidFill>
                <a:latin typeface="Arial" panose="020B0604020202020204" pitchFamily="34" charset="0"/>
              </a:rPr>
              <a:t>Básicas de fallecimiento,</a:t>
            </a:r>
            <a:r>
              <a:rPr lang="es-PE" sz="2200" b="1" dirty="0">
                <a:latin typeface="Arial" panose="020B0604020202020204" pitchFamily="34" charset="0"/>
              </a:rPr>
              <a:t> </a:t>
            </a:r>
            <a:r>
              <a:rPr lang="es-PE" sz="2200" b="1" dirty="0">
                <a:solidFill>
                  <a:srgbClr val="00B0F0"/>
                </a:solidFill>
                <a:latin typeface="Arial" panose="020B0604020202020204" pitchFamily="34" charset="0"/>
              </a:rPr>
              <a:t>OCURRIDAS</a:t>
            </a:r>
            <a:r>
              <a:rPr lang="es-PE" sz="2200" b="1" dirty="0">
                <a:latin typeface="Arial" panose="020B0604020202020204" pitchFamily="34" charset="0"/>
              </a:rPr>
              <a:t> </a:t>
            </a:r>
            <a:r>
              <a:rPr kumimoji="0" lang="es-PE" sz="2200" b="1" i="0" u="none" strike="noStrike" cap="none" normalizeH="0" baseline="0" dirty="0">
                <a:ln>
                  <a:noFill/>
                </a:ln>
                <a:solidFill>
                  <a:schemeClr val="bg1"/>
                </a:solidFill>
                <a:effectLst/>
                <a:latin typeface="Arial" panose="020B0604020202020204" pitchFamily="34" charset="0"/>
              </a:rPr>
              <a:t>en la región Loreto. 2023 SE1-SE52)-2024* </a:t>
            </a:r>
          </a:p>
          <a:p>
            <a:pPr algn="ctr"/>
            <a:r>
              <a:rPr kumimoji="0" lang="es-PE" sz="2200" b="1" i="0" u="none" strike="noStrike" cap="none" normalizeH="0" baseline="0" dirty="0">
                <a:ln>
                  <a:noFill/>
                </a:ln>
                <a:solidFill>
                  <a:schemeClr val="bg1"/>
                </a:solidFill>
                <a:effectLst/>
                <a:latin typeface="Arial" panose="020B0604020202020204" pitchFamily="34" charset="0"/>
              </a:rPr>
              <a:t>(hasta el 9 septiembre)</a:t>
            </a:r>
            <a:r>
              <a:rPr lang="es-PE" sz="2200" b="1" dirty="0">
                <a:solidFill>
                  <a:schemeClr val="bg1"/>
                </a:solidFill>
                <a:latin typeface="Arial" panose="020B0604020202020204" pitchFamily="34" charset="0"/>
              </a:rPr>
              <a:t>.</a:t>
            </a:r>
            <a:endParaRPr lang="es-ES" sz="2200" dirty="0">
              <a:solidFill>
                <a:schemeClr val="bg1"/>
              </a:solidFill>
            </a:endParaRPr>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271835" y="4779686"/>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08336" y="5058215"/>
            <a:ext cx="11926956" cy="1426031"/>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de 23 muertes maternas, de las 15 muertes maternas directas, el mayor porcentaje son las causadas por hemorragias (47.8%). En las muertes Indirectas, son diversas las causas.</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Hasta el 01 septiembre-2024, de las 20 muertes maternas, </a:t>
            </a:r>
            <a:r>
              <a:rPr lang="es-PE" sz="1600" b="1" dirty="0">
                <a:solidFill>
                  <a:srgbClr val="FF0000"/>
                </a:solidFill>
                <a:latin typeface="Arial" panose="020B0604020202020204" pitchFamily="34" charset="0"/>
              </a:rPr>
              <a:t>12 causas Directas </a:t>
            </a:r>
            <a:r>
              <a:rPr lang="es-PE" sz="1600" b="1" dirty="0">
                <a:latin typeface="Arial" panose="020B0604020202020204" pitchFamily="34" charset="0"/>
              </a:rPr>
              <a:t>(60.0%): 8 causa genérica de hemorragias , 03 causa genérica de sepsis obstétricas y 01 por causa hipertensiva. </a:t>
            </a:r>
            <a:r>
              <a:rPr lang="es-PE" sz="1600" b="1" dirty="0">
                <a:solidFill>
                  <a:srgbClr val="0070C0"/>
                </a:solidFill>
                <a:latin typeface="Arial" panose="020B0604020202020204" pitchFamily="34" charset="0"/>
              </a:rPr>
              <a:t>08 causas Indirectas </a:t>
            </a:r>
            <a:r>
              <a:rPr lang="es-PE" sz="1600" b="1" dirty="0">
                <a:latin typeface="Arial" panose="020B0604020202020204" pitchFamily="34" charset="0"/>
              </a:rPr>
              <a:t>(40.0%): 02 por Insuficiencia respiratoria no especificada (10.0%) y varias por causas indirectas.</a:t>
            </a:r>
          </a:p>
        </p:txBody>
      </p:sp>
      <p:pic>
        <p:nvPicPr>
          <p:cNvPr id="2" name="Imagen 1">
            <a:extLst>
              <a:ext uri="{FF2B5EF4-FFF2-40B4-BE49-F238E27FC236}">
                <a16:creationId xmlns:a16="http://schemas.microsoft.com/office/drawing/2014/main" id="{92828DEE-F4A4-467E-AC1D-3D0A084E3F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835" y="1286189"/>
            <a:ext cx="5518537" cy="3486054"/>
          </a:xfrm>
          <a:prstGeom prst="rect">
            <a:avLst/>
          </a:prstGeom>
          <a:ln>
            <a:solidFill>
              <a:schemeClr val="tx1"/>
            </a:solidFill>
          </a:ln>
        </p:spPr>
      </p:pic>
      <p:sp>
        <p:nvSpPr>
          <p:cNvPr id="6" name="Text Box 3">
            <a:extLst>
              <a:ext uri="{FF2B5EF4-FFF2-40B4-BE49-F238E27FC236}">
                <a16:creationId xmlns:a16="http://schemas.microsoft.com/office/drawing/2014/main" id="{DCABE71A-6E6B-B4E5-A30E-23092F6C92B9}"/>
              </a:ext>
            </a:extLst>
          </p:cNvPr>
          <p:cNvSpPr txBox="1">
            <a:spLocks noChangeArrowheads="1"/>
          </p:cNvSpPr>
          <p:nvPr/>
        </p:nvSpPr>
        <p:spPr bwMode="auto">
          <a:xfrm>
            <a:off x="6071814" y="4751587"/>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pic>
        <p:nvPicPr>
          <p:cNvPr id="3" name="Imagen 2">
            <a:extLst>
              <a:ext uri="{FF2B5EF4-FFF2-40B4-BE49-F238E27FC236}">
                <a16:creationId xmlns:a16="http://schemas.microsoft.com/office/drawing/2014/main" id="{F4FDBBC1-3665-2434-002D-F3753C7433C8}"/>
              </a:ext>
            </a:extLst>
          </p:cNvPr>
          <p:cNvPicPr>
            <a:picLocks noChangeAspect="1"/>
          </p:cNvPicPr>
          <p:nvPr/>
        </p:nvPicPr>
        <p:blipFill>
          <a:blip r:embed="rId4"/>
          <a:stretch>
            <a:fillRect/>
          </a:stretch>
        </p:blipFill>
        <p:spPr>
          <a:xfrm>
            <a:off x="5888335" y="1356527"/>
            <a:ext cx="6146958" cy="3393015"/>
          </a:xfrm>
          <a:prstGeom prst="rect">
            <a:avLst/>
          </a:prstGeom>
          <a:ln w="28575">
            <a:solidFill>
              <a:schemeClr val="tx1"/>
            </a:solidFill>
          </a:ln>
        </p:spPr>
      </p:pic>
    </p:spTree>
    <p:extLst>
      <p:ext uri="{BB962C8B-B14F-4D97-AF65-F5344CB8AC3E}">
        <p14:creationId xmlns:p14="http://schemas.microsoft.com/office/powerpoint/2010/main" val="1730668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363793" y="1437646"/>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208207" y="2113936"/>
            <a:ext cx="7620000" cy="1778442"/>
          </a:xfrm>
          <a:blipFill>
            <a:blip r:embed="rId4"/>
            <a:tile tx="0" ty="0" sx="100000" sy="100000" flip="none" algn="tl"/>
          </a:blipFill>
        </p:spPr>
        <p:txBody>
          <a:bodyPr vert="horz" lIns="87105" tIns="43552" rIns="87105" bIns="43552" rtlCol="0" anchor="b">
            <a:normAutofit fontScale="90000"/>
          </a:bodyPr>
          <a:lstStyle/>
          <a:p>
            <a:pPr algn="ctr"/>
            <a:r>
              <a:rPr lang="es-MX" sz="6287" b="1" dirty="0">
                <a:solidFill>
                  <a:schemeClr val="accent6">
                    <a:lumMod val="50000"/>
                  </a:schemeClr>
                </a:solidFill>
                <a:latin typeface="Algerian" panose="04020705040A02060702" pitchFamily="82" charset="0"/>
              </a:rPr>
              <a:t>MUERTES FETALES Y NEONATALES</a:t>
            </a:r>
          </a:p>
        </p:txBody>
      </p:sp>
    </p:spTree>
    <p:extLst>
      <p:ext uri="{BB962C8B-B14F-4D97-AF65-F5344CB8AC3E}">
        <p14:creationId xmlns:p14="http://schemas.microsoft.com/office/powerpoint/2010/main" val="2901769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386860" y="6563525"/>
            <a:ext cx="4402780" cy="2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 GERESA Loreto, *hasta el  31 de agosto 2024</a:t>
            </a:r>
          </a:p>
          <a:p>
            <a:pPr marL="0" marR="0" lvl="0" indent="0" algn="l" defTabSz="914400" rtl="0" eaLnBrk="0" fontAlgn="base" latinLnBrk="0" hangingPunct="0">
              <a:lnSpc>
                <a:spcPct val="100000"/>
              </a:lnSpc>
              <a:spcBef>
                <a:spcPct val="0"/>
              </a:spcBef>
              <a:spcAft>
                <a:spcPts val="800"/>
              </a:spcAft>
              <a:buClrTx/>
              <a:buSzTx/>
              <a:buFontTx/>
              <a:buNone/>
              <a:tabLst/>
            </a:pPr>
            <a:endParaRPr kumimoji="0" lang="es-PE" sz="2800" b="0" i="0" u="none" strike="noStrike" cap="none" normalizeH="0" baseline="0" dirty="0">
              <a:ln>
                <a:noFill/>
              </a:ln>
              <a:effectLst/>
              <a:latin typeface="Arial" panose="020B0604020202020204" pitchFamily="34" charset="0"/>
            </a:endParaRPr>
          </a:p>
        </p:txBody>
      </p:sp>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954107"/>
          </a:xfrm>
          <a:prstGeom prst="rect">
            <a:avLst/>
          </a:prstGeom>
          <a:solidFill>
            <a:srgbClr val="002060"/>
          </a:solidFill>
        </p:spPr>
        <p:txBody>
          <a:bodyPr wrap="square">
            <a:spAutoFit/>
          </a:bodyPr>
          <a:lstStyle/>
          <a:p>
            <a:pPr algn="ctr"/>
            <a:r>
              <a:rPr kumimoji="0" lang="es-PE" sz="2800" b="1" i="0" u="none" strike="noStrike" cap="none" normalizeH="0" baseline="0" dirty="0">
                <a:ln>
                  <a:noFill/>
                </a:ln>
                <a:solidFill>
                  <a:schemeClr val="bg1"/>
                </a:solidFill>
                <a:effectLst/>
                <a:latin typeface="Arial" panose="020B0604020202020204" pitchFamily="34" charset="0"/>
              </a:rPr>
              <a:t>Número de Muertes Fetales y Neonatales según años de notificación </a:t>
            </a:r>
            <a:r>
              <a:rPr lang="es-PE" sz="2800" b="1" dirty="0">
                <a:solidFill>
                  <a:schemeClr val="bg1"/>
                </a:solidFill>
                <a:latin typeface="Arial" panose="020B0604020202020204" pitchFamily="34" charset="0"/>
              </a:rPr>
              <a:t>GERESA Loreto  </a:t>
            </a:r>
            <a:r>
              <a:rPr kumimoji="0" lang="es-PE" sz="2800" b="1" i="0" u="none" strike="noStrike" cap="none" normalizeH="0" baseline="0" dirty="0">
                <a:ln>
                  <a:noFill/>
                </a:ln>
                <a:solidFill>
                  <a:schemeClr val="bg1"/>
                </a:solidFill>
                <a:effectLst/>
                <a:latin typeface="Arial" panose="020B0604020202020204" pitchFamily="34" charset="0"/>
              </a:rPr>
              <a:t>2016-2024* (SE1-SE36)</a:t>
            </a:r>
            <a:endParaRPr lang="es-ES" sz="2800" dirty="0">
              <a:solidFill>
                <a:schemeClr val="bg1"/>
              </a:solidFill>
            </a:endParaRPr>
          </a:p>
        </p:txBody>
      </p:sp>
      <p:pic>
        <p:nvPicPr>
          <p:cNvPr id="2" name="Imagen 1">
            <a:extLst>
              <a:ext uri="{FF2B5EF4-FFF2-40B4-BE49-F238E27FC236}">
                <a16:creationId xmlns:a16="http://schemas.microsoft.com/office/drawing/2014/main" id="{6599FA38-5D04-127F-2D93-A45EE76AF2F6}"/>
              </a:ext>
            </a:extLst>
          </p:cNvPr>
          <p:cNvPicPr>
            <a:picLocks noChangeAspect="1"/>
          </p:cNvPicPr>
          <p:nvPr/>
        </p:nvPicPr>
        <p:blipFill>
          <a:blip r:embed="rId3"/>
          <a:stretch>
            <a:fillRect/>
          </a:stretch>
        </p:blipFill>
        <p:spPr>
          <a:xfrm>
            <a:off x="119270" y="1125413"/>
            <a:ext cx="11953460" cy="5438112"/>
          </a:xfrm>
          <a:prstGeom prst="rect">
            <a:avLst/>
          </a:prstGeom>
          <a:ln>
            <a:solidFill>
              <a:schemeClr val="tx1"/>
            </a:solidFill>
          </a:ln>
        </p:spPr>
      </p:pic>
    </p:spTree>
    <p:extLst>
      <p:ext uri="{BB962C8B-B14F-4D97-AF65-F5344CB8AC3E}">
        <p14:creationId xmlns:p14="http://schemas.microsoft.com/office/powerpoint/2010/main" val="40506891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0" y="25477"/>
            <a:ext cx="12192000" cy="785612"/>
          </a:xfrm>
          <a:solidFill>
            <a:srgbClr val="002060"/>
          </a:solidFill>
        </p:spPr>
        <p:txBody>
          <a:bodyPr>
            <a:noAutofit/>
          </a:bodyPr>
          <a:lstStyle/>
          <a:p>
            <a:pPr algn="ctr"/>
            <a:r>
              <a:rPr lang="es-PE" sz="2400" b="1" dirty="0">
                <a:solidFill>
                  <a:schemeClr val="bg1"/>
                </a:solidFill>
                <a:latin typeface="Arial" pitchFamily="34" charset="0"/>
                <a:cs typeface="Arial" pitchFamily="34" charset="0"/>
              </a:rPr>
              <a:t>MORTALIDAD FETAL Y NEONATAL POR SEMANAS EPIDEMIOLÓGICAS  Y ESTABLECIMIENTOS DE SALUD NOTIFICANTES  2024 (SE1-SE36). </a:t>
            </a:r>
          </a:p>
        </p:txBody>
      </p:sp>
      <p:sp>
        <p:nvSpPr>
          <p:cNvPr id="7" name="CuadroTexto 6"/>
          <p:cNvSpPr txBox="1"/>
          <p:nvPr/>
        </p:nvSpPr>
        <p:spPr>
          <a:xfrm rot="16200000">
            <a:off x="-253486" y="5004418"/>
            <a:ext cx="1236917" cy="369332"/>
          </a:xfrm>
          <a:prstGeom prst="rect">
            <a:avLst/>
          </a:prstGeom>
          <a:blipFill>
            <a:blip r:embed="rId2"/>
            <a:tile tx="0" ty="0" sx="100000" sy="100000" flip="none" algn="tl"/>
          </a:blipFill>
          <a:ln>
            <a:solidFill>
              <a:schemeClr val="accent1">
                <a:lumMod val="40000"/>
                <a:lumOff val="60000"/>
              </a:schemeClr>
            </a:solidFill>
          </a:ln>
        </p:spPr>
        <p:txBody>
          <a:bodyPr wrap="square" rtlCol="0">
            <a:spAutoFit/>
          </a:bodyPr>
          <a:lstStyle/>
          <a:p>
            <a:r>
              <a:rPr lang="es-PE" b="1" dirty="0"/>
              <a:t>NEONATAL</a:t>
            </a:r>
          </a:p>
        </p:txBody>
      </p:sp>
      <p:sp>
        <p:nvSpPr>
          <p:cNvPr id="8" name="CuadroTexto 7"/>
          <p:cNvSpPr txBox="1"/>
          <p:nvPr/>
        </p:nvSpPr>
        <p:spPr>
          <a:xfrm rot="16200000">
            <a:off x="-27835" y="2149715"/>
            <a:ext cx="785613" cy="369332"/>
          </a:xfrm>
          <a:prstGeom prst="rect">
            <a:avLst/>
          </a:prstGeom>
          <a:blipFill>
            <a:blip r:embed="rId3"/>
            <a:tile tx="0" ty="0" sx="100000" sy="100000" flip="none" algn="tl"/>
          </a:blipFill>
        </p:spPr>
        <p:txBody>
          <a:bodyPr wrap="square" rtlCol="0">
            <a:spAutoFit/>
          </a:bodyPr>
          <a:lstStyle/>
          <a:p>
            <a:r>
              <a:rPr lang="es-PE" b="1" dirty="0"/>
              <a:t>FETAL</a:t>
            </a:r>
          </a:p>
        </p:txBody>
      </p:sp>
      <p:sp>
        <p:nvSpPr>
          <p:cNvPr id="5" name="Text Box 3">
            <a:extLst>
              <a:ext uri="{FF2B5EF4-FFF2-40B4-BE49-F238E27FC236}">
                <a16:creationId xmlns:a16="http://schemas.microsoft.com/office/drawing/2014/main" id="{135ABD8A-9407-38FF-8788-584668C8D7C0}"/>
              </a:ext>
            </a:extLst>
          </p:cNvPr>
          <p:cNvSpPr txBox="1">
            <a:spLocks noChangeArrowheads="1"/>
          </p:cNvSpPr>
          <p:nvPr/>
        </p:nvSpPr>
        <p:spPr bwMode="auto">
          <a:xfrm>
            <a:off x="718060" y="6674245"/>
            <a:ext cx="4402780" cy="2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*hasta el </a:t>
            </a:r>
            <a:r>
              <a:rPr lang="es-PE" sz="800" dirty="0">
                <a:latin typeface="Arial" panose="020B0604020202020204" pitchFamily="34" charset="0"/>
              </a:rPr>
              <a:t>31 de agosto</a:t>
            </a:r>
            <a:r>
              <a:rPr kumimoji="0" lang="es-PE" sz="800" b="0" i="0" u="none" strike="noStrike" cap="none" normalizeH="0" baseline="0" dirty="0">
                <a:ln>
                  <a:noFill/>
                </a:ln>
                <a:effectLst/>
                <a:latin typeface="Arial" panose="020B0604020202020204" pitchFamily="34" charset="0"/>
              </a:rPr>
              <a:t> 2024</a:t>
            </a:r>
          </a:p>
          <a:p>
            <a:pPr marL="0" marR="0" lvl="0" indent="0" algn="l" defTabSz="914400" rtl="0" eaLnBrk="0" fontAlgn="base" latinLnBrk="0" hangingPunct="0">
              <a:lnSpc>
                <a:spcPct val="100000"/>
              </a:lnSpc>
              <a:spcBef>
                <a:spcPct val="0"/>
              </a:spcBef>
              <a:spcAft>
                <a:spcPts val="800"/>
              </a:spcAft>
              <a:buClrTx/>
              <a:buSzTx/>
              <a:buFontTx/>
              <a:buNone/>
              <a:tabLst/>
            </a:pPr>
            <a:endParaRPr kumimoji="0" lang="es-PE" sz="2400" b="0" i="0" u="none" strike="noStrike" cap="none" normalizeH="0" baseline="0" dirty="0">
              <a:ln>
                <a:noFill/>
              </a:ln>
              <a:effectLst/>
              <a:latin typeface="Arial" panose="020B0604020202020204" pitchFamily="34" charset="0"/>
            </a:endParaRPr>
          </a:p>
        </p:txBody>
      </p:sp>
      <p:pic>
        <p:nvPicPr>
          <p:cNvPr id="2" name="Imagen 1">
            <a:extLst>
              <a:ext uri="{FF2B5EF4-FFF2-40B4-BE49-F238E27FC236}">
                <a16:creationId xmlns:a16="http://schemas.microsoft.com/office/drawing/2014/main" id="{C6A6BA99-4709-53BF-CC57-BF60E3651937}"/>
              </a:ext>
            </a:extLst>
          </p:cNvPr>
          <p:cNvPicPr>
            <a:picLocks noChangeAspect="1"/>
          </p:cNvPicPr>
          <p:nvPr/>
        </p:nvPicPr>
        <p:blipFill>
          <a:blip r:embed="rId4"/>
          <a:stretch>
            <a:fillRect/>
          </a:stretch>
        </p:blipFill>
        <p:spPr>
          <a:xfrm>
            <a:off x="746234" y="898841"/>
            <a:ext cx="11183007" cy="2815794"/>
          </a:xfrm>
          <a:prstGeom prst="rect">
            <a:avLst/>
          </a:prstGeom>
          <a:ln>
            <a:solidFill>
              <a:schemeClr val="tx1"/>
            </a:solidFill>
          </a:ln>
        </p:spPr>
      </p:pic>
      <p:pic>
        <p:nvPicPr>
          <p:cNvPr id="3" name="Imagen 2">
            <a:extLst>
              <a:ext uri="{FF2B5EF4-FFF2-40B4-BE49-F238E27FC236}">
                <a16:creationId xmlns:a16="http://schemas.microsoft.com/office/drawing/2014/main" id="{C0CA5840-0AC4-33C3-3284-AD70D43A6085}"/>
              </a:ext>
            </a:extLst>
          </p:cNvPr>
          <p:cNvPicPr>
            <a:picLocks noChangeAspect="1"/>
          </p:cNvPicPr>
          <p:nvPr/>
        </p:nvPicPr>
        <p:blipFill>
          <a:blip r:embed="rId5"/>
          <a:stretch>
            <a:fillRect/>
          </a:stretch>
        </p:blipFill>
        <p:spPr>
          <a:xfrm>
            <a:off x="727512" y="3858302"/>
            <a:ext cx="11284182" cy="2815795"/>
          </a:xfrm>
          <a:prstGeom prst="rect">
            <a:avLst/>
          </a:prstGeom>
          <a:ln>
            <a:solidFill>
              <a:schemeClr val="tx1"/>
            </a:solidFill>
          </a:ln>
        </p:spPr>
      </p:pic>
    </p:spTree>
    <p:extLst>
      <p:ext uri="{BB962C8B-B14F-4D97-AF65-F5344CB8AC3E}">
        <p14:creationId xmlns:p14="http://schemas.microsoft.com/office/powerpoint/2010/main" val="25124249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0" y="87073"/>
            <a:ext cx="12191999" cy="847424"/>
          </a:xfrm>
          <a:prstGeom prst="rect">
            <a:avLst/>
          </a:prstGeom>
          <a:solidFill>
            <a:srgbClr val="00206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800" b="1" dirty="0">
                <a:solidFill>
                  <a:schemeClr val="bg1"/>
                </a:solidFill>
                <a:latin typeface="Arial" pitchFamily="34" charset="0"/>
                <a:cs typeface="Arial" pitchFamily="34" charset="0"/>
              </a:rPr>
              <a:t>MORTALIDAD NEONATAL SEGÚN CAUSAS BÁSICAS. REGIÓN LORETO  SE1-SE36 2024* </a:t>
            </a:r>
          </a:p>
          <a:p>
            <a:pPr algn="ctr"/>
            <a:endParaRPr lang="es-PE" sz="2800" b="1" dirty="0">
              <a:solidFill>
                <a:sysClr val="windowText" lastClr="000000"/>
              </a:solidFill>
              <a:latin typeface="Arial" pitchFamily="34" charset="0"/>
              <a:cs typeface="Arial" pitchFamily="34" charset="0"/>
            </a:endParaRPr>
          </a:p>
        </p:txBody>
      </p:sp>
      <p:sp>
        <p:nvSpPr>
          <p:cNvPr id="3" name="CuadroTexto 2">
            <a:extLst>
              <a:ext uri="{FF2B5EF4-FFF2-40B4-BE49-F238E27FC236}">
                <a16:creationId xmlns:a16="http://schemas.microsoft.com/office/drawing/2014/main" id="{D9586C6D-0127-6F09-357D-5E03AC49E74A}"/>
              </a:ext>
            </a:extLst>
          </p:cNvPr>
          <p:cNvSpPr txBox="1"/>
          <p:nvPr/>
        </p:nvSpPr>
        <p:spPr>
          <a:xfrm>
            <a:off x="186836" y="6561554"/>
            <a:ext cx="5195196" cy="246221"/>
          </a:xfrm>
          <a:prstGeom prst="rect">
            <a:avLst/>
          </a:prstGeom>
          <a:noFill/>
        </p:spPr>
        <p:txBody>
          <a:bodyPr wrap="square" rtlCol="0">
            <a:spAutoFit/>
          </a:bodyPr>
          <a:lstStyle/>
          <a:p>
            <a:r>
              <a:rPr lang="es-PE" sz="1000" dirty="0"/>
              <a:t>FUENTE: DIRECCIÓN DE EPIDEMIOLOGÍA  GERESA LORETO-SNVMFN</a:t>
            </a:r>
          </a:p>
        </p:txBody>
      </p:sp>
      <p:pic>
        <p:nvPicPr>
          <p:cNvPr id="4" name="Imagen 3">
            <a:extLst>
              <a:ext uri="{FF2B5EF4-FFF2-40B4-BE49-F238E27FC236}">
                <a16:creationId xmlns:a16="http://schemas.microsoft.com/office/drawing/2014/main" id="{691FF1AF-15EE-03A5-E8DF-32D1DD0BE92B}"/>
              </a:ext>
            </a:extLst>
          </p:cNvPr>
          <p:cNvPicPr>
            <a:picLocks noChangeAspect="1"/>
          </p:cNvPicPr>
          <p:nvPr/>
        </p:nvPicPr>
        <p:blipFill>
          <a:blip r:embed="rId2"/>
          <a:stretch>
            <a:fillRect/>
          </a:stretch>
        </p:blipFill>
        <p:spPr>
          <a:xfrm>
            <a:off x="186835" y="1103587"/>
            <a:ext cx="11847509" cy="5381296"/>
          </a:xfrm>
          <a:prstGeom prst="rect">
            <a:avLst/>
          </a:prstGeom>
          <a:ln>
            <a:solidFill>
              <a:schemeClr val="tx1"/>
            </a:solidFill>
          </a:ln>
        </p:spPr>
      </p:pic>
    </p:spTree>
    <p:extLst>
      <p:ext uri="{BB962C8B-B14F-4D97-AF65-F5344CB8AC3E}">
        <p14:creationId xmlns:p14="http://schemas.microsoft.com/office/powerpoint/2010/main" val="3855959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292" y="115045"/>
            <a:ext cx="12081467" cy="889789"/>
          </a:xfrm>
          <a:prstGeom prst="rect">
            <a:avLst/>
          </a:prstGeom>
          <a:solidFill>
            <a:srgbClr val="00206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800" b="1" dirty="0">
                <a:solidFill>
                  <a:schemeClr val="bg1"/>
                </a:solidFill>
                <a:latin typeface="Arial" pitchFamily="34" charset="0"/>
                <a:cs typeface="Arial" pitchFamily="34" charset="0"/>
              </a:rPr>
              <a:t>MORTALIDAD FETAL SEGÚN CAUSAS BÁSICAS. REGIÓN LORETO 2024 (SE1.SE36)</a:t>
            </a:r>
          </a:p>
        </p:txBody>
      </p:sp>
      <p:sp>
        <p:nvSpPr>
          <p:cNvPr id="7" name="CuadroTexto 6"/>
          <p:cNvSpPr txBox="1"/>
          <p:nvPr/>
        </p:nvSpPr>
        <p:spPr>
          <a:xfrm>
            <a:off x="186835" y="6540441"/>
            <a:ext cx="5854390" cy="246221"/>
          </a:xfrm>
          <a:prstGeom prst="rect">
            <a:avLst/>
          </a:prstGeom>
          <a:noFill/>
        </p:spPr>
        <p:txBody>
          <a:bodyPr wrap="square" rtlCol="0">
            <a:spAutoFit/>
          </a:bodyPr>
          <a:lstStyle/>
          <a:p>
            <a:r>
              <a:rPr lang="es-PE" sz="1000" dirty="0"/>
              <a:t>FUENTE: DIRECCIÓN DE EPIDEMIOLOGÍA GERESA LORETO-SNVMFN</a:t>
            </a:r>
          </a:p>
        </p:txBody>
      </p:sp>
      <p:pic>
        <p:nvPicPr>
          <p:cNvPr id="3" name="Imagen 2">
            <a:extLst>
              <a:ext uri="{FF2B5EF4-FFF2-40B4-BE49-F238E27FC236}">
                <a16:creationId xmlns:a16="http://schemas.microsoft.com/office/drawing/2014/main" id="{4BA69642-3FCB-1298-1B78-C4D70C434771}"/>
              </a:ext>
            </a:extLst>
          </p:cNvPr>
          <p:cNvPicPr>
            <a:picLocks noChangeAspect="1"/>
          </p:cNvPicPr>
          <p:nvPr/>
        </p:nvPicPr>
        <p:blipFill>
          <a:blip r:embed="rId2"/>
          <a:stretch>
            <a:fillRect/>
          </a:stretch>
        </p:blipFill>
        <p:spPr>
          <a:xfrm>
            <a:off x="311499" y="1179717"/>
            <a:ext cx="11656088" cy="5370771"/>
          </a:xfrm>
          <a:prstGeom prst="rect">
            <a:avLst/>
          </a:prstGeom>
          <a:ln>
            <a:solidFill>
              <a:schemeClr val="tx1"/>
            </a:solidFill>
          </a:ln>
        </p:spPr>
      </p:pic>
    </p:spTree>
    <p:extLst>
      <p:ext uri="{BB962C8B-B14F-4D97-AF65-F5344CB8AC3E}">
        <p14:creationId xmlns:p14="http://schemas.microsoft.com/office/powerpoint/2010/main" val="32519490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33482" y="168544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5486897" y="2690503"/>
            <a:ext cx="4347477" cy="1005229"/>
          </a:xfrm>
          <a:blipFill>
            <a:blip r:embed="rId4"/>
            <a:tile tx="0" ty="0" sx="100000" sy="100000" flip="none" algn="tl"/>
          </a:blip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IRAS</a:t>
            </a:r>
          </a:p>
        </p:txBody>
      </p:sp>
    </p:spTree>
    <p:extLst>
      <p:ext uri="{BB962C8B-B14F-4D97-AF65-F5344CB8AC3E}">
        <p14:creationId xmlns:p14="http://schemas.microsoft.com/office/powerpoint/2010/main" val="687326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99EFE0E-06CC-4628-AFFA-49FCDBF46095}"/>
              </a:ext>
            </a:extLst>
          </p:cNvPr>
          <p:cNvSpPr txBox="1"/>
          <p:nvPr/>
        </p:nvSpPr>
        <p:spPr>
          <a:xfrm>
            <a:off x="108438" y="5767472"/>
            <a:ext cx="11975123" cy="91281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36-2024, se han reportado 84,416</a:t>
            </a:r>
            <a:r>
              <a:rPr lang="en-US" sz="1333" dirty="0"/>
              <a:t> </a:t>
            </a:r>
            <a:r>
              <a:rPr lang="es-MX" sz="1333" dirty="0"/>
              <a:t>episodios de IRA no neumonías en  niños &lt; 5 años: 4,440 (</a:t>
            </a:r>
            <a:r>
              <a:rPr lang="es-MX" sz="1333" dirty="0">
                <a:solidFill>
                  <a:srgbClr val="FF0000"/>
                </a:solidFill>
              </a:rPr>
              <a:t>5.26%</a:t>
            </a:r>
            <a:r>
              <a:rPr lang="es-MX" sz="1333" dirty="0"/>
              <a:t>) en niños menores de 2 meses; 23,840 </a:t>
            </a:r>
            <a:r>
              <a:rPr lang="es-MX" sz="1333" dirty="0">
                <a:solidFill>
                  <a:srgbClr val="FF0000"/>
                </a:solidFill>
              </a:rPr>
              <a:t>(28.24%) </a:t>
            </a:r>
            <a:r>
              <a:rPr lang="es-MX" sz="1333" dirty="0"/>
              <a:t>en niños de 2 a 11 meses, 56,136 (</a:t>
            </a:r>
            <a:r>
              <a:rPr lang="es-MX" sz="1333" dirty="0">
                <a:solidFill>
                  <a:srgbClr val="FF0000"/>
                </a:solidFill>
              </a:rPr>
              <a:t>66.50%</a:t>
            </a:r>
            <a:r>
              <a:rPr lang="es-MX" sz="1333" dirty="0"/>
              <a:t>) en niños de 1 a 4 años. Según el Canal Endémico, en el año 2023 los casos de IRAS-No Neumonía se han ubicado en su mayoría en la zona de EPIDEMIA, En el 2024 la curva de casos se mantiene en la mayoría de semanas en zona de </a:t>
            </a:r>
            <a:r>
              <a:rPr lang="es-MX" sz="1333" dirty="0">
                <a:solidFill>
                  <a:srgbClr val="FF0000"/>
                </a:solidFill>
              </a:rPr>
              <a:t>ALARMA</a:t>
            </a:r>
            <a:r>
              <a:rPr lang="es-MX" sz="1333" dirty="0"/>
              <a:t>, el mapa de riesgo ubica a  35 distritos en alto riesgo y 14 distritos  en mediano riesgo y 4 en bajo riesgo..</a:t>
            </a:r>
          </a:p>
        </p:txBody>
      </p:sp>
      <p:sp>
        <p:nvSpPr>
          <p:cNvPr id="6"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Infecciones Respiratorias Agudas No Neumonías en menores de 5 años,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(S.E. 1 - 52 - 2023) y (S.E. 01 -36 - 2024</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8" name="CuadroTexto 7">
            <a:extLst>
              <a:ext uri="{FF2B5EF4-FFF2-40B4-BE49-F238E27FC236}">
                <a16:creationId xmlns:a16="http://schemas.microsoft.com/office/drawing/2014/main" id="{804AA5C0-0DE9-4325-92F3-32C49CBC039D}"/>
              </a:ext>
            </a:extLst>
          </p:cNvPr>
          <p:cNvSpPr txBox="1"/>
          <p:nvPr/>
        </p:nvSpPr>
        <p:spPr>
          <a:xfrm>
            <a:off x="108438" y="5508197"/>
            <a:ext cx="3539733" cy="206660"/>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7" name="Imagen 6"/>
          <p:cNvPicPr>
            <a:picLocks noChangeAspect="1"/>
          </p:cNvPicPr>
          <p:nvPr/>
        </p:nvPicPr>
        <p:blipFill>
          <a:blip r:embed="rId3"/>
          <a:stretch>
            <a:fillRect/>
          </a:stretch>
        </p:blipFill>
        <p:spPr>
          <a:xfrm>
            <a:off x="222678" y="868307"/>
            <a:ext cx="2925636" cy="4639889"/>
          </a:xfrm>
          <a:prstGeom prst="rect">
            <a:avLst/>
          </a:prstGeom>
        </p:spPr>
      </p:pic>
      <p:pic>
        <p:nvPicPr>
          <p:cNvPr id="9" name="Imagen 8"/>
          <p:cNvPicPr>
            <a:picLocks noChangeAspect="1"/>
          </p:cNvPicPr>
          <p:nvPr/>
        </p:nvPicPr>
        <p:blipFill>
          <a:blip r:embed="rId4"/>
          <a:stretch>
            <a:fillRect/>
          </a:stretch>
        </p:blipFill>
        <p:spPr>
          <a:xfrm>
            <a:off x="3262554" y="868307"/>
            <a:ext cx="8532049" cy="4743219"/>
          </a:xfrm>
          <a:prstGeom prst="rect">
            <a:avLst/>
          </a:prstGeom>
        </p:spPr>
      </p:pic>
    </p:spTree>
    <p:extLst>
      <p:ext uri="{BB962C8B-B14F-4D97-AF65-F5344CB8AC3E}">
        <p14:creationId xmlns:p14="http://schemas.microsoft.com/office/powerpoint/2010/main" val="1632079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5698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en menores de 5 años,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01 –36- 2024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5" name="Abrir llave 4">
            <a:extLst>
              <a:ext uri="{FF2B5EF4-FFF2-40B4-BE49-F238E27FC236}">
                <a16:creationId xmlns:a16="http://schemas.microsoft.com/office/drawing/2014/main" id="{3A770A6C-48A5-48C0-96B1-E275066F5AA4}"/>
              </a:ext>
            </a:extLst>
          </p:cNvPr>
          <p:cNvSpPr/>
          <p:nvPr/>
        </p:nvSpPr>
        <p:spPr>
          <a:xfrm>
            <a:off x="3987808" y="285940892"/>
            <a:ext cx="148079" cy="8710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714" dirty="0"/>
          </a:p>
        </p:txBody>
      </p:sp>
      <p:sp>
        <p:nvSpPr>
          <p:cNvPr id="10" name="CuadroTexto 9">
            <a:extLst>
              <a:ext uri="{FF2B5EF4-FFF2-40B4-BE49-F238E27FC236}">
                <a16:creationId xmlns:a16="http://schemas.microsoft.com/office/drawing/2014/main" id="{8CB41B30-B84A-43ED-BA9F-BEFF0147DB06}"/>
              </a:ext>
            </a:extLst>
          </p:cNvPr>
          <p:cNvSpPr txBox="1"/>
          <p:nvPr/>
        </p:nvSpPr>
        <p:spPr>
          <a:xfrm>
            <a:off x="267403" y="5449411"/>
            <a:ext cx="11590339"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En la S.E. 36-2024, se han registrado 1,635 episodios total de Neumonía; 1,254 </a:t>
            </a:r>
            <a:r>
              <a:rPr lang="es-MX" sz="1333" dirty="0">
                <a:solidFill>
                  <a:srgbClr val="FF0000"/>
                </a:solidFill>
              </a:rPr>
              <a:t>(76.7%)</a:t>
            </a:r>
            <a:r>
              <a:rPr lang="es-MX" sz="1333" dirty="0"/>
              <a:t> son episodios de Neumonía y 381 </a:t>
            </a:r>
            <a:r>
              <a:rPr lang="es-MX" sz="1333" dirty="0">
                <a:solidFill>
                  <a:srgbClr val="FF0000"/>
                </a:solidFill>
              </a:rPr>
              <a:t>(23.3%) </a:t>
            </a:r>
            <a:r>
              <a:rPr lang="es-MX" sz="1333" dirty="0"/>
              <a:t>son episodios de Neumonía Grave. Según el Canal Endémico, durante el año 2023 los casos de Neumonía se ubicaron en la mayoría de las semanas en zona de EPIDEMIA. Hasta la SE 36-2024 los casos se encuentran oscilante en zona de Epidemia y Alarma. Según el mapa de riesgo </a:t>
            </a:r>
            <a:r>
              <a:rPr lang="es-MX" sz="1333" u="sng" dirty="0"/>
              <a:t>02 distritos se ubican como de alto riesgo (Andoas y Trompeteros</a:t>
            </a:r>
            <a:r>
              <a:rPr lang="es-MX" sz="1333" dirty="0"/>
              <a:t>).</a:t>
            </a:r>
          </a:p>
          <a:p>
            <a:r>
              <a:rPr lang="es-MX" sz="1333" dirty="0"/>
              <a:t>Defunciones: Hasta la presente semana, se han reportado 25 defunciones: 13 extrahospitalarias y 12 Intrahospitalaria.</a:t>
            </a:r>
          </a:p>
        </p:txBody>
      </p:sp>
      <p:sp>
        <p:nvSpPr>
          <p:cNvPr id="12" name="CuadroTexto 11">
            <a:extLst>
              <a:ext uri="{FF2B5EF4-FFF2-40B4-BE49-F238E27FC236}">
                <a16:creationId xmlns:a16="http://schemas.microsoft.com/office/drawing/2014/main" id="{C44981D4-84EB-4181-B289-ED01AE8F8FEF}"/>
              </a:ext>
            </a:extLst>
          </p:cNvPr>
          <p:cNvSpPr txBox="1"/>
          <p:nvPr/>
        </p:nvSpPr>
        <p:spPr>
          <a:xfrm>
            <a:off x="267403" y="5142408"/>
            <a:ext cx="320847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4" name="Imagen 3"/>
          <p:cNvPicPr>
            <a:picLocks noChangeAspect="1"/>
          </p:cNvPicPr>
          <p:nvPr/>
        </p:nvPicPr>
        <p:blipFill>
          <a:blip r:embed="rId4"/>
          <a:stretch>
            <a:fillRect/>
          </a:stretch>
        </p:blipFill>
        <p:spPr>
          <a:xfrm>
            <a:off x="3475875" y="900420"/>
            <a:ext cx="8381867" cy="4405554"/>
          </a:xfrm>
          <a:prstGeom prst="rect">
            <a:avLst/>
          </a:prstGeom>
        </p:spPr>
      </p:pic>
      <p:pic>
        <p:nvPicPr>
          <p:cNvPr id="6" name="Imagen 5"/>
          <p:cNvPicPr>
            <a:picLocks noChangeAspect="1"/>
          </p:cNvPicPr>
          <p:nvPr/>
        </p:nvPicPr>
        <p:blipFill>
          <a:blip r:embed="rId5"/>
          <a:stretch>
            <a:fillRect/>
          </a:stretch>
        </p:blipFill>
        <p:spPr>
          <a:xfrm>
            <a:off x="267403" y="868996"/>
            <a:ext cx="3066106" cy="4161399"/>
          </a:xfrm>
          <a:prstGeom prst="rect">
            <a:avLst/>
          </a:prstGeom>
        </p:spPr>
      </p:pic>
    </p:spTree>
    <p:extLst>
      <p:ext uri="{BB962C8B-B14F-4D97-AF65-F5344CB8AC3E}">
        <p14:creationId xmlns:p14="http://schemas.microsoft.com/office/powerpoint/2010/main" val="75988419"/>
      </p:ext>
    </p:extLst>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5698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Defunciones por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en menores de 5 años,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01 – 36 - 2024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5" name="Abrir llave 4">
            <a:extLst>
              <a:ext uri="{FF2B5EF4-FFF2-40B4-BE49-F238E27FC236}">
                <a16:creationId xmlns:a16="http://schemas.microsoft.com/office/drawing/2014/main" id="{3A770A6C-48A5-48C0-96B1-E275066F5AA4}"/>
              </a:ext>
            </a:extLst>
          </p:cNvPr>
          <p:cNvSpPr/>
          <p:nvPr/>
        </p:nvSpPr>
        <p:spPr>
          <a:xfrm>
            <a:off x="3987808" y="285940892"/>
            <a:ext cx="148079" cy="8710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714" dirty="0"/>
          </a:p>
        </p:txBody>
      </p:sp>
      <p:sp>
        <p:nvSpPr>
          <p:cNvPr id="12" name="CuadroTexto 11">
            <a:extLst>
              <a:ext uri="{FF2B5EF4-FFF2-40B4-BE49-F238E27FC236}">
                <a16:creationId xmlns:a16="http://schemas.microsoft.com/office/drawing/2014/main" id="{C44981D4-84EB-4181-B289-ED01AE8F8FEF}"/>
              </a:ext>
            </a:extLst>
          </p:cNvPr>
          <p:cNvSpPr txBox="1"/>
          <p:nvPr/>
        </p:nvSpPr>
        <p:spPr>
          <a:xfrm>
            <a:off x="554586" y="4737901"/>
            <a:ext cx="4450081" cy="215444"/>
          </a:xfrm>
          <a:prstGeom prst="rect">
            <a:avLst/>
          </a:prstGeom>
          <a:noFill/>
        </p:spPr>
        <p:txBody>
          <a:bodyPr wrap="square" rtlCol="0">
            <a:spAutoFit/>
          </a:bodyPr>
          <a:lstStyle/>
          <a:p>
            <a:r>
              <a:rPr lang="es-MX" sz="800" dirty="0"/>
              <a:t>Fuente: Base de datos del Noti Web de la Dirección de Epidemiología- GERESA Loreto</a:t>
            </a:r>
          </a:p>
        </p:txBody>
      </p:sp>
      <p:sp>
        <p:nvSpPr>
          <p:cNvPr id="6" name="CuadroTexto 5">
            <a:extLst>
              <a:ext uri="{FF2B5EF4-FFF2-40B4-BE49-F238E27FC236}">
                <a16:creationId xmlns:a16="http://schemas.microsoft.com/office/drawing/2014/main" id="{C86DCCE4-4982-81D6-7675-DB9E50BF200E}"/>
              </a:ext>
            </a:extLst>
          </p:cNvPr>
          <p:cNvSpPr txBox="1"/>
          <p:nvPr/>
        </p:nvSpPr>
        <p:spPr>
          <a:xfrm>
            <a:off x="554586" y="5224371"/>
            <a:ext cx="10812780" cy="830997"/>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Hasta la SE 36-2024, se han notificado 25 muertes por neumonías en niños menores de 5 años, 12 intrahospitalarias y 13 extrahospitalarias. Los tres distritos que reporta la mayor mortalidad son, Andoas con 5 muertes, San Pablo con 3 muertes y Barranca, Iquitos, Lagunas  con 2 muertes cada uno respectivamente.</a:t>
            </a:r>
          </a:p>
        </p:txBody>
      </p:sp>
      <p:pic>
        <p:nvPicPr>
          <p:cNvPr id="3" name="Imagen 2">
            <a:extLst>
              <a:ext uri="{FF2B5EF4-FFF2-40B4-BE49-F238E27FC236}">
                <a16:creationId xmlns:a16="http://schemas.microsoft.com/office/drawing/2014/main" id="{E3F62CA7-A8CA-5103-CD60-FAEC12E46C04}"/>
              </a:ext>
            </a:extLst>
          </p:cNvPr>
          <p:cNvPicPr>
            <a:picLocks noChangeAspect="1"/>
          </p:cNvPicPr>
          <p:nvPr/>
        </p:nvPicPr>
        <p:blipFill>
          <a:blip r:embed="rId3"/>
          <a:stretch>
            <a:fillRect/>
          </a:stretch>
        </p:blipFill>
        <p:spPr>
          <a:xfrm>
            <a:off x="554586" y="882181"/>
            <a:ext cx="10812780" cy="3855720"/>
          </a:xfrm>
          <a:prstGeom prst="rect">
            <a:avLst/>
          </a:prstGeom>
          <a:ln w="12700">
            <a:solidFill>
              <a:schemeClr val="tx1"/>
            </a:solidFill>
          </a:ln>
        </p:spPr>
      </p:pic>
    </p:spTree>
    <p:extLst>
      <p:ext uri="{BB962C8B-B14F-4D97-AF65-F5344CB8AC3E}">
        <p14:creationId xmlns:p14="http://schemas.microsoft.com/office/powerpoint/2010/main" val="140773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0"/>
            <a:ext cx="12192000"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Total y su variación  por distritos, Región Loreto,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36 - 2024 )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5" name="CuadroTexto 4">
            <a:extLst>
              <a:ext uri="{FF2B5EF4-FFF2-40B4-BE49-F238E27FC236}">
                <a16:creationId xmlns:a16="http://schemas.microsoft.com/office/drawing/2014/main" id="{E93141F9-6077-4790-AB27-B970C7D7AE47}"/>
              </a:ext>
            </a:extLst>
          </p:cNvPr>
          <p:cNvSpPr txBox="1"/>
          <p:nvPr/>
        </p:nvSpPr>
        <p:spPr>
          <a:xfrm>
            <a:off x="278300" y="6676620"/>
            <a:ext cx="2990134" cy="184666"/>
          </a:xfrm>
          <a:prstGeom prst="rect">
            <a:avLst/>
          </a:prstGeom>
          <a:noFill/>
        </p:spPr>
        <p:txBody>
          <a:bodyPr wrap="square" rtlCol="0">
            <a:spAutoFit/>
          </a:bodyPr>
          <a:lstStyle/>
          <a:p>
            <a:r>
              <a:rPr lang="es-MX" sz="600" dirty="0"/>
              <a:t>Fuente: Base de datos del Noti Web de la Dirección de Epidemiología- GERESA Loreto</a:t>
            </a:r>
          </a:p>
        </p:txBody>
      </p:sp>
      <p:sp>
        <p:nvSpPr>
          <p:cNvPr id="9" name="CuadroTexto 8">
            <a:extLst>
              <a:ext uri="{FF2B5EF4-FFF2-40B4-BE49-F238E27FC236}">
                <a16:creationId xmlns:a16="http://schemas.microsoft.com/office/drawing/2014/main" id="{B1CC3F07-99CF-4209-A3AD-CABC391A536F}"/>
              </a:ext>
            </a:extLst>
          </p:cNvPr>
          <p:cNvSpPr txBox="1"/>
          <p:nvPr/>
        </p:nvSpPr>
        <p:spPr>
          <a:xfrm>
            <a:off x="278300" y="4737627"/>
            <a:ext cx="2706200" cy="1938992"/>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MX" sz="1200" dirty="0">
                <a:latin typeface="Arial" panose="020B0604020202020204" pitchFamily="34" charset="0"/>
                <a:cs typeface="Arial" panose="020B0604020202020204" pitchFamily="34" charset="0"/>
              </a:rPr>
              <a:t>Hasta la SE 36-2024. en 47  distritos se ha reportado   22,338 casos de Malaria Total, el </a:t>
            </a:r>
            <a:r>
              <a:rPr lang="es-MX" sz="1200" b="1" dirty="0">
                <a:solidFill>
                  <a:srgbClr val="FF0000"/>
                </a:solidFill>
                <a:latin typeface="Arial" panose="020B0604020202020204" pitchFamily="34" charset="0"/>
                <a:cs typeface="Arial" panose="020B0604020202020204" pitchFamily="34" charset="0"/>
              </a:rPr>
              <a:t>81% </a:t>
            </a:r>
            <a:r>
              <a:rPr lang="es-MX" sz="1200" dirty="0">
                <a:latin typeface="Arial" panose="020B0604020202020204" pitchFamily="34" charset="0"/>
                <a:cs typeface="Arial" panose="020B0604020202020204" pitchFamily="34" charset="0"/>
              </a:rPr>
              <a:t>de casos se concentra en 11 distritos, siendo los 3 distritos principales: </a:t>
            </a:r>
          </a:p>
          <a:p>
            <a:pPr algn="just"/>
            <a:r>
              <a:rPr lang="es-MX" sz="1200" b="1" dirty="0">
                <a:latin typeface="Arial" panose="020B0604020202020204" pitchFamily="34" charset="0"/>
                <a:cs typeface="Arial" panose="020B0604020202020204" pitchFamily="34" charset="0"/>
              </a:rPr>
              <a:t>Yavarí (17%), Andoas (14%) y Pastaza (9%). </a:t>
            </a:r>
          </a:p>
          <a:p>
            <a:pPr algn="just"/>
            <a:r>
              <a:rPr lang="es-MX" sz="1200" dirty="0">
                <a:latin typeface="Arial" panose="020B0604020202020204" pitchFamily="34" charset="0"/>
                <a:cs typeface="Arial" panose="020B0604020202020204" pitchFamily="34" charset="0"/>
              </a:rPr>
              <a:t>Hasta la semana 36 se reporto 09 fallecidos : 08 por malaria vivax y 1 por malaria falciparum.</a:t>
            </a:r>
            <a:endParaRPr lang="es-MX" sz="1200" b="1"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8508A722-F6C2-91E7-1580-DAB9405E0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435" y="879824"/>
            <a:ext cx="2979304" cy="3857802"/>
          </a:xfrm>
          <a:prstGeom prst="rect">
            <a:avLst/>
          </a:prstGeom>
        </p:spPr>
      </p:pic>
      <p:pic>
        <p:nvPicPr>
          <p:cNvPr id="4" name="Imagen 3"/>
          <p:cNvPicPr>
            <a:picLocks noChangeAspect="1"/>
          </p:cNvPicPr>
          <p:nvPr/>
        </p:nvPicPr>
        <p:blipFill>
          <a:blip r:embed="rId4"/>
          <a:stretch>
            <a:fillRect/>
          </a:stretch>
        </p:blipFill>
        <p:spPr>
          <a:xfrm>
            <a:off x="3268434" y="879825"/>
            <a:ext cx="6535323" cy="5796796"/>
          </a:xfrm>
          <a:prstGeom prst="rect">
            <a:avLst/>
          </a:prstGeom>
        </p:spPr>
      </p:pic>
      <p:pic>
        <p:nvPicPr>
          <p:cNvPr id="8" name="Imagen 7"/>
          <p:cNvPicPr>
            <a:picLocks noChangeAspect="1"/>
          </p:cNvPicPr>
          <p:nvPr/>
        </p:nvPicPr>
        <p:blipFill>
          <a:blip r:embed="rId5"/>
          <a:stretch>
            <a:fillRect/>
          </a:stretch>
        </p:blipFill>
        <p:spPr>
          <a:xfrm>
            <a:off x="9935452" y="879824"/>
            <a:ext cx="2009621" cy="5796796"/>
          </a:xfrm>
          <a:prstGeom prst="rect">
            <a:avLst/>
          </a:prstGeom>
          <a:ln>
            <a:solidFill>
              <a:schemeClr val="tx1"/>
            </a:solidFill>
          </a:ln>
        </p:spPr>
      </p:pic>
    </p:spTree>
    <p:extLst>
      <p:ext uri="{BB962C8B-B14F-4D97-AF65-F5344CB8AC3E}">
        <p14:creationId xmlns:p14="http://schemas.microsoft.com/office/powerpoint/2010/main" val="34234153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189187" y="5641504"/>
            <a:ext cx="11655972"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36-2024, se han notificado 6,666 casos de Síndrome de Obstrucción Bronquial/ASMA en menores de 5 años; 1,685 (</a:t>
            </a:r>
            <a:r>
              <a:rPr lang="es-MX" sz="1333" dirty="0">
                <a:solidFill>
                  <a:srgbClr val="FF0000"/>
                </a:solidFill>
              </a:rPr>
              <a:t>25.28%</a:t>
            </a:r>
            <a:r>
              <a:rPr lang="es-MX" sz="1333" dirty="0"/>
              <a:t>) episodios en niños menores de 2 años y 4,981 (</a:t>
            </a:r>
            <a:r>
              <a:rPr lang="es-MX" sz="1333" dirty="0">
                <a:solidFill>
                  <a:srgbClr val="FF0000"/>
                </a:solidFill>
              </a:rPr>
              <a:t>74.72%</a:t>
            </a:r>
            <a:r>
              <a:rPr lang="es-MX" sz="1333" dirty="0"/>
              <a:t>) en niños de 2 a 4 años: En el año 2023 hubo un incremento de SOB-ASMA en las SE18-SE22, ubicándose en zona EPIDËMICA. Hasta la SE36 -2024 los casos se ubican en su mayoría en zona de </a:t>
            </a:r>
            <a:r>
              <a:rPr lang="es-MX" sz="1333" dirty="0">
                <a:solidFill>
                  <a:srgbClr val="FF0000"/>
                </a:solidFill>
              </a:rPr>
              <a:t>ALARMA. </a:t>
            </a:r>
            <a:r>
              <a:rPr lang="es-MX" sz="1333" dirty="0"/>
              <a:t>según el mapa de riesgo 01 distrito se encuentra en alto riesgo (Distrito de Indiana), 02 distritos mediano riesgo (San Juan Bautista y Belén) y 25 de bajo riesgo.</a:t>
            </a:r>
          </a:p>
        </p:txBody>
      </p:sp>
      <p:sp>
        <p:nvSpPr>
          <p:cNvPr id="6" name="7 Rectángulo"/>
          <p:cNvSpPr/>
          <p:nvPr/>
        </p:nvSpPr>
        <p:spPr>
          <a:xfrm>
            <a:off x="0" y="0"/>
            <a:ext cx="12192000" cy="79994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SOB-ASMA en menores de 5 años, Región Loreto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36 - 2024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9" name="CuadroTexto 8">
            <a:extLst>
              <a:ext uri="{FF2B5EF4-FFF2-40B4-BE49-F238E27FC236}">
                <a16:creationId xmlns:a16="http://schemas.microsoft.com/office/drawing/2014/main" id="{4F03823B-F275-4BBD-8AE8-D7FB8562A5A3}"/>
              </a:ext>
            </a:extLst>
          </p:cNvPr>
          <p:cNvSpPr txBox="1"/>
          <p:nvPr/>
        </p:nvSpPr>
        <p:spPr>
          <a:xfrm>
            <a:off x="108914" y="5318078"/>
            <a:ext cx="334220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279108" y="968400"/>
            <a:ext cx="3078540" cy="4349678"/>
          </a:xfrm>
          <a:prstGeom prst="rect">
            <a:avLst/>
          </a:prstGeom>
        </p:spPr>
      </p:pic>
      <p:pic>
        <p:nvPicPr>
          <p:cNvPr id="3" name="Imagen 2"/>
          <p:cNvPicPr>
            <a:picLocks noChangeAspect="1"/>
          </p:cNvPicPr>
          <p:nvPr/>
        </p:nvPicPr>
        <p:blipFill>
          <a:blip r:embed="rId4"/>
          <a:stretch>
            <a:fillRect/>
          </a:stretch>
        </p:blipFill>
        <p:spPr>
          <a:xfrm>
            <a:off x="3362775" y="1167732"/>
            <a:ext cx="8482384" cy="4345336"/>
          </a:xfrm>
          <a:prstGeom prst="rect">
            <a:avLst/>
          </a:prstGeom>
        </p:spPr>
      </p:pic>
    </p:spTree>
    <p:extLst>
      <p:ext uri="{BB962C8B-B14F-4D97-AF65-F5344CB8AC3E}">
        <p14:creationId xmlns:p14="http://schemas.microsoft.com/office/powerpoint/2010/main" val="23445771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FA8D97-D1A8-4E8E-93DE-C2A863F87435}"/>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82720" y="1437647"/>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5009876" y="2290556"/>
            <a:ext cx="5916243" cy="1138443"/>
          </a:xfrm>
          <a:solidFill>
            <a:schemeClr val="accent1">
              <a:lumMod val="20000"/>
              <a:lumOff val="80000"/>
            </a:schemeClr>
          </a:solid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EDAS</a:t>
            </a:r>
          </a:p>
        </p:txBody>
      </p:sp>
    </p:spTree>
    <p:extLst>
      <p:ext uri="{BB962C8B-B14F-4D97-AF65-F5344CB8AC3E}">
        <p14:creationId xmlns:p14="http://schemas.microsoft.com/office/powerpoint/2010/main" val="1096760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146196" y="5260886"/>
            <a:ext cx="11899608" cy="152817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sz="1333" dirty="0"/>
              <a:t>Hasta la S.E. 36-2024 se reportaron 60,472 atenciones por EDA´s Acuosas en la región Loreto: 6,467 (</a:t>
            </a:r>
            <a:r>
              <a:rPr lang="es-ES" sz="1333" dirty="0">
                <a:solidFill>
                  <a:srgbClr val="FF0000"/>
                </a:solidFill>
              </a:rPr>
              <a:t>10.7%)</a:t>
            </a:r>
            <a:r>
              <a:rPr lang="es-ES" sz="1333" dirty="0"/>
              <a:t> atenciones en menores de 01 año,  19,470 (</a:t>
            </a:r>
            <a:r>
              <a:rPr lang="es-ES" sz="1333" dirty="0">
                <a:solidFill>
                  <a:srgbClr val="FF0000"/>
                </a:solidFill>
              </a:rPr>
              <a:t>32.2%</a:t>
            </a:r>
            <a:r>
              <a:rPr lang="es-ES" sz="1333" dirty="0"/>
              <a:t>) atenciones de 01 a 04 años, y atenciones mayores de 5 años, 34,535 atenciones (</a:t>
            </a:r>
            <a:r>
              <a:rPr lang="es-ES" sz="1333" dirty="0">
                <a:solidFill>
                  <a:srgbClr val="FF0000"/>
                </a:solidFill>
              </a:rPr>
              <a:t>57.1%</a:t>
            </a:r>
            <a:r>
              <a:rPr lang="es-ES" sz="1333" dirty="0"/>
              <a:t>). La curva de los casos de EDA Acuosa en los años 2023 y 2024 se mantiene todas las semanas en zona de </a:t>
            </a:r>
            <a:r>
              <a:rPr lang="es-ES" sz="1333" dirty="0">
                <a:solidFill>
                  <a:srgbClr val="FF0000"/>
                </a:solidFill>
              </a:rPr>
              <a:t>EPIDEMIA</a:t>
            </a:r>
            <a:r>
              <a:rPr lang="es-ES" sz="1333" dirty="0"/>
              <a:t>. El mapa de riesgo nos muestra 28 distritos en alto riesgo</a:t>
            </a:r>
            <a:r>
              <a:rPr lang="es-ES" sz="1333" dirty="0">
                <a:solidFill>
                  <a:srgbClr val="FF0000"/>
                </a:solidFill>
              </a:rPr>
              <a:t>.</a:t>
            </a:r>
            <a:endParaRPr lang="es-ES" sz="1333" dirty="0"/>
          </a:p>
          <a:p>
            <a:r>
              <a:rPr lang="es-ES" sz="1333" dirty="0"/>
              <a:t>Hasta la presente S.E. 36  se reporta 10 fallecidos de EDA Acuosa, 05 procedentes del distrito de Andoas, 01 del distrito de Morona y 01 de Pastaza todos de la provincia del Datem del Marañón, 02 del distrito de Lagunas de la provincia de Alto Amazonas y 01 del distrito de Punchana.</a:t>
            </a:r>
          </a:p>
        </p:txBody>
      </p:sp>
      <p:sp>
        <p:nvSpPr>
          <p:cNvPr id="6" name="7 Rectángulo"/>
          <p:cNvSpPr/>
          <p:nvPr/>
        </p:nvSpPr>
        <p:spPr>
          <a:xfrm>
            <a:off x="0" y="0"/>
            <a:ext cx="12192000" cy="7569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Agudas Acuosas, Región Loreto,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(S.E. 1 – 52 - 2023)  y  (S.E. 01 – 36 - 2024)</a:t>
            </a:r>
          </a:p>
        </p:txBody>
      </p:sp>
      <p:sp>
        <p:nvSpPr>
          <p:cNvPr id="8" name="CuadroTexto 7">
            <a:extLst>
              <a:ext uri="{FF2B5EF4-FFF2-40B4-BE49-F238E27FC236}">
                <a16:creationId xmlns:a16="http://schemas.microsoft.com/office/drawing/2014/main" id="{E0CA528D-64DC-411D-B11D-C36817B0A64D}"/>
              </a:ext>
            </a:extLst>
          </p:cNvPr>
          <p:cNvSpPr txBox="1"/>
          <p:nvPr/>
        </p:nvSpPr>
        <p:spPr>
          <a:xfrm>
            <a:off x="146196" y="5028146"/>
            <a:ext cx="3186824"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254643" y="794732"/>
            <a:ext cx="2986268" cy="4233413"/>
          </a:xfrm>
          <a:prstGeom prst="rect">
            <a:avLst/>
          </a:prstGeom>
        </p:spPr>
      </p:pic>
      <p:pic>
        <p:nvPicPr>
          <p:cNvPr id="4" name="Imagen 3"/>
          <p:cNvPicPr>
            <a:picLocks noChangeAspect="1"/>
          </p:cNvPicPr>
          <p:nvPr/>
        </p:nvPicPr>
        <p:blipFill>
          <a:blip r:embed="rId4"/>
          <a:stretch>
            <a:fillRect/>
          </a:stretch>
        </p:blipFill>
        <p:spPr>
          <a:xfrm>
            <a:off x="3349358" y="960413"/>
            <a:ext cx="8696446" cy="4167171"/>
          </a:xfrm>
          <a:prstGeom prst="rect">
            <a:avLst/>
          </a:prstGeom>
        </p:spPr>
      </p:pic>
    </p:spTree>
    <p:extLst>
      <p:ext uri="{BB962C8B-B14F-4D97-AF65-F5344CB8AC3E}">
        <p14:creationId xmlns:p14="http://schemas.microsoft.com/office/powerpoint/2010/main" val="36129191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102595" y="5403781"/>
            <a:ext cx="11986810" cy="132305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Hasta la S.E. 36-2024, se han notificado 3,611 atenciones por Diarrea Disentérica, de los cuales 325 (</a:t>
            </a:r>
            <a:r>
              <a:rPr lang="es-PE" sz="1333" dirty="0">
                <a:solidFill>
                  <a:srgbClr val="FF0000"/>
                </a:solidFill>
                <a:effectLst/>
                <a:latin typeface="Arial" panose="020B0604020202020204" pitchFamily="34" charset="0"/>
                <a:cs typeface="Arial" panose="020B0604020202020204" pitchFamily="34" charset="0"/>
              </a:rPr>
              <a:t>9.1%</a:t>
            </a:r>
            <a:r>
              <a:rPr lang="es-PE" sz="1333" dirty="0">
                <a:effectLst/>
                <a:latin typeface="Arial" panose="020B0604020202020204" pitchFamily="34" charset="0"/>
                <a:cs typeface="Arial" panose="020B0604020202020204" pitchFamily="34" charset="0"/>
              </a:rPr>
              <a:t>) atenciones corresponde a &lt;1 año, 1,135 (</a:t>
            </a:r>
            <a:r>
              <a:rPr lang="es-PE" sz="1333" dirty="0">
                <a:solidFill>
                  <a:srgbClr val="FF0000"/>
                </a:solidFill>
                <a:effectLst/>
                <a:latin typeface="Arial" panose="020B0604020202020204" pitchFamily="34" charset="0"/>
                <a:cs typeface="Arial" panose="020B0604020202020204" pitchFamily="34" charset="0"/>
              </a:rPr>
              <a:t>31.4%) </a:t>
            </a:r>
            <a:r>
              <a:rPr lang="es-PE" sz="1333" dirty="0">
                <a:effectLst/>
                <a:latin typeface="Arial" panose="020B0604020202020204" pitchFamily="34" charset="0"/>
                <a:cs typeface="Arial" panose="020B0604020202020204" pitchFamily="34" charset="0"/>
              </a:rPr>
              <a:t>atenciones de 1 a 4 años, 2,151 atenciones de 5 años a más (</a:t>
            </a:r>
            <a:r>
              <a:rPr lang="es-PE" sz="1333" dirty="0">
                <a:solidFill>
                  <a:srgbClr val="FF0000"/>
                </a:solidFill>
                <a:effectLst/>
                <a:latin typeface="Arial" panose="020B0604020202020204" pitchFamily="34" charset="0"/>
                <a:cs typeface="Arial" panose="020B0604020202020204" pitchFamily="34" charset="0"/>
              </a:rPr>
              <a:t>59.5%</a:t>
            </a:r>
            <a:r>
              <a:rPr lang="es-PE" sz="1333" dirty="0">
                <a:effectLst/>
                <a:latin typeface="Arial" panose="020B0604020202020204" pitchFamily="34" charset="0"/>
                <a:cs typeface="Arial" panose="020B0604020202020204" pitchFamily="34" charset="0"/>
              </a:rPr>
              <a:t>). Según el Canal Endémico, en el año 2023 y 2024, los casos se ubicaron mayormente en </a:t>
            </a:r>
            <a:r>
              <a:rPr lang="es-PE" sz="1333" dirty="0">
                <a:solidFill>
                  <a:srgbClr val="FF0000"/>
                </a:solidFill>
                <a:effectLst/>
                <a:latin typeface="Arial" panose="020B0604020202020204" pitchFamily="34" charset="0"/>
                <a:cs typeface="Arial" panose="020B0604020202020204" pitchFamily="34" charset="0"/>
              </a:rPr>
              <a:t>ZONA DE SEGURIDAD Y ZONA DE ALARMA. </a:t>
            </a:r>
          </a:p>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Según el mapa de riesgo 05 distritos se encuentra en alto riesgo (Manseriche, Teniente Manuel Clavero, Padre Márquez, Andoas y San Pablo; ), 12 distritos en mediano riesgo y 27 distritos se encuentran como distritos de bajo riesgo.</a:t>
            </a:r>
            <a:r>
              <a:rPr lang="es-ES" sz="1333" dirty="0"/>
              <a:t> </a:t>
            </a:r>
            <a:r>
              <a:rPr lang="es-ES" sz="1333" dirty="0">
                <a:effectLst/>
                <a:latin typeface="Arial" panose="020B0604020202020204" pitchFamily="34" charset="0"/>
                <a:cs typeface="Arial" panose="020B0604020202020204" pitchFamily="34" charset="0"/>
              </a:rPr>
              <a:t>Se reporta 03 fallecidos de EDA Disentérica, 01 procedente de lagunas ,01 de distrito de jeberos Provincia de Alto Amazonas y 1 del distrito Andoas, provincia Datem del Marañón.</a:t>
            </a:r>
            <a:endParaRPr lang="es-PE" sz="1200" dirty="0">
              <a:effectLst/>
              <a:latin typeface="Arial" panose="020B0604020202020204" pitchFamily="34" charset="0"/>
              <a:cs typeface="Arial" panose="020B0604020202020204" pitchFamily="34" charset="0"/>
            </a:endParaRPr>
          </a:p>
        </p:txBody>
      </p:sp>
      <p:sp>
        <p:nvSpPr>
          <p:cNvPr id="6" name="7 Rectángulo"/>
          <p:cNvSpPr/>
          <p:nvPr/>
        </p:nvSpPr>
        <p:spPr>
          <a:xfrm>
            <a:off x="0" y="0"/>
            <a:ext cx="12192000" cy="67402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Disentéricas, Región Loreto, </a:t>
            </a:r>
          </a:p>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 – 52 - 2023</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y (S.E. 01 – 36 - 2024)</a:t>
            </a:r>
          </a:p>
        </p:txBody>
      </p:sp>
      <p:sp>
        <p:nvSpPr>
          <p:cNvPr id="9" name="CuadroTexto 8">
            <a:extLst>
              <a:ext uri="{FF2B5EF4-FFF2-40B4-BE49-F238E27FC236}">
                <a16:creationId xmlns:a16="http://schemas.microsoft.com/office/drawing/2014/main" id="{D3BB79AC-7826-48E5-9B78-CAFF67EFAE33}"/>
              </a:ext>
            </a:extLst>
          </p:cNvPr>
          <p:cNvSpPr txBox="1"/>
          <p:nvPr/>
        </p:nvSpPr>
        <p:spPr>
          <a:xfrm>
            <a:off x="114851" y="5116837"/>
            <a:ext cx="3590999" cy="209609"/>
          </a:xfrm>
          <a:prstGeom prst="rect">
            <a:avLst/>
          </a:prstGeom>
          <a:noFill/>
        </p:spPr>
        <p:txBody>
          <a:bodyPr wrap="square" rtlCol="0">
            <a:spAutoFit/>
          </a:bodyPr>
          <a:lstStyle/>
          <a:p>
            <a:r>
              <a:rPr lang="es-MX" sz="762" dirty="0"/>
              <a:t>Fuente: Base de datos del Noti Web de la Dirección de Epidemiología- GERESA Loreto</a:t>
            </a:r>
          </a:p>
        </p:txBody>
      </p:sp>
      <p:pic>
        <p:nvPicPr>
          <p:cNvPr id="3" name="Imagen 2"/>
          <p:cNvPicPr>
            <a:picLocks noChangeAspect="1"/>
          </p:cNvPicPr>
          <p:nvPr/>
        </p:nvPicPr>
        <p:blipFill>
          <a:blip r:embed="rId3"/>
          <a:stretch>
            <a:fillRect/>
          </a:stretch>
        </p:blipFill>
        <p:spPr>
          <a:xfrm>
            <a:off x="370390" y="751360"/>
            <a:ext cx="2995660" cy="4288142"/>
          </a:xfrm>
          <a:prstGeom prst="rect">
            <a:avLst/>
          </a:prstGeom>
        </p:spPr>
      </p:pic>
      <p:pic>
        <p:nvPicPr>
          <p:cNvPr id="4" name="Imagen 3"/>
          <p:cNvPicPr>
            <a:picLocks noChangeAspect="1"/>
          </p:cNvPicPr>
          <p:nvPr/>
        </p:nvPicPr>
        <p:blipFill>
          <a:blip r:embed="rId4"/>
          <a:stretch>
            <a:fillRect/>
          </a:stretch>
        </p:blipFill>
        <p:spPr>
          <a:xfrm>
            <a:off x="3366050" y="977518"/>
            <a:ext cx="8723355" cy="4139319"/>
          </a:xfrm>
          <a:prstGeom prst="rect">
            <a:avLst/>
          </a:prstGeom>
        </p:spPr>
      </p:pic>
    </p:spTree>
    <p:extLst>
      <p:ext uri="{BB962C8B-B14F-4D97-AF65-F5344CB8AC3E}">
        <p14:creationId xmlns:p14="http://schemas.microsoft.com/office/powerpoint/2010/main" val="2683312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2745070" y="1297983"/>
            <a:ext cx="9009325" cy="717654"/>
            <a:chOff x="0" y="0"/>
            <a:chExt cx="3309503" cy="263624"/>
          </a:xfrm>
        </p:grpSpPr>
        <p:sp>
          <p:nvSpPr>
            <p:cNvPr id="3" name="Freeform 3"/>
            <p:cNvSpPr/>
            <p:nvPr/>
          </p:nvSpPr>
          <p:spPr>
            <a:xfrm>
              <a:off x="0" y="0"/>
              <a:ext cx="3309503" cy="263624"/>
            </a:xfrm>
            <a:custGeom>
              <a:avLst/>
              <a:gdLst/>
              <a:ahLst/>
              <a:cxnLst/>
              <a:rect l="l" t="t" r="r" b="b"/>
              <a:pathLst>
                <a:path w="3309503" h="263624">
                  <a:moveTo>
                    <a:pt x="57288" y="0"/>
                  </a:moveTo>
                  <a:lnTo>
                    <a:pt x="3252214" y="0"/>
                  </a:lnTo>
                  <a:cubicBezTo>
                    <a:pt x="3283854" y="0"/>
                    <a:pt x="3309503" y="25649"/>
                    <a:pt x="3309503" y="57288"/>
                  </a:cubicBezTo>
                  <a:lnTo>
                    <a:pt x="3309503" y="206336"/>
                  </a:lnTo>
                  <a:cubicBezTo>
                    <a:pt x="3309503" y="237976"/>
                    <a:pt x="3283854" y="263624"/>
                    <a:pt x="3252214" y="263624"/>
                  </a:cubicBezTo>
                  <a:lnTo>
                    <a:pt x="57288" y="263624"/>
                  </a:lnTo>
                  <a:cubicBezTo>
                    <a:pt x="25649" y="263624"/>
                    <a:pt x="0" y="237976"/>
                    <a:pt x="0" y="206336"/>
                  </a:cubicBezTo>
                  <a:lnTo>
                    <a:pt x="0" y="57288"/>
                  </a:lnTo>
                  <a:cubicBezTo>
                    <a:pt x="0" y="25649"/>
                    <a:pt x="25649" y="0"/>
                    <a:pt x="57288"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3309503" cy="301724"/>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rot="-1776380">
            <a:off x="-685717" y="2854066"/>
            <a:ext cx="4144341" cy="717654"/>
            <a:chOff x="0" y="0"/>
            <a:chExt cx="1522390" cy="263624"/>
          </a:xfrm>
        </p:grpSpPr>
        <p:sp>
          <p:nvSpPr>
            <p:cNvPr id="6" name="Freeform 6"/>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7" name="TextBox 7"/>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rot="9027298">
            <a:off x="11041728" y="659280"/>
            <a:ext cx="1711095" cy="447074"/>
            <a:chOff x="0" y="0"/>
            <a:chExt cx="628557" cy="164229"/>
          </a:xfrm>
        </p:grpSpPr>
        <p:sp>
          <p:nvSpPr>
            <p:cNvPr id="9" name="Freeform 9"/>
            <p:cNvSpPr/>
            <p:nvPr/>
          </p:nvSpPr>
          <p:spPr>
            <a:xfrm>
              <a:off x="0" y="0"/>
              <a:ext cx="628557" cy="164229"/>
            </a:xfrm>
            <a:custGeom>
              <a:avLst/>
              <a:gdLst/>
              <a:ahLst/>
              <a:cxnLst/>
              <a:rect l="l" t="t" r="r" b="b"/>
              <a:pathLst>
                <a:path w="628557" h="164229">
                  <a:moveTo>
                    <a:pt x="82114" y="0"/>
                  </a:moveTo>
                  <a:lnTo>
                    <a:pt x="546442" y="0"/>
                  </a:lnTo>
                  <a:cubicBezTo>
                    <a:pt x="568220" y="0"/>
                    <a:pt x="589107" y="8651"/>
                    <a:pt x="604506" y="24051"/>
                  </a:cubicBezTo>
                  <a:cubicBezTo>
                    <a:pt x="619906" y="39450"/>
                    <a:pt x="628557" y="60336"/>
                    <a:pt x="628557" y="82114"/>
                  </a:cubicBezTo>
                  <a:lnTo>
                    <a:pt x="628557" y="82114"/>
                  </a:lnTo>
                  <a:cubicBezTo>
                    <a:pt x="628557" y="127465"/>
                    <a:pt x="591793" y="164229"/>
                    <a:pt x="546442" y="164229"/>
                  </a:cubicBezTo>
                  <a:lnTo>
                    <a:pt x="82114" y="164229"/>
                  </a:lnTo>
                  <a:cubicBezTo>
                    <a:pt x="60336" y="164229"/>
                    <a:pt x="39450" y="155578"/>
                    <a:pt x="24051" y="140178"/>
                  </a:cubicBezTo>
                  <a:cubicBezTo>
                    <a:pt x="8651" y="124779"/>
                    <a:pt x="0" y="103893"/>
                    <a:pt x="0" y="82114"/>
                  </a:cubicBezTo>
                  <a:lnTo>
                    <a:pt x="0" y="82114"/>
                  </a:lnTo>
                  <a:cubicBezTo>
                    <a:pt x="0" y="60336"/>
                    <a:pt x="8651" y="39450"/>
                    <a:pt x="24051" y="24051"/>
                  </a:cubicBezTo>
                  <a:cubicBezTo>
                    <a:pt x="39450" y="8651"/>
                    <a:pt x="60336" y="0"/>
                    <a:pt x="82114" y="0"/>
                  </a:cubicBezTo>
                  <a:close/>
                </a:path>
              </a:pathLst>
            </a:custGeom>
            <a:solidFill>
              <a:srgbClr val="05518B"/>
            </a:solidFill>
          </p:spPr>
          <p:txBody>
            <a:bodyPr/>
            <a:lstStyle/>
            <a:p>
              <a:endParaRPr lang="es-PE" sz="1200"/>
            </a:p>
          </p:txBody>
        </p:sp>
        <p:sp>
          <p:nvSpPr>
            <p:cNvPr id="10" name="TextBox 10"/>
            <p:cNvSpPr txBox="1"/>
            <p:nvPr/>
          </p:nvSpPr>
          <p:spPr>
            <a:xfrm>
              <a:off x="0" y="-38100"/>
              <a:ext cx="628557" cy="202329"/>
            </a:xfrm>
            <a:prstGeom prst="rect">
              <a:avLst/>
            </a:prstGeom>
          </p:spPr>
          <p:txBody>
            <a:bodyPr lIns="33867" tIns="33867" rIns="33867" bIns="33867" rtlCol="0" anchor="ctr"/>
            <a:lstStyle/>
            <a:p>
              <a:pPr algn="ctr">
                <a:lnSpc>
                  <a:spcPts val="1773"/>
                </a:lnSpc>
              </a:pPr>
              <a:endParaRPr sz="1200"/>
            </a:p>
          </p:txBody>
        </p:sp>
      </p:grpSp>
      <p:sp>
        <p:nvSpPr>
          <p:cNvPr id="11" name="Freeform 11"/>
          <p:cNvSpPr/>
          <p:nvPr/>
        </p:nvSpPr>
        <p:spPr>
          <a:xfrm>
            <a:off x="5678701" y="360765"/>
            <a:ext cx="6425623" cy="6136470"/>
          </a:xfrm>
          <a:custGeom>
            <a:avLst/>
            <a:gdLst/>
            <a:ahLst/>
            <a:cxnLst/>
            <a:rect l="l" t="t" r="r" b="b"/>
            <a:pathLst>
              <a:path w="9638435" h="9204705">
                <a:moveTo>
                  <a:pt x="0" y="0"/>
                </a:moveTo>
                <a:lnTo>
                  <a:pt x="9638435" y="0"/>
                </a:lnTo>
                <a:lnTo>
                  <a:pt x="9638435" y="9204706"/>
                </a:lnTo>
                <a:lnTo>
                  <a:pt x="0" y="9204706"/>
                </a:lnTo>
                <a:lnTo>
                  <a:pt x="0" y="0"/>
                </a:lnTo>
                <a:close/>
              </a:path>
            </a:pathLst>
          </a:custGeom>
          <a:blipFill>
            <a:blip r:embed="rId2"/>
            <a:stretch>
              <a:fillRect/>
            </a:stretch>
          </a:blipFill>
        </p:spPr>
        <p:txBody>
          <a:bodyPr/>
          <a:lstStyle/>
          <a:p>
            <a:endParaRPr lang="es-PE" sz="1200"/>
          </a:p>
        </p:txBody>
      </p:sp>
      <p:grpSp>
        <p:nvGrpSpPr>
          <p:cNvPr id="12" name="Group 12"/>
          <p:cNvGrpSpPr/>
          <p:nvPr/>
        </p:nvGrpSpPr>
        <p:grpSpPr>
          <a:xfrm>
            <a:off x="6720684" y="863948"/>
            <a:ext cx="4322065" cy="5029311"/>
            <a:chOff x="0" y="0"/>
            <a:chExt cx="698500" cy="812800"/>
          </a:xfrm>
        </p:grpSpPr>
        <p:sp>
          <p:nvSpPr>
            <p:cNvPr id="13" name="Freeform 13"/>
            <p:cNvSpPr/>
            <p:nvPr/>
          </p:nvSpPr>
          <p:spPr>
            <a:xfrm>
              <a:off x="0" y="3350"/>
              <a:ext cx="698500" cy="806100"/>
            </a:xfrm>
            <a:custGeom>
              <a:avLst/>
              <a:gdLst/>
              <a:ahLst/>
              <a:cxnLst/>
              <a:rect l="l" t="t" r="r" b="b"/>
              <a:pathLst>
                <a:path w="698500" h="806100">
                  <a:moveTo>
                    <a:pt x="364329" y="5424"/>
                  </a:moveTo>
                  <a:lnTo>
                    <a:pt x="683420" y="191076"/>
                  </a:lnTo>
                  <a:cubicBezTo>
                    <a:pt x="692757" y="196508"/>
                    <a:pt x="698500" y="206495"/>
                    <a:pt x="698500" y="217296"/>
                  </a:cubicBezTo>
                  <a:lnTo>
                    <a:pt x="698500" y="588804"/>
                  </a:lnTo>
                  <a:cubicBezTo>
                    <a:pt x="698500" y="599605"/>
                    <a:pt x="692757" y="609592"/>
                    <a:pt x="683420" y="615024"/>
                  </a:cubicBezTo>
                  <a:lnTo>
                    <a:pt x="364329" y="800677"/>
                  </a:lnTo>
                  <a:cubicBezTo>
                    <a:pt x="355008" y="806100"/>
                    <a:pt x="343492" y="806100"/>
                    <a:pt x="334171" y="800677"/>
                  </a:cubicBezTo>
                  <a:lnTo>
                    <a:pt x="15079" y="615024"/>
                  </a:lnTo>
                  <a:cubicBezTo>
                    <a:pt x="5743" y="609592"/>
                    <a:pt x="0" y="599605"/>
                    <a:pt x="0" y="588804"/>
                  </a:cubicBezTo>
                  <a:lnTo>
                    <a:pt x="0" y="217296"/>
                  </a:lnTo>
                  <a:cubicBezTo>
                    <a:pt x="0" y="206495"/>
                    <a:pt x="5743" y="196508"/>
                    <a:pt x="15079" y="191076"/>
                  </a:cubicBezTo>
                  <a:lnTo>
                    <a:pt x="334171" y="5424"/>
                  </a:lnTo>
                  <a:cubicBezTo>
                    <a:pt x="343492" y="0"/>
                    <a:pt x="355008" y="0"/>
                    <a:pt x="364329" y="5424"/>
                  </a:cubicBezTo>
                  <a:close/>
                </a:path>
              </a:pathLst>
            </a:custGeom>
            <a:blipFill>
              <a:blip r:embed="rId3"/>
              <a:stretch>
                <a:fillRect l="-75340" t="-22673" r="-36235"/>
              </a:stretch>
            </a:blipFill>
            <a:ln w="57150" cap="sq">
              <a:solidFill>
                <a:srgbClr val="FFFFFF"/>
              </a:solidFill>
              <a:prstDash val="solid"/>
              <a:miter/>
            </a:ln>
          </p:spPr>
          <p:txBody>
            <a:bodyPr/>
            <a:lstStyle/>
            <a:p>
              <a:endParaRPr lang="es-PE" sz="1200"/>
            </a:p>
          </p:txBody>
        </p:sp>
      </p:grpSp>
      <p:sp>
        <p:nvSpPr>
          <p:cNvPr id="14" name="Freeform 14"/>
          <p:cNvSpPr/>
          <p:nvPr/>
        </p:nvSpPr>
        <p:spPr>
          <a:xfrm rot="-5400000">
            <a:off x="5503257" y="3579245"/>
            <a:ext cx="3154032" cy="2803146"/>
          </a:xfrm>
          <a:custGeom>
            <a:avLst/>
            <a:gdLst/>
            <a:ahLst/>
            <a:cxnLst/>
            <a:rect l="l" t="t" r="r" b="b"/>
            <a:pathLst>
              <a:path w="4731048" h="4204719">
                <a:moveTo>
                  <a:pt x="0" y="0"/>
                </a:moveTo>
                <a:lnTo>
                  <a:pt x="4731049" y="0"/>
                </a:lnTo>
                <a:lnTo>
                  <a:pt x="4731049" y="4204719"/>
                </a:lnTo>
                <a:lnTo>
                  <a:pt x="0" y="4204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PE" sz="1200"/>
          </a:p>
        </p:txBody>
      </p:sp>
      <p:grpSp>
        <p:nvGrpSpPr>
          <p:cNvPr id="15" name="Group 15"/>
          <p:cNvGrpSpPr/>
          <p:nvPr/>
        </p:nvGrpSpPr>
        <p:grpSpPr>
          <a:xfrm>
            <a:off x="5919345" y="3629919"/>
            <a:ext cx="2321856" cy="2701796"/>
            <a:chOff x="0" y="0"/>
            <a:chExt cx="698500" cy="812800"/>
          </a:xfrm>
        </p:grpSpPr>
        <p:sp>
          <p:nvSpPr>
            <p:cNvPr id="16" name="Freeform 16"/>
            <p:cNvSpPr/>
            <p:nvPr/>
          </p:nvSpPr>
          <p:spPr>
            <a:xfrm>
              <a:off x="0" y="6236"/>
              <a:ext cx="698500" cy="800328"/>
            </a:xfrm>
            <a:custGeom>
              <a:avLst/>
              <a:gdLst/>
              <a:ahLst/>
              <a:cxnLst/>
              <a:rect l="l" t="t" r="r" b="b"/>
              <a:pathLst>
                <a:path w="698500" h="800328">
                  <a:moveTo>
                    <a:pt x="377320" y="10096"/>
                  </a:moveTo>
                  <a:lnTo>
                    <a:pt x="670430" y="180632"/>
                  </a:lnTo>
                  <a:cubicBezTo>
                    <a:pt x="687809" y="190744"/>
                    <a:pt x="698500" y="209333"/>
                    <a:pt x="698500" y="229439"/>
                  </a:cubicBezTo>
                  <a:lnTo>
                    <a:pt x="698500" y="570889"/>
                  </a:lnTo>
                  <a:cubicBezTo>
                    <a:pt x="698500" y="590995"/>
                    <a:pt x="687809" y="609584"/>
                    <a:pt x="670430" y="619696"/>
                  </a:cubicBezTo>
                  <a:lnTo>
                    <a:pt x="377320" y="790232"/>
                  </a:lnTo>
                  <a:cubicBezTo>
                    <a:pt x="359968" y="800328"/>
                    <a:pt x="338532" y="800328"/>
                    <a:pt x="321180" y="790232"/>
                  </a:cubicBezTo>
                  <a:lnTo>
                    <a:pt x="28070" y="619696"/>
                  </a:lnTo>
                  <a:cubicBezTo>
                    <a:pt x="10691" y="609584"/>
                    <a:pt x="0" y="590995"/>
                    <a:pt x="0" y="570889"/>
                  </a:cubicBezTo>
                  <a:lnTo>
                    <a:pt x="0" y="229439"/>
                  </a:lnTo>
                  <a:cubicBezTo>
                    <a:pt x="0" y="209333"/>
                    <a:pt x="10691" y="190744"/>
                    <a:pt x="28070" y="180632"/>
                  </a:cubicBezTo>
                  <a:lnTo>
                    <a:pt x="321180" y="10096"/>
                  </a:lnTo>
                  <a:cubicBezTo>
                    <a:pt x="338532" y="0"/>
                    <a:pt x="359968" y="0"/>
                    <a:pt x="377320" y="10096"/>
                  </a:cubicBezTo>
                  <a:close/>
                </a:path>
              </a:pathLst>
            </a:custGeom>
            <a:solidFill>
              <a:srgbClr val="0092CB"/>
            </a:solidFill>
            <a:ln w="12700" cap="sq">
              <a:solidFill>
                <a:srgbClr val="000000"/>
              </a:solidFill>
              <a:prstDash val="solid"/>
              <a:miter/>
            </a:ln>
          </p:spPr>
          <p:txBody>
            <a:bodyPr/>
            <a:lstStyle/>
            <a:p>
              <a:endParaRPr lang="es-PE" sz="1200"/>
            </a:p>
          </p:txBody>
        </p:sp>
      </p:grpSp>
      <p:grpSp>
        <p:nvGrpSpPr>
          <p:cNvPr id="17" name="Group 17"/>
          <p:cNvGrpSpPr/>
          <p:nvPr/>
        </p:nvGrpSpPr>
        <p:grpSpPr>
          <a:xfrm>
            <a:off x="6059537" y="3793052"/>
            <a:ext cx="2041474" cy="2375533"/>
            <a:chOff x="0" y="0"/>
            <a:chExt cx="698500" cy="812800"/>
          </a:xfrm>
        </p:grpSpPr>
        <p:sp>
          <p:nvSpPr>
            <p:cNvPr id="18" name="Freeform 18"/>
            <p:cNvSpPr/>
            <p:nvPr/>
          </p:nvSpPr>
          <p:spPr>
            <a:xfrm>
              <a:off x="0" y="4589"/>
              <a:ext cx="698500" cy="803621"/>
            </a:xfrm>
            <a:custGeom>
              <a:avLst/>
              <a:gdLst/>
              <a:ahLst/>
              <a:cxnLst/>
              <a:rect l="l" t="t" r="r" b="b"/>
              <a:pathLst>
                <a:path w="698500" h="803621">
                  <a:moveTo>
                    <a:pt x="369908" y="7430"/>
                  </a:moveTo>
                  <a:lnTo>
                    <a:pt x="677842" y="186592"/>
                  </a:lnTo>
                  <a:cubicBezTo>
                    <a:pt x="690632" y="194033"/>
                    <a:pt x="698500" y="207714"/>
                    <a:pt x="698500" y="222511"/>
                  </a:cubicBezTo>
                  <a:lnTo>
                    <a:pt x="698500" y="581111"/>
                  </a:lnTo>
                  <a:cubicBezTo>
                    <a:pt x="698500" y="595908"/>
                    <a:pt x="690632" y="609589"/>
                    <a:pt x="677842" y="617030"/>
                  </a:cubicBezTo>
                  <a:lnTo>
                    <a:pt x="369908" y="796192"/>
                  </a:lnTo>
                  <a:cubicBezTo>
                    <a:pt x="357138" y="803622"/>
                    <a:pt x="341362" y="803622"/>
                    <a:pt x="328592" y="796192"/>
                  </a:cubicBezTo>
                  <a:lnTo>
                    <a:pt x="20658" y="617030"/>
                  </a:lnTo>
                  <a:cubicBezTo>
                    <a:pt x="7868" y="609589"/>
                    <a:pt x="0" y="595908"/>
                    <a:pt x="0" y="581111"/>
                  </a:cubicBezTo>
                  <a:lnTo>
                    <a:pt x="0" y="222511"/>
                  </a:lnTo>
                  <a:cubicBezTo>
                    <a:pt x="0" y="207714"/>
                    <a:pt x="7868" y="194033"/>
                    <a:pt x="20658" y="186592"/>
                  </a:cubicBezTo>
                  <a:lnTo>
                    <a:pt x="328592" y="7430"/>
                  </a:lnTo>
                  <a:cubicBezTo>
                    <a:pt x="341362" y="0"/>
                    <a:pt x="357138" y="0"/>
                    <a:pt x="369908" y="7430"/>
                  </a:cubicBezTo>
                  <a:close/>
                </a:path>
              </a:pathLst>
            </a:custGeom>
            <a:blipFill>
              <a:blip r:embed="rId6"/>
              <a:stretch>
                <a:fillRect l="-35888" r="-35888"/>
              </a:stretch>
            </a:blipFill>
            <a:ln w="38100" cap="sq">
              <a:solidFill>
                <a:srgbClr val="FFFFFF"/>
              </a:solidFill>
              <a:prstDash val="solid"/>
              <a:miter/>
            </a:ln>
          </p:spPr>
          <p:txBody>
            <a:bodyPr/>
            <a:lstStyle/>
            <a:p>
              <a:endParaRPr lang="es-PE" sz="1200"/>
            </a:p>
          </p:txBody>
        </p:sp>
      </p:grpSp>
      <p:sp>
        <p:nvSpPr>
          <p:cNvPr id="19" name="Freeform 19"/>
          <p:cNvSpPr/>
          <p:nvPr/>
        </p:nvSpPr>
        <p:spPr>
          <a:xfrm rot="-5400000">
            <a:off x="9125735" y="475610"/>
            <a:ext cx="3154032" cy="2803146"/>
          </a:xfrm>
          <a:custGeom>
            <a:avLst/>
            <a:gdLst/>
            <a:ahLst/>
            <a:cxnLst/>
            <a:rect l="l" t="t" r="r" b="b"/>
            <a:pathLst>
              <a:path w="4731048" h="4204719">
                <a:moveTo>
                  <a:pt x="0" y="0"/>
                </a:moveTo>
                <a:lnTo>
                  <a:pt x="4731048" y="0"/>
                </a:lnTo>
                <a:lnTo>
                  <a:pt x="4731048" y="4204719"/>
                </a:lnTo>
                <a:lnTo>
                  <a:pt x="0" y="4204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PE" sz="1200"/>
          </a:p>
        </p:txBody>
      </p:sp>
      <p:grpSp>
        <p:nvGrpSpPr>
          <p:cNvPr id="20" name="Group 20"/>
          <p:cNvGrpSpPr/>
          <p:nvPr/>
        </p:nvGrpSpPr>
        <p:grpSpPr>
          <a:xfrm>
            <a:off x="9541823" y="526285"/>
            <a:ext cx="2321856" cy="2701796"/>
            <a:chOff x="0" y="0"/>
            <a:chExt cx="698500" cy="812800"/>
          </a:xfrm>
        </p:grpSpPr>
        <p:sp>
          <p:nvSpPr>
            <p:cNvPr id="21" name="Freeform 21"/>
            <p:cNvSpPr/>
            <p:nvPr/>
          </p:nvSpPr>
          <p:spPr>
            <a:xfrm>
              <a:off x="0" y="6236"/>
              <a:ext cx="698500" cy="800328"/>
            </a:xfrm>
            <a:custGeom>
              <a:avLst/>
              <a:gdLst/>
              <a:ahLst/>
              <a:cxnLst/>
              <a:rect l="l" t="t" r="r" b="b"/>
              <a:pathLst>
                <a:path w="698500" h="800328">
                  <a:moveTo>
                    <a:pt x="377320" y="10096"/>
                  </a:moveTo>
                  <a:lnTo>
                    <a:pt x="670430" y="180632"/>
                  </a:lnTo>
                  <a:cubicBezTo>
                    <a:pt x="687809" y="190744"/>
                    <a:pt x="698500" y="209333"/>
                    <a:pt x="698500" y="229439"/>
                  </a:cubicBezTo>
                  <a:lnTo>
                    <a:pt x="698500" y="570889"/>
                  </a:lnTo>
                  <a:cubicBezTo>
                    <a:pt x="698500" y="590995"/>
                    <a:pt x="687809" y="609584"/>
                    <a:pt x="670430" y="619696"/>
                  </a:cubicBezTo>
                  <a:lnTo>
                    <a:pt x="377320" y="790232"/>
                  </a:lnTo>
                  <a:cubicBezTo>
                    <a:pt x="359968" y="800328"/>
                    <a:pt x="338532" y="800328"/>
                    <a:pt x="321180" y="790232"/>
                  </a:cubicBezTo>
                  <a:lnTo>
                    <a:pt x="28070" y="619696"/>
                  </a:lnTo>
                  <a:cubicBezTo>
                    <a:pt x="10691" y="609584"/>
                    <a:pt x="0" y="590995"/>
                    <a:pt x="0" y="570889"/>
                  </a:cubicBezTo>
                  <a:lnTo>
                    <a:pt x="0" y="229439"/>
                  </a:lnTo>
                  <a:cubicBezTo>
                    <a:pt x="0" y="209333"/>
                    <a:pt x="10691" y="190744"/>
                    <a:pt x="28070" y="180632"/>
                  </a:cubicBezTo>
                  <a:lnTo>
                    <a:pt x="321180" y="10096"/>
                  </a:lnTo>
                  <a:cubicBezTo>
                    <a:pt x="338532" y="0"/>
                    <a:pt x="359968" y="0"/>
                    <a:pt x="377320" y="10096"/>
                  </a:cubicBezTo>
                  <a:close/>
                </a:path>
              </a:pathLst>
            </a:custGeom>
            <a:solidFill>
              <a:srgbClr val="0092CB"/>
            </a:solidFill>
            <a:ln w="12700" cap="sq">
              <a:solidFill>
                <a:srgbClr val="000000"/>
              </a:solidFill>
              <a:prstDash val="solid"/>
              <a:miter/>
            </a:ln>
          </p:spPr>
          <p:txBody>
            <a:bodyPr/>
            <a:lstStyle/>
            <a:p>
              <a:endParaRPr lang="es-PE" sz="1200"/>
            </a:p>
          </p:txBody>
        </p:sp>
      </p:grpSp>
      <p:grpSp>
        <p:nvGrpSpPr>
          <p:cNvPr id="22" name="Group 22"/>
          <p:cNvGrpSpPr/>
          <p:nvPr/>
        </p:nvGrpSpPr>
        <p:grpSpPr>
          <a:xfrm>
            <a:off x="9682014" y="689416"/>
            <a:ext cx="2041474" cy="2375533"/>
            <a:chOff x="0" y="0"/>
            <a:chExt cx="698500" cy="812800"/>
          </a:xfrm>
        </p:grpSpPr>
        <p:sp>
          <p:nvSpPr>
            <p:cNvPr id="23" name="Freeform 23"/>
            <p:cNvSpPr/>
            <p:nvPr/>
          </p:nvSpPr>
          <p:spPr>
            <a:xfrm>
              <a:off x="0" y="4589"/>
              <a:ext cx="698500" cy="803621"/>
            </a:xfrm>
            <a:custGeom>
              <a:avLst/>
              <a:gdLst/>
              <a:ahLst/>
              <a:cxnLst/>
              <a:rect l="l" t="t" r="r" b="b"/>
              <a:pathLst>
                <a:path w="698500" h="803621">
                  <a:moveTo>
                    <a:pt x="369908" y="7430"/>
                  </a:moveTo>
                  <a:lnTo>
                    <a:pt x="677842" y="186592"/>
                  </a:lnTo>
                  <a:cubicBezTo>
                    <a:pt x="690632" y="194033"/>
                    <a:pt x="698500" y="207714"/>
                    <a:pt x="698500" y="222511"/>
                  </a:cubicBezTo>
                  <a:lnTo>
                    <a:pt x="698500" y="581111"/>
                  </a:lnTo>
                  <a:cubicBezTo>
                    <a:pt x="698500" y="595908"/>
                    <a:pt x="690632" y="609589"/>
                    <a:pt x="677842" y="617030"/>
                  </a:cubicBezTo>
                  <a:lnTo>
                    <a:pt x="369908" y="796192"/>
                  </a:lnTo>
                  <a:cubicBezTo>
                    <a:pt x="357138" y="803622"/>
                    <a:pt x="341362" y="803622"/>
                    <a:pt x="328592" y="796192"/>
                  </a:cubicBezTo>
                  <a:lnTo>
                    <a:pt x="20658" y="617030"/>
                  </a:lnTo>
                  <a:cubicBezTo>
                    <a:pt x="7868" y="609589"/>
                    <a:pt x="0" y="595908"/>
                    <a:pt x="0" y="581111"/>
                  </a:cubicBezTo>
                  <a:lnTo>
                    <a:pt x="0" y="222511"/>
                  </a:lnTo>
                  <a:cubicBezTo>
                    <a:pt x="0" y="207714"/>
                    <a:pt x="7868" y="194033"/>
                    <a:pt x="20658" y="186592"/>
                  </a:cubicBezTo>
                  <a:lnTo>
                    <a:pt x="328592" y="7430"/>
                  </a:lnTo>
                  <a:cubicBezTo>
                    <a:pt x="341362" y="0"/>
                    <a:pt x="357138" y="0"/>
                    <a:pt x="369908" y="7430"/>
                  </a:cubicBezTo>
                  <a:close/>
                </a:path>
              </a:pathLst>
            </a:custGeom>
            <a:blipFill dpi="0" rotWithShape="1">
              <a:blip r:embed="rId7"/>
              <a:srcRect/>
              <a:stretch>
                <a:fillRect/>
              </a:stretch>
            </a:blipFill>
            <a:ln w="38100" cap="sq">
              <a:solidFill>
                <a:srgbClr val="FFFFFF"/>
              </a:solidFill>
              <a:prstDash val="solid"/>
              <a:miter/>
            </a:ln>
          </p:spPr>
          <p:txBody>
            <a:bodyPr/>
            <a:lstStyle/>
            <a:p>
              <a:endParaRPr lang="es-PE" sz="1200"/>
            </a:p>
          </p:txBody>
        </p:sp>
      </p:grpSp>
      <p:grpSp>
        <p:nvGrpSpPr>
          <p:cNvPr id="24" name="Group 24"/>
          <p:cNvGrpSpPr/>
          <p:nvPr/>
        </p:nvGrpSpPr>
        <p:grpSpPr>
          <a:xfrm rot="9027298">
            <a:off x="9182697" y="5533360"/>
            <a:ext cx="2264524" cy="184933"/>
            <a:chOff x="0" y="0"/>
            <a:chExt cx="505500" cy="41282"/>
          </a:xfrm>
        </p:grpSpPr>
        <p:sp>
          <p:nvSpPr>
            <p:cNvPr id="25" name="Freeform 25"/>
            <p:cNvSpPr/>
            <p:nvPr/>
          </p:nvSpPr>
          <p:spPr>
            <a:xfrm>
              <a:off x="0" y="0"/>
              <a:ext cx="505500" cy="41282"/>
            </a:xfrm>
            <a:custGeom>
              <a:avLst/>
              <a:gdLst/>
              <a:ahLst/>
              <a:cxnLst/>
              <a:rect l="l" t="t" r="r" b="b"/>
              <a:pathLst>
                <a:path w="505500" h="41282">
                  <a:moveTo>
                    <a:pt x="20641" y="0"/>
                  </a:moveTo>
                  <a:lnTo>
                    <a:pt x="484859" y="0"/>
                  </a:lnTo>
                  <a:cubicBezTo>
                    <a:pt x="490333" y="0"/>
                    <a:pt x="495584" y="2175"/>
                    <a:pt x="499454" y="6046"/>
                  </a:cubicBezTo>
                  <a:cubicBezTo>
                    <a:pt x="503325" y="9917"/>
                    <a:pt x="505500" y="15167"/>
                    <a:pt x="505500" y="20641"/>
                  </a:cubicBezTo>
                  <a:lnTo>
                    <a:pt x="505500" y="20641"/>
                  </a:lnTo>
                  <a:cubicBezTo>
                    <a:pt x="505500" y="26115"/>
                    <a:pt x="503325" y="31365"/>
                    <a:pt x="499454" y="35236"/>
                  </a:cubicBezTo>
                  <a:cubicBezTo>
                    <a:pt x="495584" y="39107"/>
                    <a:pt x="490333" y="41282"/>
                    <a:pt x="484859" y="41282"/>
                  </a:cubicBezTo>
                  <a:lnTo>
                    <a:pt x="20641" y="41282"/>
                  </a:lnTo>
                  <a:cubicBezTo>
                    <a:pt x="15167" y="41282"/>
                    <a:pt x="9917" y="39107"/>
                    <a:pt x="6046" y="35236"/>
                  </a:cubicBezTo>
                  <a:cubicBezTo>
                    <a:pt x="2175" y="31365"/>
                    <a:pt x="0" y="26115"/>
                    <a:pt x="0" y="20641"/>
                  </a:cubicBezTo>
                  <a:lnTo>
                    <a:pt x="0" y="20641"/>
                  </a:lnTo>
                  <a:cubicBezTo>
                    <a:pt x="0" y="15167"/>
                    <a:pt x="2175" y="9917"/>
                    <a:pt x="6046" y="6046"/>
                  </a:cubicBezTo>
                  <a:cubicBezTo>
                    <a:pt x="9917" y="2175"/>
                    <a:pt x="15167" y="0"/>
                    <a:pt x="20641" y="0"/>
                  </a:cubicBezTo>
                  <a:close/>
                </a:path>
              </a:pathLst>
            </a:custGeom>
            <a:solidFill>
              <a:srgbClr val="0092CB"/>
            </a:solidFill>
          </p:spPr>
          <p:txBody>
            <a:bodyPr/>
            <a:lstStyle/>
            <a:p>
              <a:endParaRPr lang="es-PE" sz="1200"/>
            </a:p>
          </p:txBody>
        </p:sp>
        <p:sp>
          <p:nvSpPr>
            <p:cNvPr id="26" name="TextBox 26"/>
            <p:cNvSpPr txBox="1"/>
            <p:nvPr/>
          </p:nvSpPr>
          <p:spPr>
            <a:xfrm>
              <a:off x="0" y="-38100"/>
              <a:ext cx="505500" cy="79382"/>
            </a:xfrm>
            <a:prstGeom prst="rect">
              <a:avLst/>
            </a:prstGeom>
          </p:spPr>
          <p:txBody>
            <a:bodyPr lIns="33867" tIns="33867" rIns="33867" bIns="33867" rtlCol="0" anchor="ctr"/>
            <a:lstStyle/>
            <a:p>
              <a:pPr algn="ctr">
                <a:lnSpc>
                  <a:spcPts val="1773"/>
                </a:lnSpc>
              </a:pPr>
              <a:endParaRPr sz="1200"/>
            </a:p>
          </p:txBody>
        </p:sp>
      </p:grpSp>
      <p:grpSp>
        <p:nvGrpSpPr>
          <p:cNvPr id="27" name="Group 27"/>
          <p:cNvGrpSpPr/>
          <p:nvPr/>
        </p:nvGrpSpPr>
        <p:grpSpPr>
          <a:xfrm rot="9027298">
            <a:off x="11298135" y="375101"/>
            <a:ext cx="1156039" cy="112380"/>
            <a:chOff x="0" y="0"/>
            <a:chExt cx="424662" cy="41282"/>
          </a:xfrm>
        </p:grpSpPr>
        <p:sp>
          <p:nvSpPr>
            <p:cNvPr id="28" name="Freeform 28"/>
            <p:cNvSpPr/>
            <p:nvPr/>
          </p:nvSpPr>
          <p:spPr>
            <a:xfrm>
              <a:off x="0" y="0"/>
              <a:ext cx="424662" cy="41282"/>
            </a:xfrm>
            <a:custGeom>
              <a:avLst/>
              <a:gdLst/>
              <a:ahLst/>
              <a:cxnLst/>
              <a:rect l="l" t="t" r="r" b="b"/>
              <a:pathLst>
                <a:path w="424662" h="41282">
                  <a:moveTo>
                    <a:pt x="20641" y="0"/>
                  </a:moveTo>
                  <a:lnTo>
                    <a:pt x="404021" y="0"/>
                  </a:lnTo>
                  <a:cubicBezTo>
                    <a:pt x="409495" y="0"/>
                    <a:pt x="414745" y="2175"/>
                    <a:pt x="418616" y="6046"/>
                  </a:cubicBezTo>
                  <a:cubicBezTo>
                    <a:pt x="422487" y="9917"/>
                    <a:pt x="424662" y="15167"/>
                    <a:pt x="424662" y="20641"/>
                  </a:cubicBezTo>
                  <a:lnTo>
                    <a:pt x="424662" y="20641"/>
                  </a:lnTo>
                  <a:cubicBezTo>
                    <a:pt x="424662" y="26115"/>
                    <a:pt x="422487" y="31365"/>
                    <a:pt x="418616" y="35236"/>
                  </a:cubicBezTo>
                  <a:cubicBezTo>
                    <a:pt x="414745" y="39107"/>
                    <a:pt x="409495" y="41282"/>
                    <a:pt x="404021" y="41282"/>
                  </a:cubicBezTo>
                  <a:lnTo>
                    <a:pt x="20641" y="41282"/>
                  </a:lnTo>
                  <a:cubicBezTo>
                    <a:pt x="15167" y="41282"/>
                    <a:pt x="9917" y="39107"/>
                    <a:pt x="6046" y="35236"/>
                  </a:cubicBezTo>
                  <a:cubicBezTo>
                    <a:pt x="2175" y="31365"/>
                    <a:pt x="0" y="26115"/>
                    <a:pt x="0" y="20641"/>
                  </a:cubicBezTo>
                  <a:lnTo>
                    <a:pt x="0" y="20641"/>
                  </a:lnTo>
                  <a:cubicBezTo>
                    <a:pt x="0" y="15167"/>
                    <a:pt x="2175" y="9917"/>
                    <a:pt x="6046" y="6046"/>
                  </a:cubicBezTo>
                  <a:cubicBezTo>
                    <a:pt x="9917" y="2175"/>
                    <a:pt x="15167" y="0"/>
                    <a:pt x="20641" y="0"/>
                  </a:cubicBezTo>
                  <a:close/>
                </a:path>
              </a:pathLst>
            </a:custGeom>
            <a:solidFill>
              <a:srgbClr val="0092CB"/>
            </a:solidFill>
          </p:spPr>
          <p:txBody>
            <a:bodyPr/>
            <a:lstStyle/>
            <a:p>
              <a:endParaRPr lang="es-PE" sz="1200"/>
            </a:p>
          </p:txBody>
        </p:sp>
        <p:sp>
          <p:nvSpPr>
            <p:cNvPr id="29" name="TextBox 29"/>
            <p:cNvSpPr txBox="1"/>
            <p:nvPr/>
          </p:nvSpPr>
          <p:spPr>
            <a:xfrm>
              <a:off x="0" y="-38100"/>
              <a:ext cx="424662" cy="79382"/>
            </a:xfrm>
            <a:prstGeom prst="rect">
              <a:avLst/>
            </a:prstGeom>
          </p:spPr>
          <p:txBody>
            <a:bodyPr lIns="33867" tIns="33867" rIns="33867" bIns="33867" rtlCol="0" anchor="ctr"/>
            <a:lstStyle/>
            <a:p>
              <a:pPr algn="ctr">
                <a:lnSpc>
                  <a:spcPts val="1773"/>
                </a:lnSpc>
              </a:pPr>
              <a:endParaRPr sz="1200"/>
            </a:p>
          </p:txBody>
        </p:sp>
      </p:grpSp>
      <p:grpSp>
        <p:nvGrpSpPr>
          <p:cNvPr id="30" name="Group 30"/>
          <p:cNvGrpSpPr/>
          <p:nvPr/>
        </p:nvGrpSpPr>
        <p:grpSpPr>
          <a:xfrm>
            <a:off x="11463012" y="4802602"/>
            <a:ext cx="211546" cy="211546"/>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518B"/>
            </a:solidFill>
          </p:spPr>
          <p:txBody>
            <a:bodyPr/>
            <a:lstStyle/>
            <a:p>
              <a:endParaRPr lang="es-PE" sz="1200"/>
            </a:p>
          </p:txBody>
        </p:sp>
        <p:sp>
          <p:nvSpPr>
            <p:cNvPr id="32" name="TextBox 32"/>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33" name="Group 33"/>
          <p:cNvGrpSpPr/>
          <p:nvPr/>
        </p:nvGrpSpPr>
        <p:grpSpPr>
          <a:xfrm rot="9027298">
            <a:off x="8990861" y="5912581"/>
            <a:ext cx="3943088" cy="717654"/>
            <a:chOff x="0" y="0"/>
            <a:chExt cx="1448461" cy="263624"/>
          </a:xfrm>
        </p:grpSpPr>
        <p:sp>
          <p:nvSpPr>
            <p:cNvPr id="34" name="Freeform 34"/>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35" name="TextBox 35"/>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36" name="Group 36"/>
          <p:cNvGrpSpPr/>
          <p:nvPr/>
        </p:nvGrpSpPr>
        <p:grpSpPr>
          <a:xfrm rot="-1776380">
            <a:off x="1538162" y="6127820"/>
            <a:ext cx="3748307" cy="717654"/>
            <a:chOff x="0" y="0"/>
            <a:chExt cx="1376910" cy="263624"/>
          </a:xfrm>
        </p:grpSpPr>
        <p:sp>
          <p:nvSpPr>
            <p:cNvPr id="37" name="Freeform 37"/>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38" name="TextBox 38"/>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grpSp>
        <p:nvGrpSpPr>
          <p:cNvPr id="40" name="Group 40"/>
          <p:cNvGrpSpPr/>
          <p:nvPr/>
        </p:nvGrpSpPr>
        <p:grpSpPr>
          <a:xfrm>
            <a:off x="1157367" y="5763563"/>
            <a:ext cx="2844285" cy="410955"/>
            <a:chOff x="0" y="0"/>
            <a:chExt cx="1123668" cy="162353"/>
          </a:xfrm>
        </p:grpSpPr>
        <p:sp>
          <p:nvSpPr>
            <p:cNvPr id="41" name="Freeform 41"/>
            <p:cNvSpPr/>
            <p:nvPr/>
          </p:nvSpPr>
          <p:spPr>
            <a:xfrm>
              <a:off x="0" y="0"/>
              <a:ext cx="1123668" cy="162353"/>
            </a:xfrm>
            <a:custGeom>
              <a:avLst/>
              <a:gdLst/>
              <a:ahLst/>
              <a:cxnLst/>
              <a:rect l="l" t="t" r="r" b="b"/>
              <a:pathLst>
                <a:path w="1123668" h="162353">
                  <a:moveTo>
                    <a:pt x="81176" y="0"/>
                  </a:moveTo>
                  <a:lnTo>
                    <a:pt x="1042492" y="0"/>
                  </a:lnTo>
                  <a:cubicBezTo>
                    <a:pt x="1064021" y="0"/>
                    <a:pt x="1084668" y="8552"/>
                    <a:pt x="1099892" y="23776"/>
                  </a:cubicBezTo>
                  <a:cubicBezTo>
                    <a:pt x="1115115" y="39000"/>
                    <a:pt x="1123668" y="59647"/>
                    <a:pt x="1123668" y="81176"/>
                  </a:cubicBezTo>
                  <a:lnTo>
                    <a:pt x="1123668" y="81176"/>
                  </a:lnTo>
                  <a:cubicBezTo>
                    <a:pt x="1123668" y="102706"/>
                    <a:pt x="1115115" y="123353"/>
                    <a:pt x="1099892" y="138577"/>
                  </a:cubicBezTo>
                  <a:cubicBezTo>
                    <a:pt x="1084668" y="153800"/>
                    <a:pt x="1064021" y="162353"/>
                    <a:pt x="1042492" y="162353"/>
                  </a:cubicBezTo>
                  <a:lnTo>
                    <a:pt x="81176" y="162353"/>
                  </a:lnTo>
                  <a:cubicBezTo>
                    <a:pt x="59647" y="162353"/>
                    <a:pt x="39000" y="153800"/>
                    <a:pt x="23776" y="138577"/>
                  </a:cubicBezTo>
                  <a:cubicBezTo>
                    <a:pt x="8552" y="123353"/>
                    <a:pt x="0" y="102706"/>
                    <a:pt x="0" y="81176"/>
                  </a:cubicBezTo>
                  <a:lnTo>
                    <a:pt x="0" y="81176"/>
                  </a:lnTo>
                  <a:cubicBezTo>
                    <a:pt x="0" y="59647"/>
                    <a:pt x="8552" y="39000"/>
                    <a:pt x="23776" y="23776"/>
                  </a:cubicBezTo>
                  <a:cubicBezTo>
                    <a:pt x="39000" y="8552"/>
                    <a:pt x="59647" y="0"/>
                    <a:pt x="81176" y="0"/>
                  </a:cubicBezTo>
                  <a:close/>
                </a:path>
              </a:pathLst>
            </a:custGeom>
            <a:solidFill>
              <a:srgbClr val="0092CB"/>
            </a:solidFill>
          </p:spPr>
          <p:txBody>
            <a:bodyPr/>
            <a:lstStyle/>
            <a:p>
              <a:endParaRPr lang="es-PE" sz="1200"/>
            </a:p>
          </p:txBody>
        </p:sp>
        <p:sp>
          <p:nvSpPr>
            <p:cNvPr id="42" name="TextBox 42"/>
            <p:cNvSpPr txBox="1"/>
            <p:nvPr/>
          </p:nvSpPr>
          <p:spPr>
            <a:xfrm>
              <a:off x="0" y="-38100"/>
              <a:ext cx="1123668" cy="200453"/>
            </a:xfrm>
            <a:prstGeom prst="rect">
              <a:avLst/>
            </a:prstGeom>
          </p:spPr>
          <p:txBody>
            <a:bodyPr lIns="33867" tIns="33867" rIns="33867" bIns="33867" rtlCol="0" anchor="ctr"/>
            <a:lstStyle/>
            <a:p>
              <a:pPr algn="ctr">
                <a:lnSpc>
                  <a:spcPts val="1773"/>
                </a:lnSpc>
              </a:pPr>
              <a:endParaRPr sz="1200"/>
            </a:p>
          </p:txBody>
        </p:sp>
      </p:grpSp>
      <p:grpSp>
        <p:nvGrpSpPr>
          <p:cNvPr id="43" name="Group 43"/>
          <p:cNvGrpSpPr/>
          <p:nvPr/>
        </p:nvGrpSpPr>
        <p:grpSpPr>
          <a:xfrm>
            <a:off x="685801" y="5763563"/>
            <a:ext cx="410955" cy="410955"/>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518B"/>
            </a:solidFill>
          </p:spPr>
          <p:txBody>
            <a:bodyPr/>
            <a:lstStyle/>
            <a:p>
              <a:endParaRPr lang="es-PE" sz="1200"/>
            </a:p>
          </p:txBody>
        </p:sp>
        <p:sp>
          <p:nvSpPr>
            <p:cNvPr id="45" name="TextBox 45"/>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46" name="Freeform 46"/>
          <p:cNvSpPr/>
          <p:nvPr/>
        </p:nvSpPr>
        <p:spPr>
          <a:xfrm>
            <a:off x="744891" y="5822653"/>
            <a:ext cx="292775" cy="292775"/>
          </a:xfrm>
          <a:custGeom>
            <a:avLst/>
            <a:gdLst/>
            <a:ahLst/>
            <a:cxnLst/>
            <a:rect l="l" t="t" r="r" b="b"/>
            <a:pathLst>
              <a:path w="439162" h="439162">
                <a:moveTo>
                  <a:pt x="0" y="0"/>
                </a:moveTo>
                <a:lnTo>
                  <a:pt x="439161" y="0"/>
                </a:lnTo>
                <a:lnTo>
                  <a:pt x="439161" y="439162"/>
                </a:lnTo>
                <a:lnTo>
                  <a:pt x="0" y="4391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PE" sz="1200"/>
          </a:p>
        </p:txBody>
      </p:sp>
      <p:grpSp>
        <p:nvGrpSpPr>
          <p:cNvPr id="50" name="Group 50"/>
          <p:cNvGrpSpPr/>
          <p:nvPr/>
        </p:nvGrpSpPr>
        <p:grpSpPr>
          <a:xfrm>
            <a:off x="685801" y="4348691"/>
            <a:ext cx="447847" cy="212953"/>
            <a:chOff x="0" y="0"/>
            <a:chExt cx="812800" cy="386490"/>
          </a:xfrm>
        </p:grpSpPr>
        <p:sp>
          <p:nvSpPr>
            <p:cNvPr id="51" name="Freeform 51"/>
            <p:cNvSpPr/>
            <p:nvPr/>
          </p:nvSpPr>
          <p:spPr>
            <a:xfrm>
              <a:off x="0" y="0"/>
              <a:ext cx="812800" cy="386490"/>
            </a:xfrm>
            <a:custGeom>
              <a:avLst/>
              <a:gdLst/>
              <a:ahLst/>
              <a:cxnLst/>
              <a:rect l="l" t="t" r="r" b="b"/>
              <a:pathLst>
                <a:path w="812800" h="386490">
                  <a:moveTo>
                    <a:pt x="406400" y="386490"/>
                  </a:moveTo>
                  <a:lnTo>
                    <a:pt x="812800" y="0"/>
                  </a:lnTo>
                  <a:lnTo>
                    <a:pt x="0" y="0"/>
                  </a:lnTo>
                  <a:lnTo>
                    <a:pt x="406400" y="386490"/>
                  </a:lnTo>
                  <a:close/>
                </a:path>
              </a:pathLst>
            </a:custGeom>
            <a:solidFill>
              <a:srgbClr val="05518B"/>
            </a:solidFill>
          </p:spPr>
          <p:txBody>
            <a:bodyPr/>
            <a:lstStyle/>
            <a:p>
              <a:endParaRPr lang="es-PE" sz="1200"/>
            </a:p>
          </p:txBody>
        </p:sp>
        <p:sp>
          <p:nvSpPr>
            <p:cNvPr id="52" name="TextBox 52"/>
            <p:cNvSpPr txBox="1"/>
            <p:nvPr/>
          </p:nvSpPr>
          <p:spPr>
            <a:xfrm>
              <a:off x="127000" y="-10494"/>
              <a:ext cx="558800" cy="217542"/>
            </a:xfrm>
            <a:prstGeom prst="rect">
              <a:avLst/>
            </a:prstGeom>
          </p:spPr>
          <p:txBody>
            <a:bodyPr lIns="33867" tIns="33867" rIns="33867" bIns="33867" rtlCol="0" anchor="ctr"/>
            <a:lstStyle/>
            <a:p>
              <a:pPr algn="ctr">
                <a:lnSpc>
                  <a:spcPts val="1773"/>
                </a:lnSpc>
              </a:pPr>
              <a:endParaRPr sz="1200"/>
            </a:p>
          </p:txBody>
        </p:sp>
      </p:grpSp>
      <p:sp>
        <p:nvSpPr>
          <p:cNvPr id="53" name="Freeform 53"/>
          <p:cNvSpPr/>
          <p:nvPr/>
        </p:nvSpPr>
        <p:spPr>
          <a:xfrm rot="-5400000">
            <a:off x="6426592" y="233591"/>
            <a:ext cx="604242" cy="1274573"/>
          </a:xfrm>
          <a:custGeom>
            <a:avLst/>
            <a:gdLst/>
            <a:ahLst/>
            <a:cxnLst/>
            <a:rect l="l" t="t" r="r" b="b"/>
            <a:pathLst>
              <a:path w="906363" h="1911860">
                <a:moveTo>
                  <a:pt x="0" y="0"/>
                </a:moveTo>
                <a:lnTo>
                  <a:pt x="906363" y="0"/>
                </a:lnTo>
                <a:lnTo>
                  <a:pt x="906363" y="1911859"/>
                </a:lnTo>
                <a:lnTo>
                  <a:pt x="0" y="1911859"/>
                </a:lnTo>
                <a:lnTo>
                  <a:pt x="0" y="0"/>
                </a:lnTo>
                <a:close/>
              </a:path>
            </a:pathLst>
          </a:custGeom>
          <a:blipFill>
            <a:blip r:embed="rId10">
              <a:extLst>
                <a:ext uri="{96DAC541-7B7A-43D3-8B79-37D633B846F1}">
                  <asvg:svgBlip xmlns:asvg="http://schemas.microsoft.com/office/drawing/2016/SVG/main" r:embed="rId11"/>
                </a:ext>
              </a:extLst>
            </a:blip>
            <a:stretch>
              <a:fillRect l="-56249" r="-54687"/>
            </a:stretch>
          </a:blipFill>
        </p:spPr>
        <p:txBody>
          <a:bodyPr/>
          <a:lstStyle/>
          <a:p>
            <a:endParaRPr lang="es-PE" sz="1200"/>
          </a:p>
        </p:txBody>
      </p:sp>
      <p:sp>
        <p:nvSpPr>
          <p:cNvPr id="54" name="TextBox 54"/>
          <p:cNvSpPr txBox="1"/>
          <p:nvPr/>
        </p:nvSpPr>
        <p:spPr>
          <a:xfrm>
            <a:off x="1270000" y="376820"/>
            <a:ext cx="2628937" cy="359073"/>
          </a:xfrm>
          <a:prstGeom prst="rect">
            <a:avLst/>
          </a:prstGeom>
        </p:spPr>
        <p:txBody>
          <a:bodyPr wrap="square" lIns="0" tIns="0" rIns="0" bIns="0" rtlCol="0" anchor="t">
            <a:spAutoFit/>
          </a:bodyPr>
          <a:lstStyle/>
          <a:p>
            <a:pPr>
              <a:lnSpc>
                <a:spcPts val="2779"/>
              </a:lnSpc>
              <a:spcBef>
                <a:spcPct val="0"/>
              </a:spcBef>
            </a:pPr>
            <a:r>
              <a:rPr lang="en-US" sz="1985" dirty="0">
                <a:solidFill>
                  <a:srgbClr val="0D0D0D"/>
                </a:solidFill>
                <a:latin typeface="Flexo Black" panose="02000000000000000000" pitchFamily="2" charset="0"/>
                <a:ea typeface="Codec Pro Bold"/>
                <a:cs typeface="Codec Pro Bold"/>
                <a:sym typeface="Codec Pro Bold"/>
              </a:rPr>
              <a:t>GERESA LORETO</a:t>
            </a:r>
          </a:p>
        </p:txBody>
      </p:sp>
      <p:sp>
        <p:nvSpPr>
          <p:cNvPr id="55" name="TextBox 55"/>
          <p:cNvSpPr txBox="1"/>
          <p:nvPr/>
        </p:nvSpPr>
        <p:spPr>
          <a:xfrm>
            <a:off x="685800" y="1480899"/>
            <a:ext cx="5567937" cy="1051570"/>
          </a:xfrm>
          <a:prstGeom prst="rect">
            <a:avLst/>
          </a:prstGeom>
        </p:spPr>
        <p:txBody>
          <a:bodyPr wrap="square" lIns="0" tIns="0" rIns="0" bIns="0" rtlCol="0" anchor="t">
            <a:spAutoFit/>
          </a:bodyPr>
          <a:lstStyle/>
          <a:p>
            <a:pPr>
              <a:lnSpc>
                <a:spcPts val="8187"/>
              </a:lnSpc>
            </a:pPr>
            <a:r>
              <a:rPr lang="en-US" sz="5867" b="1" dirty="0">
                <a:solidFill>
                  <a:srgbClr val="05518B"/>
                </a:solidFill>
                <a:latin typeface="Flexo Black" panose="02000000000000000000" pitchFamily="2" charset="0"/>
                <a:ea typeface="Codec Pro Ultra-Bold"/>
                <a:cs typeface="Codec Pro Ultra-Bold"/>
                <a:sym typeface="Codec Pro Ultra-Bold"/>
              </a:rPr>
              <a:t>Casos COVID-19</a:t>
            </a:r>
          </a:p>
        </p:txBody>
      </p:sp>
      <p:sp>
        <p:nvSpPr>
          <p:cNvPr id="56" name="TextBox 56"/>
          <p:cNvSpPr txBox="1"/>
          <p:nvPr/>
        </p:nvSpPr>
        <p:spPr>
          <a:xfrm>
            <a:off x="685800" y="2425009"/>
            <a:ext cx="5373737" cy="1090042"/>
          </a:xfrm>
          <a:prstGeom prst="rect">
            <a:avLst/>
          </a:prstGeom>
        </p:spPr>
        <p:txBody>
          <a:bodyPr lIns="0" tIns="0" rIns="0" bIns="0" rtlCol="0" anchor="t">
            <a:spAutoFit/>
          </a:bodyPr>
          <a:lstStyle/>
          <a:p>
            <a:pPr>
              <a:lnSpc>
                <a:spcPts val="8516"/>
              </a:lnSpc>
            </a:pPr>
            <a:r>
              <a:rPr lang="en-US" sz="8516" dirty="0">
                <a:solidFill>
                  <a:srgbClr val="0092CB"/>
                </a:solidFill>
                <a:latin typeface="Flexo Black" panose="02000000000000000000" pitchFamily="2" charset="0"/>
                <a:ea typeface="Codec Pro Ultra-Bold"/>
                <a:cs typeface="Codec Pro Ultra-Bold"/>
                <a:sym typeface="Codec Pro Ultra-Bold"/>
              </a:rPr>
              <a:t>Loreto</a:t>
            </a:r>
          </a:p>
        </p:txBody>
      </p:sp>
      <p:sp>
        <p:nvSpPr>
          <p:cNvPr id="57" name="TextBox 57"/>
          <p:cNvSpPr txBox="1"/>
          <p:nvPr/>
        </p:nvSpPr>
        <p:spPr>
          <a:xfrm>
            <a:off x="685800" y="3578621"/>
            <a:ext cx="4842285" cy="538609"/>
          </a:xfrm>
          <a:prstGeom prst="rect">
            <a:avLst/>
          </a:prstGeom>
        </p:spPr>
        <p:txBody>
          <a:bodyPr lIns="0" tIns="0" rIns="0" bIns="0" rtlCol="0" anchor="t">
            <a:spAutoFit/>
          </a:bodyPr>
          <a:lstStyle/>
          <a:p>
            <a:pPr>
              <a:lnSpc>
                <a:spcPts val="2129"/>
              </a:lnSpc>
            </a:pPr>
            <a:r>
              <a:rPr lang="es-ES" sz="2129" dirty="0">
                <a:solidFill>
                  <a:srgbClr val="0D0D0D"/>
                </a:solidFill>
                <a:latin typeface="Flexo Black" panose="02000000000000000000" pitchFamily="2" charset="0"/>
                <a:ea typeface="Codec Pro"/>
                <a:cs typeface="Codec Pro"/>
                <a:sym typeface="Codec Pro"/>
              </a:rPr>
              <a:t>INFORMACIÓN DE LA SEMANA EPIDEMIOLÓGICA 36-2024</a:t>
            </a:r>
            <a:endParaRPr lang="en-US" sz="2129" dirty="0">
              <a:solidFill>
                <a:srgbClr val="0D0D0D"/>
              </a:solidFill>
              <a:latin typeface="Flexo Black" panose="02000000000000000000" pitchFamily="2" charset="0"/>
              <a:ea typeface="Codec Pro"/>
              <a:cs typeface="Codec Pro"/>
              <a:sym typeface="Codec Pro"/>
            </a:endParaRPr>
          </a:p>
        </p:txBody>
      </p:sp>
      <p:sp>
        <p:nvSpPr>
          <p:cNvPr id="58" name="TextBox 58"/>
          <p:cNvSpPr txBox="1"/>
          <p:nvPr/>
        </p:nvSpPr>
        <p:spPr>
          <a:xfrm>
            <a:off x="685800" y="4959779"/>
            <a:ext cx="1385457" cy="192360"/>
          </a:xfrm>
          <a:prstGeom prst="rect">
            <a:avLst/>
          </a:prstGeom>
        </p:spPr>
        <p:txBody>
          <a:bodyPr lIns="0" tIns="0" rIns="0" bIns="0" rtlCol="0" anchor="t">
            <a:spAutoFit/>
          </a:bodyPr>
          <a:lstStyle/>
          <a:p>
            <a:pPr>
              <a:lnSpc>
                <a:spcPts val="1467"/>
              </a:lnSpc>
            </a:pPr>
            <a:r>
              <a:rPr lang="en-US" sz="1867" dirty="0">
                <a:solidFill>
                  <a:srgbClr val="0D0D0D"/>
                </a:solidFill>
                <a:latin typeface="Flexo Black" panose="02000000000000000000" pitchFamily="2" charset="0"/>
                <a:ea typeface="Codec Pro"/>
                <a:cs typeface="Codec Pro"/>
                <a:sym typeface="Codec Pro"/>
              </a:rPr>
              <a:t>Fuentes</a:t>
            </a:r>
          </a:p>
        </p:txBody>
      </p:sp>
      <p:sp>
        <p:nvSpPr>
          <p:cNvPr id="60" name="TextBox 60"/>
          <p:cNvSpPr txBox="1"/>
          <p:nvPr/>
        </p:nvSpPr>
        <p:spPr>
          <a:xfrm>
            <a:off x="685800" y="5243847"/>
            <a:ext cx="4171970" cy="205184"/>
          </a:xfrm>
          <a:prstGeom prst="rect">
            <a:avLst/>
          </a:prstGeom>
        </p:spPr>
        <p:txBody>
          <a:bodyPr wrap="square" lIns="0" tIns="0" rIns="0" bIns="0" rtlCol="0" anchor="t">
            <a:spAutoFit/>
          </a:bodyPr>
          <a:lstStyle/>
          <a:p>
            <a:pPr>
              <a:lnSpc>
                <a:spcPts val="1600"/>
              </a:lnSpc>
            </a:pPr>
            <a:r>
              <a:rPr lang="en-US" sz="2133" dirty="0">
                <a:solidFill>
                  <a:srgbClr val="FF0000"/>
                </a:solidFill>
                <a:latin typeface="Flexo Black" panose="02000000000000000000" pitchFamily="2" charset="0"/>
                <a:ea typeface="Codec Pro Bold"/>
                <a:cs typeface="Codec Pro Bold"/>
                <a:sym typeface="Codec Pro Bold"/>
              </a:rPr>
              <a:t>NETLAB, NOTIWEB y SISCOVID</a:t>
            </a:r>
          </a:p>
        </p:txBody>
      </p:sp>
      <p:sp>
        <p:nvSpPr>
          <p:cNvPr id="61" name="TextBox 61"/>
          <p:cNvSpPr txBox="1"/>
          <p:nvPr/>
        </p:nvSpPr>
        <p:spPr>
          <a:xfrm>
            <a:off x="1345540" y="5863193"/>
            <a:ext cx="2467939" cy="205184"/>
          </a:xfrm>
          <a:prstGeom prst="rect">
            <a:avLst/>
          </a:prstGeom>
        </p:spPr>
        <p:txBody>
          <a:bodyPr lIns="0" tIns="0" rIns="0" bIns="0" rtlCol="0" anchor="t">
            <a:spAutoFit/>
          </a:bodyPr>
          <a:lstStyle/>
          <a:p>
            <a:pPr algn="ctr">
              <a:lnSpc>
                <a:spcPts val="1600"/>
              </a:lnSpc>
            </a:pPr>
            <a:r>
              <a:rPr lang="en-US" sz="1600" dirty="0">
                <a:solidFill>
                  <a:srgbClr val="FFFFFF"/>
                </a:solidFill>
                <a:latin typeface="Codec Pro"/>
                <a:ea typeface="Codec Pro"/>
                <a:cs typeface="Codec Pro"/>
                <a:sym typeface="Codec Pro"/>
              </a:rPr>
              <a:t>www.geresaloreto.gob.pe</a:t>
            </a:r>
          </a:p>
        </p:txBody>
      </p:sp>
      <p:pic>
        <p:nvPicPr>
          <p:cNvPr id="66" name="Imagen 65">
            <a:extLst>
              <a:ext uri="{FF2B5EF4-FFF2-40B4-BE49-F238E27FC236}">
                <a16:creationId xmlns:a16="http://schemas.microsoft.com/office/drawing/2014/main" id="{3C18CD96-1827-431B-9B3E-1B1503882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7691" y="327171"/>
            <a:ext cx="914400" cy="913079"/>
          </a:xfrm>
          <a:prstGeom prst="rect">
            <a:avLst/>
          </a:prstGeom>
        </p:spPr>
      </p:pic>
      <p:sp>
        <p:nvSpPr>
          <p:cNvPr id="67" name="TextBox 56">
            <a:extLst>
              <a:ext uri="{FF2B5EF4-FFF2-40B4-BE49-F238E27FC236}">
                <a16:creationId xmlns:a16="http://schemas.microsoft.com/office/drawing/2014/main" id="{D0432961-46F2-4387-873C-B6CD887BED9B}"/>
              </a:ext>
            </a:extLst>
          </p:cNvPr>
          <p:cNvSpPr txBox="1"/>
          <p:nvPr/>
        </p:nvSpPr>
        <p:spPr>
          <a:xfrm>
            <a:off x="1320801" y="698811"/>
            <a:ext cx="4357899" cy="492443"/>
          </a:xfrm>
          <a:prstGeom prst="rect">
            <a:avLst/>
          </a:prstGeom>
        </p:spPr>
        <p:txBody>
          <a:bodyPr wrap="square" lIns="0" tIns="0" rIns="0" bIns="0" rtlCol="0" anchor="t">
            <a:spAutoFit/>
          </a:bodyPr>
          <a:lstStyle/>
          <a:p>
            <a:r>
              <a:rPr lang="es-PE" sz="1600" dirty="0">
                <a:solidFill>
                  <a:schemeClr val="accent6">
                    <a:lumMod val="75000"/>
                  </a:schemeClr>
                </a:solidFill>
                <a:latin typeface="Flexo Black" panose="02000000000000000000" pitchFamily="2" charset="0"/>
                <a:ea typeface="Codec Pro Ultra-Bold"/>
                <a:cs typeface="Codec Pro Ultra-Bold"/>
                <a:sym typeface="Codec Pro Ultra-Bold"/>
              </a:rPr>
              <a:t>Dirección de Informática, Telecomunicaciones </a:t>
            </a:r>
          </a:p>
          <a:p>
            <a:r>
              <a:rPr lang="es-PE" sz="1600" dirty="0">
                <a:solidFill>
                  <a:schemeClr val="accent6">
                    <a:lumMod val="75000"/>
                  </a:schemeClr>
                </a:solidFill>
                <a:latin typeface="Flexo Black" panose="02000000000000000000" pitchFamily="2" charset="0"/>
                <a:ea typeface="Codec Pro Ultra-Bold"/>
                <a:cs typeface="Codec Pro Ultra-Bold"/>
                <a:sym typeface="Codec Pro Ultra-Bold"/>
              </a:rPr>
              <a:t>y Estadística</a:t>
            </a:r>
          </a:p>
        </p:txBody>
      </p:sp>
    </p:spTree>
    <p:extLst>
      <p:ext uri="{BB962C8B-B14F-4D97-AF65-F5344CB8AC3E}">
        <p14:creationId xmlns:p14="http://schemas.microsoft.com/office/powerpoint/2010/main" val="37249662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5907068" y="464170"/>
            <a:ext cx="5627453" cy="717654"/>
            <a:chOff x="0" y="0"/>
            <a:chExt cx="2067199" cy="263624"/>
          </a:xfrm>
        </p:grpSpPr>
        <p:sp>
          <p:nvSpPr>
            <p:cNvPr id="3" name="Freeform 3"/>
            <p:cNvSpPr/>
            <p:nvPr/>
          </p:nvSpPr>
          <p:spPr>
            <a:xfrm>
              <a:off x="0" y="0"/>
              <a:ext cx="2067199" cy="263624"/>
            </a:xfrm>
            <a:custGeom>
              <a:avLst/>
              <a:gdLst/>
              <a:ahLst/>
              <a:cxnLst/>
              <a:rect l="l" t="t" r="r" b="b"/>
              <a:pathLst>
                <a:path w="2067199" h="263624">
                  <a:moveTo>
                    <a:pt x="91716" y="0"/>
                  </a:moveTo>
                  <a:lnTo>
                    <a:pt x="1975483" y="0"/>
                  </a:lnTo>
                  <a:cubicBezTo>
                    <a:pt x="1999808" y="0"/>
                    <a:pt x="2023136" y="9663"/>
                    <a:pt x="2040336" y="26863"/>
                  </a:cubicBezTo>
                  <a:cubicBezTo>
                    <a:pt x="2057536" y="44063"/>
                    <a:pt x="2067199" y="67391"/>
                    <a:pt x="2067199" y="91716"/>
                  </a:cubicBezTo>
                  <a:lnTo>
                    <a:pt x="2067199" y="171908"/>
                  </a:lnTo>
                  <a:cubicBezTo>
                    <a:pt x="2067199" y="222562"/>
                    <a:pt x="2026137" y="263624"/>
                    <a:pt x="1975483" y="263624"/>
                  </a:cubicBezTo>
                  <a:lnTo>
                    <a:pt x="91716" y="263624"/>
                  </a:lnTo>
                  <a:cubicBezTo>
                    <a:pt x="67391" y="263624"/>
                    <a:pt x="44063" y="253962"/>
                    <a:pt x="26863" y="236761"/>
                  </a:cubicBezTo>
                  <a:cubicBezTo>
                    <a:pt x="9663" y="219561"/>
                    <a:pt x="0" y="196233"/>
                    <a:pt x="0" y="171908"/>
                  </a:cubicBezTo>
                  <a:lnTo>
                    <a:pt x="0" y="91716"/>
                  </a:lnTo>
                  <a:cubicBezTo>
                    <a:pt x="0" y="67391"/>
                    <a:pt x="9663" y="44063"/>
                    <a:pt x="26863" y="26863"/>
                  </a:cubicBezTo>
                  <a:cubicBezTo>
                    <a:pt x="44063" y="9663"/>
                    <a:pt x="67391" y="0"/>
                    <a:pt x="91716"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2067199" cy="301724"/>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rot="-1796495">
            <a:off x="1181709" y="3274457"/>
            <a:ext cx="1458534" cy="3547627"/>
            <a:chOff x="0" y="0"/>
            <a:chExt cx="576211" cy="1401532"/>
          </a:xfrm>
        </p:grpSpPr>
        <p:sp>
          <p:nvSpPr>
            <p:cNvPr id="7" name="Freeform 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8" name="TextBox 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776380">
            <a:off x="-685717" y="2854066"/>
            <a:ext cx="4144341" cy="717654"/>
            <a:chOff x="0" y="0"/>
            <a:chExt cx="1522390" cy="263624"/>
          </a:xfrm>
        </p:grpSpPr>
        <p:sp>
          <p:nvSpPr>
            <p:cNvPr id="10" name="Freeform 10"/>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11" name="TextBox 11"/>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rot="-1796495">
            <a:off x="8480478" y="3274457"/>
            <a:ext cx="1458534" cy="3547627"/>
            <a:chOff x="0" y="0"/>
            <a:chExt cx="576211" cy="1401532"/>
          </a:xfrm>
        </p:grpSpPr>
        <p:sp>
          <p:nvSpPr>
            <p:cNvPr id="14" name="Freeform 14"/>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15" name="TextBox 15"/>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rot="9027298">
            <a:off x="8990861" y="5912581"/>
            <a:ext cx="3943088" cy="717654"/>
            <a:chOff x="0" y="0"/>
            <a:chExt cx="1448461" cy="263624"/>
          </a:xfrm>
        </p:grpSpPr>
        <p:sp>
          <p:nvSpPr>
            <p:cNvPr id="17" name="Freeform 17"/>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18" name="TextBox 18"/>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rot="-1776380">
            <a:off x="1538162" y="6127820"/>
            <a:ext cx="3748307" cy="717654"/>
            <a:chOff x="0" y="0"/>
            <a:chExt cx="1376910" cy="263624"/>
          </a:xfrm>
        </p:grpSpPr>
        <p:sp>
          <p:nvSpPr>
            <p:cNvPr id="20" name="Freeform 20"/>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21" name="TextBox 21"/>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rot="-1796495">
            <a:off x="4865076" y="3274457"/>
            <a:ext cx="1458534" cy="3547627"/>
            <a:chOff x="0" y="0"/>
            <a:chExt cx="576211" cy="1401532"/>
          </a:xfrm>
        </p:grpSpPr>
        <p:sp>
          <p:nvSpPr>
            <p:cNvPr id="27" name="Freeform 2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28" name="TextBox 2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sp>
        <p:nvSpPr>
          <p:cNvPr id="46" name="TextBox 51">
            <a:extLst>
              <a:ext uri="{FF2B5EF4-FFF2-40B4-BE49-F238E27FC236}">
                <a16:creationId xmlns:a16="http://schemas.microsoft.com/office/drawing/2014/main" id="{94AEED81-EDE9-4481-8CA7-98914CA53B73}"/>
              </a:ext>
            </a:extLst>
          </p:cNvPr>
          <p:cNvSpPr txBox="1"/>
          <p:nvPr/>
        </p:nvSpPr>
        <p:spPr>
          <a:xfrm>
            <a:off x="1287226" y="279400"/>
            <a:ext cx="9169400" cy="738664"/>
          </a:xfrm>
          <a:prstGeom prst="rect">
            <a:avLst/>
          </a:prstGeom>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TOTAL DE CASOS CONFIRMADOS –  SEMANA EPIDEMIOLÓGICA: </a:t>
            </a:r>
          </a:p>
          <a:p>
            <a:pPr algn="ctr"/>
            <a:r>
              <a:rPr lang="en-US" sz="2400" dirty="0">
                <a:solidFill>
                  <a:srgbClr val="05518B"/>
                </a:solidFill>
                <a:latin typeface="Flexo Black" panose="02000000000000000000" pitchFamily="2" charset="0"/>
                <a:ea typeface="Codec Pro Ultra-Bold"/>
                <a:cs typeface="Codec Pro Ultra-Bold"/>
                <a:sym typeface="Codec Pro Ultra-Bold"/>
              </a:rPr>
              <a:t>SEM 36-2024 (PRUEBAS MOLECULARES Y ANTIGÉNICAS)</a:t>
            </a:r>
          </a:p>
        </p:txBody>
      </p:sp>
      <p:pic>
        <p:nvPicPr>
          <p:cNvPr id="50" name="Imagen 49">
            <a:extLst>
              <a:ext uri="{FF2B5EF4-FFF2-40B4-BE49-F238E27FC236}">
                <a16:creationId xmlns:a16="http://schemas.microsoft.com/office/drawing/2014/main" id="{37CCB419-2646-4CF3-A775-0492DFAAC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659" y="190436"/>
            <a:ext cx="914400" cy="913079"/>
          </a:xfrm>
          <a:prstGeom prst="rect">
            <a:avLst/>
          </a:prstGeom>
        </p:spPr>
      </p:pic>
      <p:graphicFrame>
        <p:nvGraphicFramePr>
          <p:cNvPr id="12" name="Tabla 11">
            <a:extLst>
              <a:ext uri="{FF2B5EF4-FFF2-40B4-BE49-F238E27FC236}">
                <a16:creationId xmlns:a16="http://schemas.microsoft.com/office/drawing/2014/main" id="{3B21CFD6-EDA6-B903-071E-A574EC4DEB88}"/>
              </a:ext>
            </a:extLst>
          </p:cNvPr>
          <p:cNvGraphicFramePr>
            <a:graphicFrameLocks noGrp="1"/>
          </p:cNvGraphicFramePr>
          <p:nvPr/>
        </p:nvGraphicFramePr>
        <p:xfrm>
          <a:off x="304803" y="1205303"/>
          <a:ext cx="11785595" cy="5458966"/>
        </p:xfrm>
        <a:graphic>
          <a:graphicData uri="http://schemas.openxmlformats.org/drawingml/2006/table">
            <a:tbl>
              <a:tblPr/>
              <a:tblGrid>
                <a:gridCol w="2279899">
                  <a:extLst>
                    <a:ext uri="{9D8B030D-6E8A-4147-A177-3AD203B41FA5}">
                      <a16:colId xmlns:a16="http://schemas.microsoft.com/office/drawing/2014/main" val="1544163611"/>
                    </a:ext>
                  </a:extLst>
                </a:gridCol>
                <a:gridCol w="358532">
                  <a:extLst>
                    <a:ext uri="{9D8B030D-6E8A-4147-A177-3AD203B41FA5}">
                      <a16:colId xmlns:a16="http://schemas.microsoft.com/office/drawing/2014/main" val="2527077098"/>
                    </a:ext>
                  </a:extLst>
                </a:gridCol>
                <a:gridCol w="358532">
                  <a:extLst>
                    <a:ext uri="{9D8B030D-6E8A-4147-A177-3AD203B41FA5}">
                      <a16:colId xmlns:a16="http://schemas.microsoft.com/office/drawing/2014/main" val="3957449166"/>
                    </a:ext>
                  </a:extLst>
                </a:gridCol>
                <a:gridCol w="358532">
                  <a:extLst>
                    <a:ext uri="{9D8B030D-6E8A-4147-A177-3AD203B41FA5}">
                      <a16:colId xmlns:a16="http://schemas.microsoft.com/office/drawing/2014/main" val="3365297270"/>
                    </a:ext>
                  </a:extLst>
                </a:gridCol>
                <a:gridCol w="358532">
                  <a:extLst>
                    <a:ext uri="{9D8B030D-6E8A-4147-A177-3AD203B41FA5}">
                      <a16:colId xmlns:a16="http://schemas.microsoft.com/office/drawing/2014/main" val="3888274962"/>
                    </a:ext>
                  </a:extLst>
                </a:gridCol>
                <a:gridCol w="358532">
                  <a:extLst>
                    <a:ext uri="{9D8B030D-6E8A-4147-A177-3AD203B41FA5}">
                      <a16:colId xmlns:a16="http://schemas.microsoft.com/office/drawing/2014/main" val="2292641976"/>
                    </a:ext>
                  </a:extLst>
                </a:gridCol>
                <a:gridCol w="358532">
                  <a:extLst>
                    <a:ext uri="{9D8B030D-6E8A-4147-A177-3AD203B41FA5}">
                      <a16:colId xmlns:a16="http://schemas.microsoft.com/office/drawing/2014/main" val="2623306697"/>
                    </a:ext>
                  </a:extLst>
                </a:gridCol>
                <a:gridCol w="358532">
                  <a:extLst>
                    <a:ext uri="{9D8B030D-6E8A-4147-A177-3AD203B41FA5}">
                      <a16:colId xmlns:a16="http://schemas.microsoft.com/office/drawing/2014/main" val="109676771"/>
                    </a:ext>
                  </a:extLst>
                </a:gridCol>
                <a:gridCol w="358532">
                  <a:extLst>
                    <a:ext uri="{9D8B030D-6E8A-4147-A177-3AD203B41FA5}">
                      <a16:colId xmlns:a16="http://schemas.microsoft.com/office/drawing/2014/main" val="1068553785"/>
                    </a:ext>
                  </a:extLst>
                </a:gridCol>
                <a:gridCol w="358532">
                  <a:extLst>
                    <a:ext uri="{9D8B030D-6E8A-4147-A177-3AD203B41FA5}">
                      <a16:colId xmlns:a16="http://schemas.microsoft.com/office/drawing/2014/main" val="268460490"/>
                    </a:ext>
                  </a:extLst>
                </a:gridCol>
                <a:gridCol w="358532">
                  <a:extLst>
                    <a:ext uri="{9D8B030D-6E8A-4147-A177-3AD203B41FA5}">
                      <a16:colId xmlns:a16="http://schemas.microsoft.com/office/drawing/2014/main" val="102368455"/>
                    </a:ext>
                  </a:extLst>
                </a:gridCol>
                <a:gridCol w="358532">
                  <a:extLst>
                    <a:ext uri="{9D8B030D-6E8A-4147-A177-3AD203B41FA5}">
                      <a16:colId xmlns:a16="http://schemas.microsoft.com/office/drawing/2014/main" val="3609990222"/>
                    </a:ext>
                  </a:extLst>
                </a:gridCol>
                <a:gridCol w="358532">
                  <a:extLst>
                    <a:ext uri="{9D8B030D-6E8A-4147-A177-3AD203B41FA5}">
                      <a16:colId xmlns:a16="http://schemas.microsoft.com/office/drawing/2014/main" val="53719497"/>
                    </a:ext>
                  </a:extLst>
                </a:gridCol>
                <a:gridCol w="487236">
                  <a:extLst>
                    <a:ext uri="{9D8B030D-6E8A-4147-A177-3AD203B41FA5}">
                      <a16:colId xmlns:a16="http://schemas.microsoft.com/office/drawing/2014/main" val="3994244901"/>
                    </a:ext>
                  </a:extLst>
                </a:gridCol>
                <a:gridCol w="349339">
                  <a:extLst>
                    <a:ext uri="{9D8B030D-6E8A-4147-A177-3AD203B41FA5}">
                      <a16:colId xmlns:a16="http://schemas.microsoft.com/office/drawing/2014/main" val="1268659539"/>
                    </a:ext>
                  </a:extLst>
                </a:gridCol>
                <a:gridCol w="349339">
                  <a:extLst>
                    <a:ext uri="{9D8B030D-6E8A-4147-A177-3AD203B41FA5}">
                      <a16:colId xmlns:a16="http://schemas.microsoft.com/office/drawing/2014/main" val="3235715088"/>
                    </a:ext>
                  </a:extLst>
                </a:gridCol>
                <a:gridCol w="349339">
                  <a:extLst>
                    <a:ext uri="{9D8B030D-6E8A-4147-A177-3AD203B41FA5}">
                      <a16:colId xmlns:a16="http://schemas.microsoft.com/office/drawing/2014/main" val="914742289"/>
                    </a:ext>
                  </a:extLst>
                </a:gridCol>
                <a:gridCol w="349339">
                  <a:extLst>
                    <a:ext uri="{9D8B030D-6E8A-4147-A177-3AD203B41FA5}">
                      <a16:colId xmlns:a16="http://schemas.microsoft.com/office/drawing/2014/main" val="3001979004"/>
                    </a:ext>
                  </a:extLst>
                </a:gridCol>
                <a:gridCol w="349339">
                  <a:extLst>
                    <a:ext uri="{9D8B030D-6E8A-4147-A177-3AD203B41FA5}">
                      <a16:colId xmlns:a16="http://schemas.microsoft.com/office/drawing/2014/main" val="96860264"/>
                    </a:ext>
                  </a:extLst>
                </a:gridCol>
                <a:gridCol w="349339">
                  <a:extLst>
                    <a:ext uri="{9D8B030D-6E8A-4147-A177-3AD203B41FA5}">
                      <a16:colId xmlns:a16="http://schemas.microsoft.com/office/drawing/2014/main" val="268224089"/>
                    </a:ext>
                  </a:extLst>
                </a:gridCol>
                <a:gridCol w="349339">
                  <a:extLst>
                    <a:ext uri="{9D8B030D-6E8A-4147-A177-3AD203B41FA5}">
                      <a16:colId xmlns:a16="http://schemas.microsoft.com/office/drawing/2014/main" val="3922203929"/>
                    </a:ext>
                  </a:extLst>
                </a:gridCol>
                <a:gridCol w="349339">
                  <a:extLst>
                    <a:ext uri="{9D8B030D-6E8A-4147-A177-3AD203B41FA5}">
                      <a16:colId xmlns:a16="http://schemas.microsoft.com/office/drawing/2014/main" val="2196205487"/>
                    </a:ext>
                  </a:extLst>
                </a:gridCol>
                <a:gridCol w="349339">
                  <a:extLst>
                    <a:ext uri="{9D8B030D-6E8A-4147-A177-3AD203B41FA5}">
                      <a16:colId xmlns:a16="http://schemas.microsoft.com/office/drawing/2014/main" val="3009728172"/>
                    </a:ext>
                  </a:extLst>
                </a:gridCol>
                <a:gridCol w="349339">
                  <a:extLst>
                    <a:ext uri="{9D8B030D-6E8A-4147-A177-3AD203B41FA5}">
                      <a16:colId xmlns:a16="http://schemas.microsoft.com/office/drawing/2014/main" val="2288310580"/>
                    </a:ext>
                  </a:extLst>
                </a:gridCol>
                <a:gridCol w="349339">
                  <a:extLst>
                    <a:ext uri="{9D8B030D-6E8A-4147-A177-3AD203B41FA5}">
                      <a16:colId xmlns:a16="http://schemas.microsoft.com/office/drawing/2014/main" val="3473281680"/>
                    </a:ext>
                  </a:extLst>
                </a:gridCol>
                <a:gridCol w="349339">
                  <a:extLst>
                    <a:ext uri="{9D8B030D-6E8A-4147-A177-3AD203B41FA5}">
                      <a16:colId xmlns:a16="http://schemas.microsoft.com/office/drawing/2014/main" val="3235140070"/>
                    </a:ext>
                  </a:extLst>
                </a:gridCol>
                <a:gridCol w="524008">
                  <a:extLst>
                    <a:ext uri="{9D8B030D-6E8A-4147-A177-3AD203B41FA5}">
                      <a16:colId xmlns:a16="http://schemas.microsoft.com/office/drawing/2014/main" val="857788827"/>
                    </a:ext>
                  </a:extLst>
                </a:gridCol>
              </a:tblGrid>
              <a:tr h="169991">
                <a:tc rowSpan="3">
                  <a:txBody>
                    <a:bodyPr/>
                    <a:lstStyle/>
                    <a:p>
                      <a:pPr algn="ctr" fontAlgn="ctr"/>
                      <a:r>
                        <a:rPr lang="es-PE" sz="900" b="1" i="0" u="none" strike="noStrike" dirty="0">
                          <a:solidFill>
                            <a:srgbClr val="FFFFFF"/>
                          </a:solidFill>
                          <a:effectLst/>
                          <a:latin typeface="Flexo" panose="020B0604020202020204" charset="0"/>
                        </a:rPr>
                        <a:t>PROVINCIA/DISTRITO</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gridSpan="13">
                  <a:txBody>
                    <a:bodyPr/>
                    <a:lstStyle/>
                    <a:p>
                      <a:pPr algn="ctr" fontAlgn="ctr"/>
                      <a:r>
                        <a:rPr lang="es-PE" sz="900" b="1" i="0" u="none" strike="noStrike">
                          <a:solidFill>
                            <a:srgbClr val="FFFFFF"/>
                          </a:solidFill>
                          <a:effectLst/>
                          <a:latin typeface="Flexo" panose="020B0604020202020204" charset="0"/>
                        </a:rPr>
                        <a:t>SEMANA 25 AL 36 PERIODO 2023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gridSpan="13">
                  <a:txBody>
                    <a:bodyPr/>
                    <a:lstStyle/>
                    <a:p>
                      <a:pPr algn="ctr" fontAlgn="ctr"/>
                      <a:r>
                        <a:rPr lang="es-PE" sz="900" b="1" i="0" u="none" strike="noStrike">
                          <a:solidFill>
                            <a:srgbClr val="FFFFFF"/>
                          </a:solidFill>
                          <a:effectLst/>
                          <a:latin typeface="Flexo" panose="020B0604020202020204" charset="0"/>
                        </a:rPr>
                        <a:t>SEMANA 25 al 36 PERIODO 2024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545163659"/>
                  </a:ext>
                </a:extLst>
              </a:tr>
              <a:tr h="169991">
                <a:tc vMerge="1">
                  <a:txBody>
                    <a:bodyPr/>
                    <a:lstStyle/>
                    <a:p>
                      <a:endParaRPr lang="es-PE"/>
                    </a:p>
                  </a:txBody>
                  <a:tcPr/>
                </a:tc>
                <a:tc gridSpan="12">
                  <a:txBody>
                    <a:bodyPr/>
                    <a:lstStyle/>
                    <a:p>
                      <a:pPr algn="ctr" fontAlgn="ctr"/>
                      <a:r>
                        <a:rPr lang="es-PE" sz="900" b="1" i="0" u="none" strike="noStrike">
                          <a:solidFill>
                            <a:srgbClr val="FFFFFF"/>
                          </a:solidFill>
                          <a:effectLst/>
                          <a:latin typeface="Flexo" panose="020B0604020202020204" charset="0"/>
                        </a:rPr>
                        <a:t>2023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rowSpan="2">
                  <a:txBody>
                    <a:bodyPr/>
                    <a:lstStyle/>
                    <a:p>
                      <a:pPr algn="ctr" fontAlgn="ctr"/>
                      <a:r>
                        <a:rPr lang="es-PE" sz="900" b="1" i="0" u="none" strike="noStrike">
                          <a:solidFill>
                            <a:srgbClr val="FFFFFF"/>
                          </a:solidFill>
                          <a:effectLst/>
                          <a:latin typeface="Flexo" panose="020B0604020202020204" charset="0"/>
                        </a:rPr>
                        <a:t>TOTAL</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gridSpan="12">
                  <a:txBody>
                    <a:bodyPr/>
                    <a:lstStyle/>
                    <a:p>
                      <a:pPr algn="ctr" fontAlgn="ctr"/>
                      <a:r>
                        <a:rPr lang="es-PE" sz="900" b="1" i="0" u="none" strike="noStrike">
                          <a:solidFill>
                            <a:srgbClr val="FFFFFF"/>
                          </a:solidFill>
                          <a:effectLst/>
                          <a:latin typeface="Flexo" panose="020B0604020202020204" charset="0"/>
                        </a:rPr>
                        <a:t>2024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rowSpan="2">
                  <a:txBody>
                    <a:bodyPr/>
                    <a:lstStyle/>
                    <a:p>
                      <a:pPr algn="ctr" fontAlgn="ctr"/>
                      <a:r>
                        <a:rPr lang="es-PE" sz="900" b="1" i="0" u="none" strike="noStrike">
                          <a:solidFill>
                            <a:srgbClr val="FFFFFF"/>
                          </a:solidFill>
                          <a:effectLst/>
                          <a:latin typeface="Flexo" panose="020B0604020202020204" charset="0"/>
                        </a:rPr>
                        <a:t>TOTAL</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extLst>
                  <a:ext uri="{0D108BD9-81ED-4DB2-BD59-A6C34878D82A}">
                    <a16:rowId xmlns:a16="http://schemas.microsoft.com/office/drawing/2014/main" val="2966727169"/>
                  </a:ext>
                </a:extLst>
              </a:tr>
              <a:tr h="152991">
                <a:tc vMerge="1">
                  <a:txBody>
                    <a:bodyPr/>
                    <a:lstStyle/>
                    <a:p>
                      <a:endParaRPr lang="es-PE"/>
                    </a:p>
                  </a:txBody>
                  <a:tcPr/>
                </a:tc>
                <a:tc>
                  <a:txBody>
                    <a:bodyPr/>
                    <a:lstStyle/>
                    <a:p>
                      <a:pPr algn="ctr" fontAlgn="ctr"/>
                      <a:r>
                        <a:rPr lang="es-PE" sz="900" b="1" i="0" u="none" strike="noStrike">
                          <a:solidFill>
                            <a:srgbClr val="FFFFFF"/>
                          </a:solidFill>
                          <a:effectLst/>
                          <a:latin typeface="Flexo" panose="020B0604020202020204" charset="0"/>
                        </a:rPr>
                        <a:t>25</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27</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28</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29</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30</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31</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32</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35</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vMerge="1">
                  <a:txBody>
                    <a:bodyPr/>
                    <a:lstStyle/>
                    <a:p>
                      <a:endParaRPr lang="es-PE"/>
                    </a:p>
                  </a:txBody>
                  <a:tcPr/>
                </a:tc>
                <a:tc>
                  <a:txBody>
                    <a:bodyPr/>
                    <a:lstStyle/>
                    <a:p>
                      <a:pPr algn="ctr" fontAlgn="ctr"/>
                      <a:r>
                        <a:rPr lang="es-PE" sz="900" b="1" i="0" u="none" strike="noStrike">
                          <a:solidFill>
                            <a:srgbClr val="FFFFFF"/>
                          </a:solidFill>
                          <a:effectLst/>
                          <a:latin typeface="Flexo" panose="020B0604020202020204" charset="0"/>
                        </a:rPr>
                        <a:t>25</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27</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28</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29</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30</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31</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32</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35</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vMerge="1">
                  <a:txBody>
                    <a:bodyPr/>
                    <a:lstStyle/>
                    <a:p>
                      <a:endParaRPr lang="es-PE"/>
                    </a:p>
                  </a:txBody>
                  <a:tcPr/>
                </a:tc>
                <a:extLst>
                  <a:ext uri="{0D108BD9-81ED-4DB2-BD59-A6C34878D82A}">
                    <a16:rowId xmlns:a16="http://schemas.microsoft.com/office/drawing/2014/main" val="1131958707"/>
                  </a:ext>
                </a:extLst>
              </a:tr>
              <a:tr h="152991">
                <a:tc>
                  <a:txBody>
                    <a:bodyPr/>
                    <a:lstStyle/>
                    <a:p>
                      <a:pPr algn="l" fontAlgn="b"/>
                      <a:r>
                        <a:rPr lang="es-PE" sz="900" b="1" i="0" u="none" strike="noStrike">
                          <a:solidFill>
                            <a:srgbClr val="000000"/>
                          </a:solidFill>
                          <a:effectLst/>
                          <a:latin typeface="Flexo" panose="020B0604020202020204" charset="0"/>
                        </a:rPr>
                        <a:t>ALTO AMAZONAS</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56025452"/>
                  </a:ext>
                </a:extLst>
              </a:tr>
              <a:tr h="150263">
                <a:tc>
                  <a:txBody>
                    <a:bodyPr/>
                    <a:lstStyle/>
                    <a:p>
                      <a:pPr algn="l" fontAlgn="b"/>
                      <a:r>
                        <a:rPr lang="es-PE" sz="900" b="0" i="0" u="none" strike="noStrike">
                          <a:solidFill>
                            <a:srgbClr val="000000"/>
                          </a:solidFill>
                          <a:effectLst/>
                          <a:latin typeface="Flexo" panose="020B0604020202020204" charset="0"/>
                        </a:rPr>
                        <a:t>160201 - YURIMAGUAS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079606"/>
                  </a:ext>
                </a:extLst>
              </a:tr>
              <a:tr h="150263">
                <a:tc>
                  <a:txBody>
                    <a:bodyPr/>
                    <a:lstStyle/>
                    <a:p>
                      <a:pPr algn="l" fontAlgn="b"/>
                      <a:r>
                        <a:rPr lang="es-PE" sz="900" b="0" i="0" u="none" strike="noStrike">
                          <a:solidFill>
                            <a:srgbClr val="000000"/>
                          </a:solidFill>
                          <a:effectLst/>
                          <a:latin typeface="Flexo" panose="020B0604020202020204" charset="0"/>
                        </a:rPr>
                        <a:t>160202 - BALSAPUERTO</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1426115"/>
                  </a:ext>
                </a:extLst>
              </a:tr>
              <a:tr h="150263">
                <a:tc>
                  <a:txBody>
                    <a:bodyPr/>
                    <a:lstStyle/>
                    <a:p>
                      <a:pPr algn="l" fontAlgn="b"/>
                      <a:r>
                        <a:rPr lang="es-PE" sz="900" b="0" i="0" u="none" strike="noStrike">
                          <a:solidFill>
                            <a:srgbClr val="000000"/>
                          </a:solidFill>
                          <a:effectLst/>
                          <a:latin typeface="Flexo" panose="020B0604020202020204" charset="0"/>
                        </a:rPr>
                        <a:t>160205 - JEBEROS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3652421"/>
                  </a:ext>
                </a:extLst>
              </a:tr>
              <a:tr h="150263">
                <a:tc>
                  <a:txBody>
                    <a:bodyPr/>
                    <a:lstStyle/>
                    <a:p>
                      <a:pPr algn="l" fontAlgn="b"/>
                      <a:r>
                        <a:rPr lang="es-PE" sz="900" b="0" i="0" u="none" strike="noStrike">
                          <a:solidFill>
                            <a:srgbClr val="000000"/>
                          </a:solidFill>
                          <a:effectLst/>
                          <a:latin typeface="Flexo" panose="020B0604020202020204" charset="0"/>
                        </a:rPr>
                        <a:t>160206 - LAGUNAS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7825442"/>
                  </a:ext>
                </a:extLst>
              </a:tr>
              <a:tr h="150263">
                <a:tc>
                  <a:txBody>
                    <a:bodyPr/>
                    <a:lstStyle/>
                    <a:p>
                      <a:pPr algn="l" fontAlgn="b"/>
                      <a:r>
                        <a:rPr lang="es-PE" sz="900" b="0" i="0" u="none" strike="noStrike">
                          <a:solidFill>
                            <a:srgbClr val="000000"/>
                          </a:solidFill>
                          <a:effectLst/>
                          <a:latin typeface="Flexo" panose="020B0604020202020204" charset="0"/>
                        </a:rPr>
                        <a:t>160210 - SANTA CRUZ</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680777"/>
                  </a:ext>
                </a:extLst>
              </a:tr>
              <a:tr h="288744">
                <a:tc>
                  <a:txBody>
                    <a:bodyPr/>
                    <a:lstStyle/>
                    <a:p>
                      <a:pPr algn="l" fontAlgn="b"/>
                      <a:r>
                        <a:rPr lang="es-PE" sz="900" b="0" i="0" u="none" strike="noStrike">
                          <a:solidFill>
                            <a:srgbClr val="000000"/>
                          </a:solidFill>
                          <a:effectLst/>
                          <a:latin typeface="Flexo" panose="020B0604020202020204" charset="0"/>
                        </a:rPr>
                        <a:t>160211 - TENIENTE CESAR LOPEZ ROJAS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094591"/>
                  </a:ext>
                </a:extLst>
              </a:tr>
              <a:tr h="152991">
                <a:tc>
                  <a:txBody>
                    <a:bodyPr/>
                    <a:lstStyle/>
                    <a:p>
                      <a:pPr algn="l" fontAlgn="b"/>
                      <a:r>
                        <a:rPr lang="es-PE" sz="900" b="1" i="0" u="none" strike="noStrike">
                          <a:solidFill>
                            <a:srgbClr val="000000"/>
                          </a:solidFill>
                          <a:effectLst/>
                          <a:latin typeface="Flexo" panose="020B0604020202020204" charset="0"/>
                        </a:rPr>
                        <a:t>DATEM DEL MARAÑON</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6</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3742431"/>
                  </a:ext>
                </a:extLst>
              </a:tr>
              <a:tr h="150263">
                <a:tc>
                  <a:txBody>
                    <a:bodyPr/>
                    <a:lstStyle/>
                    <a:p>
                      <a:pPr algn="l" fontAlgn="b"/>
                      <a:r>
                        <a:rPr lang="es-PE" sz="900" b="0" i="0" u="none" strike="noStrike">
                          <a:solidFill>
                            <a:srgbClr val="000000"/>
                          </a:solidFill>
                          <a:effectLst/>
                          <a:latin typeface="Flexo" panose="020B0604020202020204" charset="0"/>
                        </a:rPr>
                        <a:t>160701 - BARRANCA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2132560"/>
                  </a:ext>
                </a:extLst>
              </a:tr>
              <a:tr h="150263">
                <a:tc>
                  <a:txBody>
                    <a:bodyPr/>
                    <a:lstStyle/>
                    <a:p>
                      <a:pPr algn="l" fontAlgn="b"/>
                      <a:r>
                        <a:rPr lang="es-PE" sz="900" b="0" i="0" u="none" strike="noStrike">
                          <a:solidFill>
                            <a:srgbClr val="000000"/>
                          </a:solidFill>
                          <a:effectLst/>
                          <a:latin typeface="Flexo" panose="020B0604020202020204" charset="0"/>
                        </a:rPr>
                        <a:t>160702 - CAHUAPANAS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9440065"/>
                  </a:ext>
                </a:extLst>
              </a:tr>
              <a:tr h="150263">
                <a:tc>
                  <a:txBody>
                    <a:bodyPr/>
                    <a:lstStyle/>
                    <a:p>
                      <a:pPr algn="l" fontAlgn="b"/>
                      <a:r>
                        <a:rPr lang="es-PE" sz="900" b="0" i="0" u="none" strike="noStrike">
                          <a:solidFill>
                            <a:srgbClr val="000000"/>
                          </a:solidFill>
                          <a:effectLst/>
                          <a:latin typeface="Flexo" panose="020B0604020202020204" charset="0"/>
                        </a:rPr>
                        <a:t>160703 - MANSERICHE</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12321"/>
                  </a:ext>
                </a:extLst>
              </a:tr>
              <a:tr h="150263">
                <a:tc>
                  <a:txBody>
                    <a:bodyPr/>
                    <a:lstStyle/>
                    <a:p>
                      <a:pPr algn="l" fontAlgn="b"/>
                      <a:r>
                        <a:rPr lang="es-PE" sz="900" b="0" i="0" u="none" strike="noStrike">
                          <a:solidFill>
                            <a:srgbClr val="000000"/>
                          </a:solidFill>
                          <a:effectLst/>
                          <a:latin typeface="Flexo" panose="020B0604020202020204" charset="0"/>
                        </a:rPr>
                        <a:t>160704 - MORONA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6823295"/>
                  </a:ext>
                </a:extLst>
              </a:tr>
              <a:tr h="150263">
                <a:tc>
                  <a:txBody>
                    <a:bodyPr/>
                    <a:lstStyle/>
                    <a:p>
                      <a:pPr algn="l" fontAlgn="b"/>
                      <a:r>
                        <a:rPr lang="es-PE" sz="900" b="0" i="0" u="none" strike="noStrike">
                          <a:solidFill>
                            <a:srgbClr val="000000"/>
                          </a:solidFill>
                          <a:effectLst/>
                          <a:latin typeface="Flexo" panose="020B0604020202020204" charset="0"/>
                        </a:rPr>
                        <a:t>160705 - PASTAZA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6386088"/>
                  </a:ext>
                </a:extLst>
              </a:tr>
              <a:tr h="152991">
                <a:tc>
                  <a:txBody>
                    <a:bodyPr/>
                    <a:lstStyle/>
                    <a:p>
                      <a:pPr algn="l" fontAlgn="b"/>
                      <a:r>
                        <a:rPr lang="es-PE" sz="900" b="0" i="0" u="none" strike="noStrike">
                          <a:solidFill>
                            <a:srgbClr val="000000"/>
                          </a:solidFill>
                          <a:effectLst/>
                          <a:latin typeface="Flexo" panose="020B0604020202020204" charset="0"/>
                        </a:rPr>
                        <a:t>160706 - ANDOAS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2570596"/>
                  </a:ext>
                </a:extLst>
              </a:tr>
              <a:tr h="152991">
                <a:tc>
                  <a:txBody>
                    <a:bodyPr/>
                    <a:lstStyle/>
                    <a:p>
                      <a:pPr algn="l" fontAlgn="b"/>
                      <a:r>
                        <a:rPr lang="es-PE" sz="900" b="1" i="0" u="none" strike="noStrike">
                          <a:solidFill>
                            <a:srgbClr val="000000"/>
                          </a:solidFill>
                          <a:effectLst/>
                          <a:latin typeface="Flexo" panose="020B0604020202020204" charset="0"/>
                        </a:rPr>
                        <a:t>LORETO</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95670054"/>
                  </a:ext>
                </a:extLst>
              </a:tr>
              <a:tr h="150263">
                <a:tc>
                  <a:txBody>
                    <a:bodyPr/>
                    <a:lstStyle/>
                    <a:p>
                      <a:pPr algn="l" fontAlgn="b"/>
                      <a:r>
                        <a:rPr lang="es-PE" sz="900" b="0" i="0" u="none" strike="noStrike">
                          <a:solidFill>
                            <a:srgbClr val="000000"/>
                          </a:solidFill>
                          <a:effectLst/>
                          <a:latin typeface="Flexo" panose="020B0604020202020204" charset="0"/>
                        </a:rPr>
                        <a:t>160301 - NAUTA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782344"/>
                  </a:ext>
                </a:extLst>
              </a:tr>
              <a:tr h="150263">
                <a:tc>
                  <a:txBody>
                    <a:bodyPr/>
                    <a:lstStyle/>
                    <a:p>
                      <a:pPr algn="l" fontAlgn="b"/>
                      <a:r>
                        <a:rPr lang="es-PE" sz="900" b="0" i="0" u="none" strike="noStrike">
                          <a:solidFill>
                            <a:srgbClr val="000000"/>
                          </a:solidFill>
                          <a:effectLst/>
                          <a:latin typeface="Flexo" panose="020B0604020202020204" charset="0"/>
                        </a:rPr>
                        <a:t>160302 - PARINARI</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7443882"/>
                  </a:ext>
                </a:extLst>
              </a:tr>
              <a:tr h="150263">
                <a:tc>
                  <a:txBody>
                    <a:bodyPr/>
                    <a:lstStyle/>
                    <a:p>
                      <a:pPr algn="l" fontAlgn="b"/>
                      <a:r>
                        <a:rPr lang="es-PE" sz="900" b="0" i="0" u="none" strike="noStrike">
                          <a:solidFill>
                            <a:srgbClr val="000000"/>
                          </a:solidFill>
                          <a:effectLst/>
                          <a:latin typeface="Flexo" panose="020B0604020202020204" charset="0"/>
                        </a:rPr>
                        <a:t>160303 - TIGRE</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0070702"/>
                  </a:ext>
                </a:extLst>
              </a:tr>
              <a:tr h="150263">
                <a:tc>
                  <a:txBody>
                    <a:bodyPr/>
                    <a:lstStyle/>
                    <a:p>
                      <a:pPr algn="l" fontAlgn="b"/>
                      <a:r>
                        <a:rPr lang="es-PE" sz="900" b="0" i="0" u="none" strike="noStrike">
                          <a:solidFill>
                            <a:srgbClr val="000000"/>
                          </a:solidFill>
                          <a:effectLst/>
                          <a:latin typeface="Flexo" panose="020B0604020202020204" charset="0"/>
                        </a:rPr>
                        <a:t>160304 - TROMPETEROS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083460"/>
                  </a:ext>
                </a:extLst>
              </a:tr>
              <a:tr h="152991">
                <a:tc>
                  <a:txBody>
                    <a:bodyPr/>
                    <a:lstStyle/>
                    <a:p>
                      <a:pPr algn="l" fontAlgn="b"/>
                      <a:r>
                        <a:rPr lang="es-PE" sz="900" b="0" i="0" u="none" strike="noStrike">
                          <a:solidFill>
                            <a:srgbClr val="000000"/>
                          </a:solidFill>
                          <a:effectLst/>
                          <a:latin typeface="Flexo" panose="020B0604020202020204" charset="0"/>
                        </a:rPr>
                        <a:t>160305 - URARINAS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526504"/>
                  </a:ext>
                </a:extLst>
              </a:tr>
              <a:tr h="152991">
                <a:tc>
                  <a:txBody>
                    <a:bodyPr/>
                    <a:lstStyle/>
                    <a:p>
                      <a:pPr algn="l" fontAlgn="b"/>
                      <a:r>
                        <a:rPr lang="es-PE" sz="900" b="1" i="0" u="none" strike="noStrike">
                          <a:solidFill>
                            <a:srgbClr val="000000"/>
                          </a:solidFill>
                          <a:effectLst/>
                          <a:latin typeface="Flexo" panose="020B0604020202020204" charset="0"/>
                        </a:rPr>
                        <a:t>MAYNAS</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13</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8</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6</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7</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82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11</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55047843"/>
                  </a:ext>
                </a:extLst>
              </a:tr>
              <a:tr h="150263">
                <a:tc>
                  <a:txBody>
                    <a:bodyPr/>
                    <a:lstStyle/>
                    <a:p>
                      <a:pPr algn="l" fontAlgn="b"/>
                      <a:r>
                        <a:rPr lang="es-PE" sz="900" b="0" i="0" u="none" strike="noStrike">
                          <a:solidFill>
                            <a:srgbClr val="000000"/>
                          </a:solidFill>
                          <a:effectLst/>
                          <a:latin typeface="Flexo" panose="020B0604020202020204" charset="0"/>
                        </a:rPr>
                        <a:t>160101 - IQUITOS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4</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28</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8159126"/>
                  </a:ext>
                </a:extLst>
              </a:tr>
              <a:tr h="150263">
                <a:tc>
                  <a:txBody>
                    <a:bodyPr/>
                    <a:lstStyle/>
                    <a:p>
                      <a:pPr algn="l" fontAlgn="b"/>
                      <a:r>
                        <a:rPr lang="es-PE" sz="900" b="0" i="0" u="none" strike="noStrike">
                          <a:solidFill>
                            <a:srgbClr val="000000"/>
                          </a:solidFill>
                          <a:effectLst/>
                          <a:latin typeface="Flexo" panose="020B0604020202020204" charset="0"/>
                        </a:rPr>
                        <a:t>160102 - ALTO NANAY</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943985"/>
                  </a:ext>
                </a:extLst>
              </a:tr>
              <a:tr h="150263">
                <a:tc>
                  <a:txBody>
                    <a:bodyPr/>
                    <a:lstStyle/>
                    <a:p>
                      <a:pPr algn="l" fontAlgn="b"/>
                      <a:r>
                        <a:rPr lang="es-PE" sz="900" b="0" i="0" u="none" strike="noStrike">
                          <a:solidFill>
                            <a:srgbClr val="000000"/>
                          </a:solidFill>
                          <a:effectLst/>
                          <a:latin typeface="Flexo" panose="020B0604020202020204" charset="0"/>
                        </a:rPr>
                        <a:t>160103 - FERNANDO LORES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0684662"/>
                  </a:ext>
                </a:extLst>
              </a:tr>
              <a:tr h="150263">
                <a:tc>
                  <a:txBody>
                    <a:bodyPr/>
                    <a:lstStyle/>
                    <a:p>
                      <a:pPr algn="l" fontAlgn="b"/>
                      <a:r>
                        <a:rPr lang="es-PE" sz="900" b="0" i="0" u="none" strike="noStrike">
                          <a:solidFill>
                            <a:srgbClr val="000000"/>
                          </a:solidFill>
                          <a:effectLst/>
                          <a:latin typeface="Flexo" panose="020B0604020202020204" charset="0"/>
                        </a:rPr>
                        <a:t>160104 - INDIANA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228507"/>
                  </a:ext>
                </a:extLst>
              </a:tr>
              <a:tr h="150263">
                <a:tc>
                  <a:txBody>
                    <a:bodyPr/>
                    <a:lstStyle/>
                    <a:p>
                      <a:pPr algn="l" fontAlgn="b"/>
                      <a:r>
                        <a:rPr lang="es-PE" sz="900" b="0" i="0" u="none" strike="noStrike">
                          <a:solidFill>
                            <a:srgbClr val="000000"/>
                          </a:solidFill>
                          <a:effectLst/>
                          <a:latin typeface="Flexo" panose="020B0604020202020204" charset="0"/>
                        </a:rPr>
                        <a:t>160105 - LAS AMAZONAS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38481"/>
                  </a:ext>
                </a:extLst>
              </a:tr>
              <a:tr h="150263">
                <a:tc>
                  <a:txBody>
                    <a:bodyPr/>
                    <a:lstStyle/>
                    <a:p>
                      <a:pPr algn="l" fontAlgn="b"/>
                      <a:r>
                        <a:rPr lang="es-PE" sz="900" b="0" i="0" u="none" strike="noStrike">
                          <a:solidFill>
                            <a:srgbClr val="000000"/>
                          </a:solidFill>
                          <a:effectLst/>
                          <a:latin typeface="Flexo" panose="020B0604020202020204" charset="0"/>
                        </a:rPr>
                        <a:t>160106 - MAZAN</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4313821"/>
                  </a:ext>
                </a:extLst>
              </a:tr>
              <a:tr h="150263">
                <a:tc>
                  <a:txBody>
                    <a:bodyPr/>
                    <a:lstStyle/>
                    <a:p>
                      <a:pPr algn="l" fontAlgn="b"/>
                      <a:r>
                        <a:rPr lang="es-PE" sz="900" b="0" i="0" u="none" strike="noStrike">
                          <a:solidFill>
                            <a:srgbClr val="000000"/>
                          </a:solidFill>
                          <a:effectLst/>
                          <a:latin typeface="Flexo" panose="020B0604020202020204" charset="0"/>
                        </a:rPr>
                        <a:t>160107 - NAPO</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252581"/>
                  </a:ext>
                </a:extLst>
              </a:tr>
              <a:tr h="150263">
                <a:tc>
                  <a:txBody>
                    <a:bodyPr/>
                    <a:lstStyle/>
                    <a:p>
                      <a:pPr algn="l" fontAlgn="b"/>
                      <a:r>
                        <a:rPr lang="es-PE" sz="900" b="0" i="0" u="none" strike="noStrike">
                          <a:solidFill>
                            <a:srgbClr val="000000"/>
                          </a:solidFill>
                          <a:effectLst/>
                          <a:latin typeface="Flexo" panose="020B0604020202020204" charset="0"/>
                        </a:rPr>
                        <a:t>160108 - PUNCHANA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4</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28</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9433190"/>
                  </a:ext>
                </a:extLst>
              </a:tr>
              <a:tr h="150263">
                <a:tc>
                  <a:txBody>
                    <a:bodyPr/>
                    <a:lstStyle/>
                    <a:p>
                      <a:pPr algn="l" fontAlgn="b"/>
                      <a:r>
                        <a:rPr lang="es-PE" sz="900" b="0" i="0" u="none" strike="noStrike">
                          <a:solidFill>
                            <a:srgbClr val="000000"/>
                          </a:solidFill>
                          <a:effectLst/>
                          <a:latin typeface="Flexo" panose="020B0604020202020204" charset="0"/>
                        </a:rPr>
                        <a:t>160110 - TORRES CAUSANA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1165755"/>
                  </a:ext>
                </a:extLst>
              </a:tr>
              <a:tr h="150263">
                <a:tc>
                  <a:txBody>
                    <a:bodyPr/>
                    <a:lstStyle/>
                    <a:p>
                      <a:pPr algn="l" fontAlgn="b"/>
                      <a:r>
                        <a:rPr lang="es-PE" sz="900" b="0" i="0" u="none" strike="noStrike">
                          <a:solidFill>
                            <a:srgbClr val="000000"/>
                          </a:solidFill>
                          <a:effectLst/>
                          <a:latin typeface="Flexo" panose="020B0604020202020204" charset="0"/>
                        </a:rPr>
                        <a:t>160112 - BELEN</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1107611"/>
                  </a:ext>
                </a:extLst>
              </a:tr>
              <a:tr h="152991">
                <a:tc>
                  <a:txBody>
                    <a:bodyPr/>
                    <a:lstStyle/>
                    <a:p>
                      <a:pPr algn="l" fontAlgn="b"/>
                      <a:r>
                        <a:rPr lang="es-PE" sz="900" b="0" i="0" u="none" strike="noStrike">
                          <a:solidFill>
                            <a:srgbClr val="000000"/>
                          </a:solidFill>
                          <a:effectLst/>
                          <a:latin typeface="Flexo" panose="020B0604020202020204" charset="0"/>
                        </a:rPr>
                        <a:t>160113 - SAN JUAN BAUTISTA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4</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9</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dirty="0">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8711751"/>
                  </a:ext>
                </a:extLst>
              </a:tr>
            </a:tbl>
          </a:graphicData>
        </a:graphic>
      </p:graphicFrame>
    </p:spTree>
    <p:extLst>
      <p:ext uri="{BB962C8B-B14F-4D97-AF65-F5344CB8AC3E}">
        <p14:creationId xmlns:p14="http://schemas.microsoft.com/office/powerpoint/2010/main" val="23426768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5907068" y="464170"/>
            <a:ext cx="5627453" cy="717654"/>
            <a:chOff x="0" y="0"/>
            <a:chExt cx="2067199" cy="263624"/>
          </a:xfrm>
        </p:grpSpPr>
        <p:sp>
          <p:nvSpPr>
            <p:cNvPr id="3" name="Freeform 3"/>
            <p:cNvSpPr/>
            <p:nvPr/>
          </p:nvSpPr>
          <p:spPr>
            <a:xfrm>
              <a:off x="0" y="0"/>
              <a:ext cx="2067199" cy="263624"/>
            </a:xfrm>
            <a:custGeom>
              <a:avLst/>
              <a:gdLst/>
              <a:ahLst/>
              <a:cxnLst/>
              <a:rect l="l" t="t" r="r" b="b"/>
              <a:pathLst>
                <a:path w="2067199" h="263624">
                  <a:moveTo>
                    <a:pt x="91716" y="0"/>
                  </a:moveTo>
                  <a:lnTo>
                    <a:pt x="1975483" y="0"/>
                  </a:lnTo>
                  <a:cubicBezTo>
                    <a:pt x="1999808" y="0"/>
                    <a:pt x="2023136" y="9663"/>
                    <a:pt x="2040336" y="26863"/>
                  </a:cubicBezTo>
                  <a:cubicBezTo>
                    <a:pt x="2057536" y="44063"/>
                    <a:pt x="2067199" y="67391"/>
                    <a:pt x="2067199" y="91716"/>
                  </a:cubicBezTo>
                  <a:lnTo>
                    <a:pt x="2067199" y="171908"/>
                  </a:lnTo>
                  <a:cubicBezTo>
                    <a:pt x="2067199" y="222562"/>
                    <a:pt x="2026137" y="263624"/>
                    <a:pt x="1975483" y="263624"/>
                  </a:cubicBezTo>
                  <a:lnTo>
                    <a:pt x="91716" y="263624"/>
                  </a:lnTo>
                  <a:cubicBezTo>
                    <a:pt x="67391" y="263624"/>
                    <a:pt x="44063" y="253962"/>
                    <a:pt x="26863" y="236761"/>
                  </a:cubicBezTo>
                  <a:cubicBezTo>
                    <a:pt x="9663" y="219561"/>
                    <a:pt x="0" y="196233"/>
                    <a:pt x="0" y="171908"/>
                  </a:cubicBezTo>
                  <a:lnTo>
                    <a:pt x="0" y="91716"/>
                  </a:lnTo>
                  <a:cubicBezTo>
                    <a:pt x="0" y="67391"/>
                    <a:pt x="9663" y="44063"/>
                    <a:pt x="26863" y="26863"/>
                  </a:cubicBezTo>
                  <a:cubicBezTo>
                    <a:pt x="44063" y="9663"/>
                    <a:pt x="67391" y="0"/>
                    <a:pt x="91716"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2067199" cy="301724"/>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rot="-1796495">
            <a:off x="1181709" y="3274457"/>
            <a:ext cx="1458534" cy="3547627"/>
            <a:chOff x="0" y="0"/>
            <a:chExt cx="576211" cy="1401532"/>
          </a:xfrm>
        </p:grpSpPr>
        <p:sp>
          <p:nvSpPr>
            <p:cNvPr id="7" name="Freeform 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8" name="TextBox 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776380">
            <a:off x="-685717" y="2854066"/>
            <a:ext cx="4144341" cy="717654"/>
            <a:chOff x="0" y="0"/>
            <a:chExt cx="1522390" cy="263624"/>
          </a:xfrm>
        </p:grpSpPr>
        <p:sp>
          <p:nvSpPr>
            <p:cNvPr id="10" name="Freeform 10"/>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11" name="TextBox 11"/>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rot="-1796495">
            <a:off x="8480478" y="3274457"/>
            <a:ext cx="1458534" cy="3547627"/>
            <a:chOff x="0" y="0"/>
            <a:chExt cx="576211" cy="1401532"/>
          </a:xfrm>
        </p:grpSpPr>
        <p:sp>
          <p:nvSpPr>
            <p:cNvPr id="14" name="Freeform 14"/>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15" name="TextBox 15"/>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rot="9027298">
            <a:off x="8990861" y="5912581"/>
            <a:ext cx="3943088" cy="717654"/>
            <a:chOff x="0" y="0"/>
            <a:chExt cx="1448461" cy="263624"/>
          </a:xfrm>
        </p:grpSpPr>
        <p:sp>
          <p:nvSpPr>
            <p:cNvPr id="17" name="Freeform 17"/>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18" name="TextBox 18"/>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rot="-1776380">
            <a:off x="1538162" y="6127820"/>
            <a:ext cx="3748307" cy="717654"/>
            <a:chOff x="0" y="0"/>
            <a:chExt cx="1376910" cy="263624"/>
          </a:xfrm>
        </p:grpSpPr>
        <p:sp>
          <p:nvSpPr>
            <p:cNvPr id="20" name="Freeform 20"/>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21" name="TextBox 21"/>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rot="-1796495">
            <a:off x="4865076" y="3274457"/>
            <a:ext cx="1458534" cy="3547627"/>
            <a:chOff x="0" y="0"/>
            <a:chExt cx="576211" cy="1401532"/>
          </a:xfrm>
        </p:grpSpPr>
        <p:sp>
          <p:nvSpPr>
            <p:cNvPr id="27" name="Freeform 2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28" name="TextBox 2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sp>
        <p:nvSpPr>
          <p:cNvPr id="46" name="TextBox 51">
            <a:extLst>
              <a:ext uri="{FF2B5EF4-FFF2-40B4-BE49-F238E27FC236}">
                <a16:creationId xmlns:a16="http://schemas.microsoft.com/office/drawing/2014/main" id="{94AEED81-EDE9-4481-8CA7-98914CA53B73}"/>
              </a:ext>
            </a:extLst>
          </p:cNvPr>
          <p:cNvSpPr txBox="1"/>
          <p:nvPr/>
        </p:nvSpPr>
        <p:spPr>
          <a:xfrm>
            <a:off x="1287226" y="279400"/>
            <a:ext cx="9169400" cy="738664"/>
          </a:xfrm>
          <a:prstGeom prst="rect">
            <a:avLst/>
          </a:prstGeom>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TOTAL DE CASOS CONFIRMADOS –  SEMANA EPIDEMIOLÓGICA: </a:t>
            </a:r>
          </a:p>
          <a:p>
            <a:pPr algn="ctr"/>
            <a:r>
              <a:rPr lang="en-US" sz="2400" dirty="0">
                <a:solidFill>
                  <a:srgbClr val="05518B"/>
                </a:solidFill>
                <a:latin typeface="Flexo Black" panose="02000000000000000000" pitchFamily="2" charset="0"/>
                <a:ea typeface="Codec Pro Ultra-Bold"/>
                <a:cs typeface="Codec Pro Ultra-Bold"/>
                <a:sym typeface="Codec Pro Ultra-Bold"/>
              </a:rPr>
              <a:t>SEM 36-2024 (PRUEBAS MOLECULARES Y ANTIGÉNICAS)</a:t>
            </a:r>
          </a:p>
        </p:txBody>
      </p:sp>
      <p:pic>
        <p:nvPicPr>
          <p:cNvPr id="50" name="Imagen 49">
            <a:extLst>
              <a:ext uri="{FF2B5EF4-FFF2-40B4-BE49-F238E27FC236}">
                <a16:creationId xmlns:a16="http://schemas.microsoft.com/office/drawing/2014/main" id="{37CCB419-2646-4CF3-A775-0492DFAAC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659" y="190436"/>
            <a:ext cx="914400" cy="913079"/>
          </a:xfrm>
          <a:prstGeom prst="rect">
            <a:avLst/>
          </a:prstGeom>
        </p:spPr>
      </p:pic>
      <p:graphicFrame>
        <p:nvGraphicFramePr>
          <p:cNvPr id="5" name="Tabla 4">
            <a:extLst>
              <a:ext uri="{FF2B5EF4-FFF2-40B4-BE49-F238E27FC236}">
                <a16:creationId xmlns:a16="http://schemas.microsoft.com/office/drawing/2014/main" id="{4A1EE25A-EF33-DBB8-D33A-5250010FBAEF}"/>
              </a:ext>
            </a:extLst>
          </p:cNvPr>
          <p:cNvGraphicFramePr>
            <a:graphicFrameLocks noGrp="1"/>
          </p:cNvGraphicFramePr>
          <p:nvPr/>
        </p:nvGraphicFramePr>
        <p:xfrm>
          <a:off x="304803" y="1297823"/>
          <a:ext cx="11785595" cy="5455562"/>
        </p:xfrm>
        <a:graphic>
          <a:graphicData uri="http://schemas.openxmlformats.org/drawingml/2006/table">
            <a:tbl>
              <a:tblPr/>
              <a:tblGrid>
                <a:gridCol w="2279899">
                  <a:extLst>
                    <a:ext uri="{9D8B030D-6E8A-4147-A177-3AD203B41FA5}">
                      <a16:colId xmlns:a16="http://schemas.microsoft.com/office/drawing/2014/main" val="723870049"/>
                    </a:ext>
                  </a:extLst>
                </a:gridCol>
                <a:gridCol w="358532">
                  <a:extLst>
                    <a:ext uri="{9D8B030D-6E8A-4147-A177-3AD203B41FA5}">
                      <a16:colId xmlns:a16="http://schemas.microsoft.com/office/drawing/2014/main" val="1418990592"/>
                    </a:ext>
                  </a:extLst>
                </a:gridCol>
                <a:gridCol w="358532">
                  <a:extLst>
                    <a:ext uri="{9D8B030D-6E8A-4147-A177-3AD203B41FA5}">
                      <a16:colId xmlns:a16="http://schemas.microsoft.com/office/drawing/2014/main" val="540101185"/>
                    </a:ext>
                  </a:extLst>
                </a:gridCol>
                <a:gridCol w="358532">
                  <a:extLst>
                    <a:ext uri="{9D8B030D-6E8A-4147-A177-3AD203B41FA5}">
                      <a16:colId xmlns:a16="http://schemas.microsoft.com/office/drawing/2014/main" val="2058576669"/>
                    </a:ext>
                  </a:extLst>
                </a:gridCol>
                <a:gridCol w="358532">
                  <a:extLst>
                    <a:ext uri="{9D8B030D-6E8A-4147-A177-3AD203B41FA5}">
                      <a16:colId xmlns:a16="http://schemas.microsoft.com/office/drawing/2014/main" val="4083498817"/>
                    </a:ext>
                  </a:extLst>
                </a:gridCol>
                <a:gridCol w="358532">
                  <a:extLst>
                    <a:ext uri="{9D8B030D-6E8A-4147-A177-3AD203B41FA5}">
                      <a16:colId xmlns:a16="http://schemas.microsoft.com/office/drawing/2014/main" val="354665130"/>
                    </a:ext>
                  </a:extLst>
                </a:gridCol>
                <a:gridCol w="358532">
                  <a:extLst>
                    <a:ext uri="{9D8B030D-6E8A-4147-A177-3AD203B41FA5}">
                      <a16:colId xmlns:a16="http://schemas.microsoft.com/office/drawing/2014/main" val="3480269319"/>
                    </a:ext>
                  </a:extLst>
                </a:gridCol>
                <a:gridCol w="358532">
                  <a:extLst>
                    <a:ext uri="{9D8B030D-6E8A-4147-A177-3AD203B41FA5}">
                      <a16:colId xmlns:a16="http://schemas.microsoft.com/office/drawing/2014/main" val="3031281400"/>
                    </a:ext>
                  </a:extLst>
                </a:gridCol>
                <a:gridCol w="358532">
                  <a:extLst>
                    <a:ext uri="{9D8B030D-6E8A-4147-A177-3AD203B41FA5}">
                      <a16:colId xmlns:a16="http://schemas.microsoft.com/office/drawing/2014/main" val="1066479014"/>
                    </a:ext>
                  </a:extLst>
                </a:gridCol>
                <a:gridCol w="358532">
                  <a:extLst>
                    <a:ext uri="{9D8B030D-6E8A-4147-A177-3AD203B41FA5}">
                      <a16:colId xmlns:a16="http://schemas.microsoft.com/office/drawing/2014/main" val="3283912159"/>
                    </a:ext>
                  </a:extLst>
                </a:gridCol>
                <a:gridCol w="358532">
                  <a:extLst>
                    <a:ext uri="{9D8B030D-6E8A-4147-A177-3AD203B41FA5}">
                      <a16:colId xmlns:a16="http://schemas.microsoft.com/office/drawing/2014/main" val="869728365"/>
                    </a:ext>
                  </a:extLst>
                </a:gridCol>
                <a:gridCol w="358532">
                  <a:extLst>
                    <a:ext uri="{9D8B030D-6E8A-4147-A177-3AD203B41FA5}">
                      <a16:colId xmlns:a16="http://schemas.microsoft.com/office/drawing/2014/main" val="2201208471"/>
                    </a:ext>
                  </a:extLst>
                </a:gridCol>
                <a:gridCol w="358532">
                  <a:extLst>
                    <a:ext uri="{9D8B030D-6E8A-4147-A177-3AD203B41FA5}">
                      <a16:colId xmlns:a16="http://schemas.microsoft.com/office/drawing/2014/main" val="2512196839"/>
                    </a:ext>
                  </a:extLst>
                </a:gridCol>
                <a:gridCol w="487236">
                  <a:extLst>
                    <a:ext uri="{9D8B030D-6E8A-4147-A177-3AD203B41FA5}">
                      <a16:colId xmlns:a16="http://schemas.microsoft.com/office/drawing/2014/main" val="363817064"/>
                    </a:ext>
                  </a:extLst>
                </a:gridCol>
                <a:gridCol w="349339">
                  <a:extLst>
                    <a:ext uri="{9D8B030D-6E8A-4147-A177-3AD203B41FA5}">
                      <a16:colId xmlns:a16="http://schemas.microsoft.com/office/drawing/2014/main" val="2844147026"/>
                    </a:ext>
                  </a:extLst>
                </a:gridCol>
                <a:gridCol w="349339">
                  <a:extLst>
                    <a:ext uri="{9D8B030D-6E8A-4147-A177-3AD203B41FA5}">
                      <a16:colId xmlns:a16="http://schemas.microsoft.com/office/drawing/2014/main" val="3703202760"/>
                    </a:ext>
                  </a:extLst>
                </a:gridCol>
                <a:gridCol w="349339">
                  <a:extLst>
                    <a:ext uri="{9D8B030D-6E8A-4147-A177-3AD203B41FA5}">
                      <a16:colId xmlns:a16="http://schemas.microsoft.com/office/drawing/2014/main" val="1806053075"/>
                    </a:ext>
                  </a:extLst>
                </a:gridCol>
                <a:gridCol w="349339">
                  <a:extLst>
                    <a:ext uri="{9D8B030D-6E8A-4147-A177-3AD203B41FA5}">
                      <a16:colId xmlns:a16="http://schemas.microsoft.com/office/drawing/2014/main" val="3550199536"/>
                    </a:ext>
                  </a:extLst>
                </a:gridCol>
                <a:gridCol w="349339">
                  <a:extLst>
                    <a:ext uri="{9D8B030D-6E8A-4147-A177-3AD203B41FA5}">
                      <a16:colId xmlns:a16="http://schemas.microsoft.com/office/drawing/2014/main" val="1727310132"/>
                    </a:ext>
                  </a:extLst>
                </a:gridCol>
                <a:gridCol w="349339">
                  <a:extLst>
                    <a:ext uri="{9D8B030D-6E8A-4147-A177-3AD203B41FA5}">
                      <a16:colId xmlns:a16="http://schemas.microsoft.com/office/drawing/2014/main" val="917890746"/>
                    </a:ext>
                  </a:extLst>
                </a:gridCol>
                <a:gridCol w="349339">
                  <a:extLst>
                    <a:ext uri="{9D8B030D-6E8A-4147-A177-3AD203B41FA5}">
                      <a16:colId xmlns:a16="http://schemas.microsoft.com/office/drawing/2014/main" val="874246480"/>
                    </a:ext>
                  </a:extLst>
                </a:gridCol>
                <a:gridCol w="349339">
                  <a:extLst>
                    <a:ext uri="{9D8B030D-6E8A-4147-A177-3AD203B41FA5}">
                      <a16:colId xmlns:a16="http://schemas.microsoft.com/office/drawing/2014/main" val="1266798577"/>
                    </a:ext>
                  </a:extLst>
                </a:gridCol>
                <a:gridCol w="349339">
                  <a:extLst>
                    <a:ext uri="{9D8B030D-6E8A-4147-A177-3AD203B41FA5}">
                      <a16:colId xmlns:a16="http://schemas.microsoft.com/office/drawing/2014/main" val="958291538"/>
                    </a:ext>
                  </a:extLst>
                </a:gridCol>
                <a:gridCol w="349339">
                  <a:extLst>
                    <a:ext uri="{9D8B030D-6E8A-4147-A177-3AD203B41FA5}">
                      <a16:colId xmlns:a16="http://schemas.microsoft.com/office/drawing/2014/main" val="957329067"/>
                    </a:ext>
                  </a:extLst>
                </a:gridCol>
                <a:gridCol w="349339">
                  <a:extLst>
                    <a:ext uri="{9D8B030D-6E8A-4147-A177-3AD203B41FA5}">
                      <a16:colId xmlns:a16="http://schemas.microsoft.com/office/drawing/2014/main" val="1048291102"/>
                    </a:ext>
                  </a:extLst>
                </a:gridCol>
                <a:gridCol w="349339">
                  <a:extLst>
                    <a:ext uri="{9D8B030D-6E8A-4147-A177-3AD203B41FA5}">
                      <a16:colId xmlns:a16="http://schemas.microsoft.com/office/drawing/2014/main" val="4049280225"/>
                    </a:ext>
                  </a:extLst>
                </a:gridCol>
                <a:gridCol w="524008">
                  <a:extLst>
                    <a:ext uri="{9D8B030D-6E8A-4147-A177-3AD203B41FA5}">
                      <a16:colId xmlns:a16="http://schemas.microsoft.com/office/drawing/2014/main" val="3490037241"/>
                    </a:ext>
                  </a:extLst>
                </a:gridCol>
              </a:tblGrid>
              <a:tr h="191181">
                <a:tc rowSpan="3">
                  <a:txBody>
                    <a:bodyPr/>
                    <a:lstStyle/>
                    <a:p>
                      <a:pPr algn="ctr" fontAlgn="ctr"/>
                      <a:r>
                        <a:rPr lang="es-PE" sz="900" b="1" i="0" u="none" strike="noStrike">
                          <a:solidFill>
                            <a:srgbClr val="FFFFFF"/>
                          </a:solidFill>
                          <a:effectLst/>
                          <a:latin typeface="Flexo" panose="020B0604020202020204" charset="0"/>
                        </a:rPr>
                        <a:t>PROVINCIA/DISTRITO</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gridSpan="13">
                  <a:txBody>
                    <a:bodyPr/>
                    <a:lstStyle/>
                    <a:p>
                      <a:pPr algn="ctr" fontAlgn="ctr"/>
                      <a:r>
                        <a:rPr lang="es-PE" sz="900" b="1" i="0" u="none" strike="noStrike">
                          <a:solidFill>
                            <a:srgbClr val="FFFFFF"/>
                          </a:solidFill>
                          <a:effectLst/>
                          <a:latin typeface="Flexo" panose="020B0604020202020204" charset="0"/>
                        </a:rPr>
                        <a:t>SEMANA 25 AL 36 PERIODO 2023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gridSpan="13">
                  <a:txBody>
                    <a:bodyPr/>
                    <a:lstStyle/>
                    <a:p>
                      <a:pPr algn="ctr" fontAlgn="ctr"/>
                      <a:r>
                        <a:rPr lang="es-PE" sz="900" b="1" i="0" u="none" strike="noStrike">
                          <a:solidFill>
                            <a:srgbClr val="FFFFFF"/>
                          </a:solidFill>
                          <a:effectLst/>
                          <a:latin typeface="Flexo" panose="020B0604020202020204" charset="0"/>
                        </a:rPr>
                        <a:t>SEMANA 25 al 36 PERIODO 2024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3804707879"/>
                  </a:ext>
                </a:extLst>
              </a:tr>
              <a:tr h="191181">
                <a:tc vMerge="1">
                  <a:txBody>
                    <a:bodyPr/>
                    <a:lstStyle/>
                    <a:p>
                      <a:endParaRPr lang="es-PE"/>
                    </a:p>
                  </a:txBody>
                  <a:tcPr/>
                </a:tc>
                <a:tc gridSpan="12">
                  <a:txBody>
                    <a:bodyPr/>
                    <a:lstStyle/>
                    <a:p>
                      <a:pPr algn="ctr" fontAlgn="ctr"/>
                      <a:r>
                        <a:rPr lang="es-PE" sz="900" b="1" i="0" u="none" strike="noStrike">
                          <a:solidFill>
                            <a:srgbClr val="FFFFFF"/>
                          </a:solidFill>
                          <a:effectLst/>
                          <a:latin typeface="Flexo" panose="020B0604020202020204" charset="0"/>
                        </a:rPr>
                        <a:t>2023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rowSpan="2">
                  <a:txBody>
                    <a:bodyPr/>
                    <a:lstStyle/>
                    <a:p>
                      <a:pPr algn="ctr" fontAlgn="ctr"/>
                      <a:r>
                        <a:rPr lang="es-PE" sz="900" b="1" i="0" u="none" strike="noStrike">
                          <a:solidFill>
                            <a:srgbClr val="FFFFFF"/>
                          </a:solidFill>
                          <a:effectLst/>
                          <a:latin typeface="Flexo" panose="020B0604020202020204" charset="0"/>
                        </a:rPr>
                        <a:t>TOTAL</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gridSpan="12">
                  <a:txBody>
                    <a:bodyPr/>
                    <a:lstStyle/>
                    <a:p>
                      <a:pPr algn="ctr" fontAlgn="ctr"/>
                      <a:r>
                        <a:rPr lang="es-PE" sz="900" b="1" i="0" u="none" strike="noStrike">
                          <a:solidFill>
                            <a:srgbClr val="FFFFFF"/>
                          </a:solidFill>
                          <a:effectLst/>
                          <a:latin typeface="Flexo" panose="020B0604020202020204" charset="0"/>
                        </a:rPr>
                        <a:t>2024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rowSpan="2">
                  <a:txBody>
                    <a:bodyPr/>
                    <a:lstStyle/>
                    <a:p>
                      <a:pPr algn="ctr" fontAlgn="ctr"/>
                      <a:r>
                        <a:rPr lang="es-PE" sz="900" b="1" i="0" u="none" strike="noStrike">
                          <a:solidFill>
                            <a:srgbClr val="FFFFFF"/>
                          </a:solidFill>
                          <a:effectLst/>
                          <a:latin typeface="Flexo" panose="020B0604020202020204" charset="0"/>
                        </a:rPr>
                        <a:t>TOTAL</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extLst>
                  <a:ext uri="{0D108BD9-81ED-4DB2-BD59-A6C34878D82A}">
                    <a16:rowId xmlns:a16="http://schemas.microsoft.com/office/drawing/2014/main" val="2226172240"/>
                  </a:ext>
                </a:extLst>
              </a:tr>
              <a:tr h="218492">
                <a:tc vMerge="1">
                  <a:txBody>
                    <a:bodyPr/>
                    <a:lstStyle/>
                    <a:p>
                      <a:endParaRPr lang="es-PE"/>
                    </a:p>
                  </a:txBody>
                  <a:tcPr/>
                </a:tc>
                <a:tc>
                  <a:txBody>
                    <a:bodyPr/>
                    <a:lstStyle/>
                    <a:p>
                      <a:pPr algn="ctr" fontAlgn="ctr"/>
                      <a:r>
                        <a:rPr lang="es-PE" sz="900" b="1" i="0" u="none" strike="noStrike">
                          <a:solidFill>
                            <a:srgbClr val="FFFFFF"/>
                          </a:solidFill>
                          <a:effectLst/>
                          <a:latin typeface="Flexo" panose="020B0604020202020204" charset="0"/>
                        </a:rPr>
                        <a:t>25</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27</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28</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29</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30</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31</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32</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35</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vMerge="1">
                  <a:txBody>
                    <a:bodyPr/>
                    <a:lstStyle/>
                    <a:p>
                      <a:endParaRPr lang="es-PE"/>
                    </a:p>
                  </a:txBody>
                  <a:tcPr/>
                </a:tc>
                <a:tc>
                  <a:txBody>
                    <a:bodyPr/>
                    <a:lstStyle/>
                    <a:p>
                      <a:pPr algn="ctr" fontAlgn="ctr"/>
                      <a:r>
                        <a:rPr lang="es-PE" sz="900" b="1" i="0" u="none" strike="noStrike">
                          <a:solidFill>
                            <a:srgbClr val="FFFFFF"/>
                          </a:solidFill>
                          <a:effectLst/>
                          <a:latin typeface="Flexo" panose="020B0604020202020204" charset="0"/>
                        </a:rPr>
                        <a:t>25</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27</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28</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29</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30</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31</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32</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33</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34</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35</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ctr"/>
                      <a:r>
                        <a:rPr lang="es-PE" sz="900" b="1" i="0" u="none" strike="noStrike">
                          <a:solidFill>
                            <a:srgbClr val="FFFFFF"/>
                          </a:solidFill>
                          <a:effectLst/>
                          <a:latin typeface="Flexo" panose="020B0604020202020204" charset="0"/>
                        </a:rPr>
                        <a:t>36</a:t>
                      </a:r>
                    </a:p>
                  </a:txBody>
                  <a:tcPr marL="4264" marR="4264" marT="42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vMerge="1">
                  <a:txBody>
                    <a:bodyPr/>
                    <a:lstStyle/>
                    <a:p>
                      <a:endParaRPr lang="es-PE"/>
                    </a:p>
                  </a:txBody>
                  <a:tcPr/>
                </a:tc>
                <a:extLst>
                  <a:ext uri="{0D108BD9-81ED-4DB2-BD59-A6C34878D82A}">
                    <a16:rowId xmlns:a16="http://schemas.microsoft.com/office/drawing/2014/main" val="1973029748"/>
                  </a:ext>
                </a:extLst>
              </a:tr>
              <a:tr h="163869">
                <a:tc>
                  <a:txBody>
                    <a:bodyPr/>
                    <a:lstStyle/>
                    <a:p>
                      <a:pPr algn="l" fontAlgn="b"/>
                      <a:r>
                        <a:rPr lang="es-PE" sz="900" b="1" i="0" u="none" strike="noStrike">
                          <a:solidFill>
                            <a:srgbClr val="000000"/>
                          </a:solidFill>
                          <a:effectLst/>
                          <a:latin typeface="Flexo" panose="020B0604020202020204" charset="0"/>
                        </a:rPr>
                        <a:t>PUTUMAYO</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4112923065"/>
                  </a:ext>
                </a:extLst>
              </a:tr>
              <a:tr h="160947">
                <a:tc>
                  <a:txBody>
                    <a:bodyPr/>
                    <a:lstStyle/>
                    <a:p>
                      <a:pPr algn="l" fontAlgn="b"/>
                      <a:r>
                        <a:rPr lang="es-PE" sz="900" b="0" i="0" u="none" strike="noStrike">
                          <a:solidFill>
                            <a:srgbClr val="000000"/>
                          </a:solidFill>
                          <a:effectLst/>
                          <a:latin typeface="Flexo" panose="020B0604020202020204" charset="0"/>
                        </a:rPr>
                        <a:t>160801 - PUTUMAYO</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742146"/>
                  </a:ext>
                </a:extLst>
              </a:tr>
              <a:tr h="160947">
                <a:tc>
                  <a:txBody>
                    <a:bodyPr/>
                    <a:lstStyle/>
                    <a:p>
                      <a:pPr algn="l" fontAlgn="b"/>
                      <a:r>
                        <a:rPr lang="es-PE" sz="900" b="0" i="0" u="none" strike="noStrike">
                          <a:solidFill>
                            <a:srgbClr val="000000"/>
                          </a:solidFill>
                          <a:effectLst/>
                          <a:latin typeface="Flexo" panose="020B0604020202020204" charset="0"/>
                        </a:rPr>
                        <a:t>160802 - ROSA PANDURO</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6634006"/>
                  </a:ext>
                </a:extLst>
              </a:tr>
              <a:tr h="160947">
                <a:tc>
                  <a:txBody>
                    <a:bodyPr/>
                    <a:lstStyle/>
                    <a:p>
                      <a:pPr algn="l" fontAlgn="b"/>
                      <a:r>
                        <a:rPr lang="es-PE" sz="900" b="0" i="0" u="none" strike="noStrike">
                          <a:solidFill>
                            <a:srgbClr val="000000"/>
                          </a:solidFill>
                          <a:effectLst/>
                          <a:latin typeface="Flexo" panose="020B0604020202020204" charset="0"/>
                        </a:rPr>
                        <a:t>160803 - TENIENTE MANUEL CLAVERO</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805554"/>
                  </a:ext>
                </a:extLst>
              </a:tr>
              <a:tr h="163869">
                <a:tc>
                  <a:txBody>
                    <a:bodyPr/>
                    <a:lstStyle/>
                    <a:p>
                      <a:pPr algn="l" fontAlgn="b"/>
                      <a:r>
                        <a:rPr lang="es-PE" sz="900" b="0" i="0" u="none" strike="noStrike">
                          <a:solidFill>
                            <a:srgbClr val="000000"/>
                          </a:solidFill>
                          <a:effectLst/>
                          <a:latin typeface="Flexo" panose="020B0604020202020204" charset="0"/>
                        </a:rPr>
                        <a:t>160804 - YAGUAS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0232118"/>
                  </a:ext>
                </a:extLst>
              </a:tr>
              <a:tr h="163869">
                <a:tc>
                  <a:txBody>
                    <a:bodyPr/>
                    <a:lstStyle/>
                    <a:p>
                      <a:pPr algn="l" fontAlgn="b"/>
                      <a:r>
                        <a:rPr lang="es-PE" sz="900" b="1" i="0" u="none" strike="noStrike">
                          <a:solidFill>
                            <a:srgbClr val="000000"/>
                          </a:solidFill>
                          <a:effectLst/>
                          <a:latin typeface="Flexo" panose="020B0604020202020204" charset="0"/>
                        </a:rPr>
                        <a:t>RAMON CASTILLA</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9</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405557443"/>
                  </a:ext>
                </a:extLst>
              </a:tr>
              <a:tr h="160947">
                <a:tc>
                  <a:txBody>
                    <a:bodyPr/>
                    <a:lstStyle/>
                    <a:p>
                      <a:pPr algn="l" fontAlgn="b"/>
                      <a:r>
                        <a:rPr lang="es-PE" sz="900" b="0" i="0" u="none" strike="noStrike">
                          <a:solidFill>
                            <a:srgbClr val="000000"/>
                          </a:solidFill>
                          <a:effectLst/>
                          <a:latin typeface="Flexo" panose="020B0604020202020204" charset="0"/>
                        </a:rPr>
                        <a:t>160401 - RAMON CASTILLA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385613"/>
                  </a:ext>
                </a:extLst>
              </a:tr>
              <a:tr h="160947">
                <a:tc>
                  <a:txBody>
                    <a:bodyPr/>
                    <a:lstStyle/>
                    <a:p>
                      <a:pPr algn="l" fontAlgn="b"/>
                      <a:r>
                        <a:rPr lang="es-PE" sz="900" b="0" i="0" u="none" strike="noStrike">
                          <a:solidFill>
                            <a:srgbClr val="000000"/>
                          </a:solidFill>
                          <a:effectLst/>
                          <a:latin typeface="Flexo" panose="020B0604020202020204" charset="0"/>
                        </a:rPr>
                        <a:t>160402 - PEBAS</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5533753"/>
                  </a:ext>
                </a:extLst>
              </a:tr>
              <a:tr h="160947">
                <a:tc>
                  <a:txBody>
                    <a:bodyPr/>
                    <a:lstStyle/>
                    <a:p>
                      <a:pPr algn="l" fontAlgn="b"/>
                      <a:r>
                        <a:rPr lang="es-PE" sz="900" b="0" i="0" u="none" strike="noStrike">
                          <a:solidFill>
                            <a:srgbClr val="000000"/>
                          </a:solidFill>
                          <a:effectLst/>
                          <a:latin typeface="Flexo" panose="020B0604020202020204" charset="0"/>
                        </a:rPr>
                        <a:t>160403 - YAVARI</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4583565"/>
                  </a:ext>
                </a:extLst>
              </a:tr>
              <a:tr h="163869">
                <a:tc>
                  <a:txBody>
                    <a:bodyPr/>
                    <a:lstStyle/>
                    <a:p>
                      <a:pPr algn="l" fontAlgn="b"/>
                      <a:r>
                        <a:rPr lang="es-PE" sz="900" b="0" i="0" u="none" strike="noStrike">
                          <a:solidFill>
                            <a:srgbClr val="000000"/>
                          </a:solidFill>
                          <a:effectLst/>
                          <a:latin typeface="Flexo" panose="020B0604020202020204" charset="0"/>
                        </a:rPr>
                        <a:t>160404 - SAN PABLO</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4939246"/>
                  </a:ext>
                </a:extLst>
              </a:tr>
              <a:tr h="163869">
                <a:tc>
                  <a:txBody>
                    <a:bodyPr/>
                    <a:lstStyle/>
                    <a:p>
                      <a:pPr algn="l" fontAlgn="b"/>
                      <a:r>
                        <a:rPr lang="es-PE" sz="900" b="1" i="0" u="none" strike="noStrike">
                          <a:solidFill>
                            <a:srgbClr val="000000"/>
                          </a:solidFill>
                          <a:effectLst/>
                          <a:latin typeface="Flexo" panose="020B0604020202020204" charset="0"/>
                        </a:rPr>
                        <a:t>REQUENA</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6</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064907732"/>
                  </a:ext>
                </a:extLst>
              </a:tr>
              <a:tr h="160947">
                <a:tc>
                  <a:txBody>
                    <a:bodyPr/>
                    <a:lstStyle/>
                    <a:p>
                      <a:pPr algn="l" fontAlgn="b"/>
                      <a:r>
                        <a:rPr lang="es-PE" sz="900" b="0" i="0" u="none" strike="noStrike">
                          <a:solidFill>
                            <a:srgbClr val="000000"/>
                          </a:solidFill>
                          <a:effectLst/>
                          <a:latin typeface="Flexo" panose="020B0604020202020204" charset="0"/>
                        </a:rPr>
                        <a:t>160501 - REQUENA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5275580"/>
                  </a:ext>
                </a:extLst>
              </a:tr>
              <a:tr h="160947">
                <a:tc>
                  <a:txBody>
                    <a:bodyPr/>
                    <a:lstStyle/>
                    <a:p>
                      <a:pPr algn="l" fontAlgn="b"/>
                      <a:r>
                        <a:rPr lang="es-PE" sz="900" b="0" i="0" u="none" strike="noStrike">
                          <a:solidFill>
                            <a:srgbClr val="000000"/>
                          </a:solidFill>
                          <a:effectLst/>
                          <a:latin typeface="Flexo" panose="020B0604020202020204" charset="0"/>
                        </a:rPr>
                        <a:t>160502 - ALTO TAPICHE</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886275"/>
                  </a:ext>
                </a:extLst>
              </a:tr>
              <a:tr h="160947">
                <a:tc>
                  <a:txBody>
                    <a:bodyPr/>
                    <a:lstStyle/>
                    <a:p>
                      <a:pPr algn="l" fontAlgn="b"/>
                      <a:r>
                        <a:rPr lang="es-PE" sz="900" b="0" i="0" u="none" strike="noStrike">
                          <a:solidFill>
                            <a:srgbClr val="000000"/>
                          </a:solidFill>
                          <a:effectLst/>
                          <a:latin typeface="Flexo" panose="020B0604020202020204" charset="0"/>
                        </a:rPr>
                        <a:t>160503 - CAPELO</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8604976"/>
                  </a:ext>
                </a:extLst>
              </a:tr>
              <a:tr h="160947">
                <a:tc>
                  <a:txBody>
                    <a:bodyPr/>
                    <a:lstStyle/>
                    <a:p>
                      <a:pPr algn="l" fontAlgn="b"/>
                      <a:r>
                        <a:rPr lang="es-PE" sz="900" b="0" i="0" u="none" strike="noStrike">
                          <a:solidFill>
                            <a:srgbClr val="000000"/>
                          </a:solidFill>
                          <a:effectLst/>
                          <a:latin typeface="Flexo" panose="020B0604020202020204" charset="0"/>
                        </a:rPr>
                        <a:t>160504 - EMILIO SAN MARTIN</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0355885"/>
                  </a:ext>
                </a:extLst>
              </a:tr>
              <a:tr h="160947">
                <a:tc>
                  <a:txBody>
                    <a:bodyPr/>
                    <a:lstStyle/>
                    <a:p>
                      <a:pPr algn="l" fontAlgn="b"/>
                      <a:r>
                        <a:rPr lang="es-PE" sz="900" b="0" i="0" u="none" strike="noStrike">
                          <a:solidFill>
                            <a:srgbClr val="000000"/>
                          </a:solidFill>
                          <a:effectLst/>
                          <a:latin typeface="Flexo" panose="020B0604020202020204" charset="0"/>
                        </a:rPr>
                        <a:t>160505 - MAQUIA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618565"/>
                  </a:ext>
                </a:extLst>
              </a:tr>
              <a:tr h="160947">
                <a:tc>
                  <a:txBody>
                    <a:bodyPr/>
                    <a:lstStyle/>
                    <a:p>
                      <a:pPr algn="l" fontAlgn="b"/>
                      <a:r>
                        <a:rPr lang="es-PE" sz="900" b="0" i="0" u="none" strike="noStrike">
                          <a:solidFill>
                            <a:srgbClr val="000000"/>
                          </a:solidFill>
                          <a:effectLst/>
                          <a:latin typeface="Flexo" panose="020B0604020202020204" charset="0"/>
                        </a:rPr>
                        <a:t>160506 - PUINAHUA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1373327"/>
                  </a:ext>
                </a:extLst>
              </a:tr>
              <a:tr h="160947">
                <a:tc>
                  <a:txBody>
                    <a:bodyPr/>
                    <a:lstStyle/>
                    <a:p>
                      <a:pPr algn="l" fontAlgn="b"/>
                      <a:r>
                        <a:rPr lang="es-PE" sz="900" b="0" i="0" u="none" strike="noStrike">
                          <a:solidFill>
                            <a:srgbClr val="000000"/>
                          </a:solidFill>
                          <a:effectLst/>
                          <a:latin typeface="Flexo" panose="020B0604020202020204" charset="0"/>
                        </a:rPr>
                        <a:t>160507 - SAQUENA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222771"/>
                  </a:ext>
                </a:extLst>
              </a:tr>
              <a:tr h="160947">
                <a:tc>
                  <a:txBody>
                    <a:bodyPr/>
                    <a:lstStyle/>
                    <a:p>
                      <a:pPr algn="l" fontAlgn="b"/>
                      <a:r>
                        <a:rPr lang="es-PE" sz="900" b="0" i="0" u="none" strike="noStrike">
                          <a:solidFill>
                            <a:srgbClr val="000000"/>
                          </a:solidFill>
                          <a:effectLst/>
                          <a:latin typeface="Flexo" panose="020B0604020202020204" charset="0"/>
                        </a:rPr>
                        <a:t>160508 - SOPLIN</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443267"/>
                  </a:ext>
                </a:extLst>
              </a:tr>
              <a:tr h="160947">
                <a:tc>
                  <a:txBody>
                    <a:bodyPr/>
                    <a:lstStyle/>
                    <a:p>
                      <a:pPr algn="l" fontAlgn="b"/>
                      <a:r>
                        <a:rPr lang="es-PE" sz="900" b="0" i="0" u="none" strike="noStrike">
                          <a:solidFill>
                            <a:srgbClr val="000000"/>
                          </a:solidFill>
                          <a:effectLst/>
                          <a:latin typeface="Flexo" panose="020B0604020202020204" charset="0"/>
                        </a:rPr>
                        <a:t>160509 - TAPICHE</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1688470"/>
                  </a:ext>
                </a:extLst>
              </a:tr>
              <a:tr h="160947">
                <a:tc>
                  <a:txBody>
                    <a:bodyPr/>
                    <a:lstStyle/>
                    <a:p>
                      <a:pPr algn="l" fontAlgn="b"/>
                      <a:r>
                        <a:rPr lang="es-PE" sz="900" b="0" i="0" u="none" strike="noStrike">
                          <a:solidFill>
                            <a:srgbClr val="000000"/>
                          </a:solidFill>
                          <a:effectLst/>
                          <a:latin typeface="Flexo" panose="020B0604020202020204" charset="0"/>
                        </a:rPr>
                        <a:t>160510 - JENARO HERRERA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6</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5D5"/>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7</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6290359"/>
                  </a:ext>
                </a:extLst>
              </a:tr>
              <a:tr h="163869">
                <a:tc>
                  <a:txBody>
                    <a:bodyPr/>
                    <a:lstStyle/>
                    <a:p>
                      <a:pPr algn="l" fontAlgn="b"/>
                      <a:r>
                        <a:rPr lang="es-PE" sz="900" b="0" i="0" u="none" strike="noStrike">
                          <a:solidFill>
                            <a:srgbClr val="000000"/>
                          </a:solidFill>
                          <a:effectLst/>
                          <a:latin typeface="Flexo" panose="020B0604020202020204" charset="0"/>
                        </a:rPr>
                        <a:t>160511 - YAQUERANA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409865"/>
                  </a:ext>
                </a:extLst>
              </a:tr>
              <a:tr h="163869">
                <a:tc>
                  <a:txBody>
                    <a:bodyPr/>
                    <a:lstStyle/>
                    <a:p>
                      <a:pPr algn="l" fontAlgn="b"/>
                      <a:r>
                        <a:rPr lang="es-PE" sz="900" b="1" i="0" u="none" strike="noStrike">
                          <a:solidFill>
                            <a:srgbClr val="000000"/>
                          </a:solidFill>
                          <a:effectLst/>
                          <a:latin typeface="Flexo" panose="020B0604020202020204" charset="0"/>
                        </a:rPr>
                        <a:t>UCAYALI</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308867842"/>
                  </a:ext>
                </a:extLst>
              </a:tr>
              <a:tr h="160947">
                <a:tc>
                  <a:txBody>
                    <a:bodyPr/>
                    <a:lstStyle/>
                    <a:p>
                      <a:pPr algn="l" fontAlgn="b"/>
                      <a:r>
                        <a:rPr lang="es-PE" sz="900" b="0" i="0" u="none" strike="noStrike">
                          <a:solidFill>
                            <a:srgbClr val="000000"/>
                          </a:solidFill>
                          <a:effectLst/>
                          <a:latin typeface="Flexo" panose="020B0604020202020204" charset="0"/>
                        </a:rPr>
                        <a:t>160601 - CONTAMANA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6085606"/>
                  </a:ext>
                </a:extLst>
              </a:tr>
              <a:tr h="160947">
                <a:tc>
                  <a:txBody>
                    <a:bodyPr/>
                    <a:lstStyle/>
                    <a:p>
                      <a:pPr algn="l" fontAlgn="b"/>
                      <a:r>
                        <a:rPr lang="es-PE" sz="900" b="0" i="0" u="none" strike="noStrike">
                          <a:solidFill>
                            <a:srgbClr val="000000"/>
                          </a:solidFill>
                          <a:effectLst/>
                          <a:latin typeface="Flexo" panose="020B0604020202020204" charset="0"/>
                        </a:rPr>
                        <a:t>160602 - INAHUAYA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825404"/>
                  </a:ext>
                </a:extLst>
              </a:tr>
              <a:tr h="160947">
                <a:tc>
                  <a:txBody>
                    <a:bodyPr/>
                    <a:lstStyle/>
                    <a:p>
                      <a:pPr algn="l" fontAlgn="b"/>
                      <a:r>
                        <a:rPr lang="es-PE" sz="900" b="0" i="0" u="none" strike="noStrike">
                          <a:solidFill>
                            <a:srgbClr val="000000"/>
                          </a:solidFill>
                          <a:effectLst/>
                          <a:latin typeface="Flexo" panose="020B0604020202020204" charset="0"/>
                        </a:rPr>
                        <a:t>160603 - PADRE MARQUEZ</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7885334"/>
                  </a:ext>
                </a:extLst>
              </a:tr>
              <a:tr h="160947">
                <a:tc>
                  <a:txBody>
                    <a:bodyPr/>
                    <a:lstStyle/>
                    <a:p>
                      <a:pPr algn="l" fontAlgn="b"/>
                      <a:r>
                        <a:rPr lang="es-PE" sz="900" b="0" i="0" u="none" strike="noStrike">
                          <a:solidFill>
                            <a:srgbClr val="000000"/>
                          </a:solidFill>
                          <a:effectLst/>
                          <a:latin typeface="Flexo" panose="020B0604020202020204" charset="0"/>
                        </a:rPr>
                        <a:t>160604 - PAMPA HERMOSA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3750056"/>
                  </a:ext>
                </a:extLst>
              </a:tr>
              <a:tr h="160947">
                <a:tc>
                  <a:txBody>
                    <a:bodyPr/>
                    <a:lstStyle/>
                    <a:p>
                      <a:pPr algn="l" fontAlgn="b"/>
                      <a:r>
                        <a:rPr lang="es-PE" sz="900" b="0" i="0" u="none" strike="noStrike">
                          <a:solidFill>
                            <a:srgbClr val="000000"/>
                          </a:solidFill>
                          <a:effectLst/>
                          <a:latin typeface="Flexo" panose="020B0604020202020204" charset="0"/>
                        </a:rPr>
                        <a:t>160605 - SARAYACU</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4782374"/>
                  </a:ext>
                </a:extLst>
              </a:tr>
              <a:tr h="163869">
                <a:tc>
                  <a:txBody>
                    <a:bodyPr/>
                    <a:lstStyle/>
                    <a:p>
                      <a:pPr algn="l" fontAlgn="b"/>
                      <a:r>
                        <a:rPr lang="es-PE" sz="900" b="0" i="0" u="none" strike="noStrike">
                          <a:solidFill>
                            <a:srgbClr val="000000"/>
                          </a:solidFill>
                          <a:effectLst/>
                          <a:latin typeface="Flexo" panose="020B0604020202020204" charset="0"/>
                        </a:rPr>
                        <a:t>160606 - VARGAS GUERRA</a:t>
                      </a:r>
                    </a:p>
                  </a:txBody>
                  <a:tcPr marL="38377"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410564"/>
                  </a:ext>
                </a:extLst>
              </a:tr>
              <a:tr h="163869">
                <a:tc>
                  <a:txBody>
                    <a:bodyPr/>
                    <a:lstStyle/>
                    <a:p>
                      <a:pPr algn="l" fontAlgn="b"/>
                      <a:r>
                        <a:rPr lang="es-PE" sz="900" b="1" i="0" u="none" strike="noStrike">
                          <a:solidFill>
                            <a:srgbClr val="000000"/>
                          </a:solidFill>
                          <a:effectLst/>
                          <a:latin typeface="Flexo" panose="020B0604020202020204" charset="0"/>
                        </a:rPr>
                        <a:t>Total general</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20</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7</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23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8</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4</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3</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4</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8</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7</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7</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13</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115</a:t>
                      </a:r>
                    </a:p>
                  </a:txBody>
                  <a:tcPr marL="4264" marR="4264" marT="42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0</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5</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1</a:t>
                      </a:r>
                    </a:p>
                  </a:txBody>
                  <a:tcPr marL="4264" marR="4264" marT="4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a:solidFill>
                            <a:srgbClr val="000000"/>
                          </a:solidFill>
                          <a:effectLst/>
                          <a:latin typeface="Flexo" panose="020B0604020202020204" charset="0"/>
                        </a:rPr>
                        <a:t>2</a:t>
                      </a:r>
                    </a:p>
                  </a:txBody>
                  <a:tcPr marL="4264" marR="4264" marT="42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s-PE" sz="900" b="1" i="0" u="none" strike="noStrike" dirty="0">
                          <a:solidFill>
                            <a:srgbClr val="000000"/>
                          </a:solidFill>
                          <a:effectLst/>
                          <a:latin typeface="Flexo" panose="020B0604020202020204" charset="0"/>
                        </a:rPr>
                        <a:t>11</a:t>
                      </a:r>
                    </a:p>
                  </a:txBody>
                  <a:tcPr marL="4264" marR="4264" marT="42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286545736"/>
                  </a:ext>
                </a:extLst>
              </a:tr>
            </a:tbl>
          </a:graphicData>
        </a:graphic>
      </p:graphicFrame>
    </p:spTree>
    <p:extLst>
      <p:ext uri="{BB962C8B-B14F-4D97-AF65-F5344CB8AC3E}">
        <p14:creationId xmlns:p14="http://schemas.microsoft.com/office/powerpoint/2010/main" val="10536832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5907068" y="464170"/>
            <a:ext cx="5627453" cy="717654"/>
            <a:chOff x="0" y="0"/>
            <a:chExt cx="2067199" cy="263624"/>
          </a:xfrm>
        </p:grpSpPr>
        <p:sp>
          <p:nvSpPr>
            <p:cNvPr id="3" name="Freeform 3"/>
            <p:cNvSpPr/>
            <p:nvPr/>
          </p:nvSpPr>
          <p:spPr>
            <a:xfrm>
              <a:off x="0" y="0"/>
              <a:ext cx="2067199" cy="263624"/>
            </a:xfrm>
            <a:custGeom>
              <a:avLst/>
              <a:gdLst/>
              <a:ahLst/>
              <a:cxnLst/>
              <a:rect l="l" t="t" r="r" b="b"/>
              <a:pathLst>
                <a:path w="2067199" h="263624">
                  <a:moveTo>
                    <a:pt x="91716" y="0"/>
                  </a:moveTo>
                  <a:lnTo>
                    <a:pt x="1975483" y="0"/>
                  </a:lnTo>
                  <a:cubicBezTo>
                    <a:pt x="1999808" y="0"/>
                    <a:pt x="2023136" y="9663"/>
                    <a:pt x="2040336" y="26863"/>
                  </a:cubicBezTo>
                  <a:cubicBezTo>
                    <a:pt x="2057536" y="44063"/>
                    <a:pt x="2067199" y="67391"/>
                    <a:pt x="2067199" y="91716"/>
                  </a:cubicBezTo>
                  <a:lnTo>
                    <a:pt x="2067199" y="171908"/>
                  </a:lnTo>
                  <a:cubicBezTo>
                    <a:pt x="2067199" y="222562"/>
                    <a:pt x="2026137" y="263624"/>
                    <a:pt x="1975483" y="263624"/>
                  </a:cubicBezTo>
                  <a:lnTo>
                    <a:pt x="91716" y="263624"/>
                  </a:lnTo>
                  <a:cubicBezTo>
                    <a:pt x="67391" y="263624"/>
                    <a:pt x="44063" y="253962"/>
                    <a:pt x="26863" y="236761"/>
                  </a:cubicBezTo>
                  <a:cubicBezTo>
                    <a:pt x="9663" y="219561"/>
                    <a:pt x="0" y="196233"/>
                    <a:pt x="0" y="171908"/>
                  </a:cubicBezTo>
                  <a:lnTo>
                    <a:pt x="0" y="91716"/>
                  </a:lnTo>
                  <a:cubicBezTo>
                    <a:pt x="0" y="67391"/>
                    <a:pt x="9663" y="44063"/>
                    <a:pt x="26863" y="26863"/>
                  </a:cubicBezTo>
                  <a:cubicBezTo>
                    <a:pt x="44063" y="9663"/>
                    <a:pt x="67391" y="0"/>
                    <a:pt x="91716"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2067199" cy="301724"/>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rot="-1796495">
            <a:off x="1181709" y="3274457"/>
            <a:ext cx="1458534" cy="3547627"/>
            <a:chOff x="0" y="0"/>
            <a:chExt cx="576211" cy="1401532"/>
          </a:xfrm>
        </p:grpSpPr>
        <p:sp>
          <p:nvSpPr>
            <p:cNvPr id="7" name="Freeform 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8" name="TextBox 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776380">
            <a:off x="-685717" y="2854066"/>
            <a:ext cx="4144341" cy="717654"/>
            <a:chOff x="0" y="0"/>
            <a:chExt cx="1522390" cy="263624"/>
          </a:xfrm>
        </p:grpSpPr>
        <p:sp>
          <p:nvSpPr>
            <p:cNvPr id="10" name="Freeform 10"/>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11" name="TextBox 11"/>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rot="-1796495">
            <a:off x="8480478" y="3274457"/>
            <a:ext cx="1458534" cy="3547627"/>
            <a:chOff x="0" y="0"/>
            <a:chExt cx="576211" cy="1401532"/>
          </a:xfrm>
        </p:grpSpPr>
        <p:sp>
          <p:nvSpPr>
            <p:cNvPr id="14" name="Freeform 14"/>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15" name="TextBox 15"/>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rot="9027298">
            <a:off x="8990861" y="5912581"/>
            <a:ext cx="3943088" cy="717654"/>
            <a:chOff x="0" y="0"/>
            <a:chExt cx="1448461" cy="263624"/>
          </a:xfrm>
        </p:grpSpPr>
        <p:sp>
          <p:nvSpPr>
            <p:cNvPr id="17" name="Freeform 17"/>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18" name="TextBox 18"/>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rot="-1776380">
            <a:off x="1538162" y="6127820"/>
            <a:ext cx="3748307" cy="717654"/>
            <a:chOff x="0" y="0"/>
            <a:chExt cx="1376910" cy="263624"/>
          </a:xfrm>
        </p:grpSpPr>
        <p:sp>
          <p:nvSpPr>
            <p:cNvPr id="20" name="Freeform 20"/>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21" name="TextBox 21"/>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rot="-1796495">
            <a:off x="4865076" y="3274457"/>
            <a:ext cx="1458534" cy="3547627"/>
            <a:chOff x="0" y="0"/>
            <a:chExt cx="576211" cy="1401532"/>
          </a:xfrm>
        </p:grpSpPr>
        <p:sp>
          <p:nvSpPr>
            <p:cNvPr id="27" name="Freeform 2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28" name="TextBox 2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sp>
        <p:nvSpPr>
          <p:cNvPr id="46" name="TextBox 51">
            <a:extLst>
              <a:ext uri="{FF2B5EF4-FFF2-40B4-BE49-F238E27FC236}">
                <a16:creationId xmlns:a16="http://schemas.microsoft.com/office/drawing/2014/main" id="{94AEED81-EDE9-4481-8CA7-98914CA53B73}"/>
              </a:ext>
            </a:extLst>
          </p:cNvPr>
          <p:cNvSpPr txBox="1"/>
          <p:nvPr/>
        </p:nvSpPr>
        <p:spPr>
          <a:xfrm>
            <a:off x="1397000" y="279400"/>
            <a:ext cx="9169400" cy="369332"/>
          </a:xfrm>
          <a:prstGeom prst="rect">
            <a:avLst/>
          </a:prstGeom>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COBERTURA DE VACUNACIÓN POR DOSIS – CORTE 12/09/2024</a:t>
            </a:r>
          </a:p>
        </p:txBody>
      </p:sp>
      <p:pic>
        <p:nvPicPr>
          <p:cNvPr id="50" name="Imagen 49">
            <a:extLst>
              <a:ext uri="{FF2B5EF4-FFF2-40B4-BE49-F238E27FC236}">
                <a16:creationId xmlns:a16="http://schemas.microsoft.com/office/drawing/2014/main" id="{37CCB419-2646-4CF3-A775-0492DFAAC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 y="76200"/>
            <a:ext cx="914400" cy="913079"/>
          </a:xfrm>
          <a:prstGeom prst="rect">
            <a:avLst/>
          </a:prstGeom>
        </p:spPr>
      </p:pic>
      <p:pic>
        <p:nvPicPr>
          <p:cNvPr id="12" name="Imagen 11">
            <a:extLst>
              <a:ext uri="{FF2B5EF4-FFF2-40B4-BE49-F238E27FC236}">
                <a16:creationId xmlns:a16="http://schemas.microsoft.com/office/drawing/2014/main" id="{40597E61-1D3B-D47F-BE50-04F4C7EAD4CB}"/>
              </a:ext>
            </a:extLst>
          </p:cNvPr>
          <p:cNvPicPr>
            <a:picLocks noChangeAspect="1"/>
          </p:cNvPicPr>
          <p:nvPr/>
        </p:nvPicPr>
        <p:blipFill>
          <a:blip r:embed="rId3"/>
          <a:stretch>
            <a:fillRect/>
          </a:stretch>
        </p:blipFill>
        <p:spPr>
          <a:xfrm>
            <a:off x="203200" y="1155223"/>
            <a:ext cx="11938000" cy="5652289"/>
          </a:xfrm>
          <a:prstGeom prst="rect">
            <a:avLst/>
          </a:prstGeom>
        </p:spPr>
      </p:pic>
    </p:spTree>
    <p:extLst>
      <p:ext uri="{BB962C8B-B14F-4D97-AF65-F5344CB8AC3E}">
        <p14:creationId xmlns:p14="http://schemas.microsoft.com/office/powerpoint/2010/main" val="41601808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5907068" y="464170"/>
            <a:ext cx="5627453" cy="717654"/>
            <a:chOff x="0" y="0"/>
            <a:chExt cx="2067199" cy="263624"/>
          </a:xfrm>
        </p:grpSpPr>
        <p:sp>
          <p:nvSpPr>
            <p:cNvPr id="3" name="Freeform 3"/>
            <p:cNvSpPr/>
            <p:nvPr/>
          </p:nvSpPr>
          <p:spPr>
            <a:xfrm>
              <a:off x="0" y="0"/>
              <a:ext cx="2067199" cy="263624"/>
            </a:xfrm>
            <a:custGeom>
              <a:avLst/>
              <a:gdLst/>
              <a:ahLst/>
              <a:cxnLst/>
              <a:rect l="l" t="t" r="r" b="b"/>
              <a:pathLst>
                <a:path w="2067199" h="263624">
                  <a:moveTo>
                    <a:pt x="91716" y="0"/>
                  </a:moveTo>
                  <a:lnTo>
                    <a:pt x="1975483" y="0"/>
                  </a:lnTo>
                  <a:cubicBezTo>
                    <a:pt x="1999808" y="0"/>
                    <a:pt x="2023136" y="9663"/>
                    <a:pt x="2040336" y="26863"/>
                  </a:cubicBezTo>
                  <a:cubicBezTo>
                    <a:pt x="2057536" y="44063"/>
                    <a:pt x="2067199" y="67391"/>
                    <a:pt x="2067199" y="91716"/>
                  </a:cubicBezTo>
                  <a:lnTo>
                    <a:pt x="2067199" y="171908"/>
                  </a:lnTo>
                  <a:cubicBezTo>
                    <a:pt x="2067199" y="222562"/>
                    <a:pt x="2026137" y="263624"/>
                    <a:pt x="1975483" y="263624"/>
                  </a:cubicBezTo>
                  <a:lnTo>
                    <a:pt x="91716" y="263624"/>
                  </a:lnTo>
                  <a:cubicBezTo>
                    <a:pt x="67391" y="263624"/>
                    <a:pt x="44063" y="253962"/>
                    <a:pt x="26863" y="236761"/>
                  </a:cubicBezTo>
                  <a:cubicBezTo>
                    <a:pt x="9663" y="219561"/>
                    <a:pt x="0" y="196233"/>
                    <a:pt x="0" y="171908"/>
                  </a:cubicBezTo>
                  <a:lnTo>
                    <a:pt x="0" y="91716"/>
                  </a:lnTo>
                  <a:cubicBezTo>
                    <a:pt x="0" y="67391"/>
                    <a:pt x="9663" y="44063"/>
                    <a:pt x="26863" y="26863"/>
                  </a:cubicBezTo>
                  <a:cubicBezTo>
                    <a:pt x="44063" y="9663"/>
                    <a:pt x="67391" y="0"/>
                    <a:pt x="91716"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2067199" cy="301724"/>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rot="-1796495">
            <a:off x="1181709" y="3274457"/>
            <a:ext cx="1458534" cy="3547627"/>
            <a:chOff x="0" y="0"/>
            <a:chExt cx="576211" cy="1401532"/>
          </a:xfrm>
        </p:grpSpPr>
        <p:sp>
          <p:nvSpPr>
            <p:cNvPr id="7" name="Freeform 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8" name="TextBox 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776380">
            <a:off x="-685717" y="2854066"/>
            <a:ext cx="4144341" cy="717654"/>
            <a:chOff x="0" y="0"/>
            <a:chExt cx="1522390" cy="263624"/>
          </a:xfrm>
        </p:grpSpPr>
        <p:sp>
          <p:nvSpPr>
            <p:cNvPr id="10" name="Freeform 10"/>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11" name="TextBox 11"/>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rot="-1796495">
            <a:off x="8480478" y="3274457"/>
            <a:ext cx="1458534" cy="3547627"/>
            <a:chOff x="0" y="0"/>
            <a:chExt cx="576211" cy="1401532"/>
          </a:xfrm>
        </p:grpSpPr>
        <p:sp>
          <p:nvSpPr>
            <p:cNvPr id="14" name="Freeform 14"/>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15" name="TextBox 15"/>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rot="9027298">
            <a:off x="8990861" y="5912581"/>
            <a:ext cx="3943088" cy="717654"/>
            <a:chOff x="0" y="0"/>
            <a:chExt cx="1448461" cy="263624"/>
          </a:xfrm>
        </p:grpSpPr>
        <p:sp>
          <p:nvSpPr>
            <p:cNvPr id="17" name="Freeform 17"/>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18" name="TextBox 18"/>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rot="-1776380">
            <a:off x="1538162" y="6127820"/>
            <a:ext cx="3748307" cy="717654"/>
            <a:chOff x="0" y="0"/>
            <a:chExt cx="1376910" cy="263624"/>
          </a:xfrm>
        </p:grpSpPr>
        <p:sp>
          <p:nvSpPr>
            <p:cNvPr id="20" name="Freeform 20"/>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21" name="TextBox 21"/>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rot="-1796495">
            <a:off x="4865076" y="3274457"/>
            <a:ext cx="1458534" cy="3547627"/>
            <a:chOff x="0" y="0"/>
            <a:chExt cx="576211" cy="1401532"/>
          </a:xfrm>
        </p:grpSpPr>
        <p:sp>
          <p:nvSpPr>
            <p:cNvPr id="27" name="Freeform 2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28" name="TextBox 2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sp>
        <p:nvSpPr>
          <p:cNvPr id="46" name="TextBox 51">
            <a:extLst>
              <a:ext uri="{FF2B5EF4-FFF2-40B4-BE49-F238E27FC236}">
                <a16:creationId xmlns:a16="http://schemas.microsoft.com/office/drawing/2014/main" id="{94AEED81-EDE9-4481-8CA7-98914CA53B73}"/>
              </a:ext>
            </a:extLst>
          </p:cNvPr>
          <p:cNvSpPr txBox="1"/>
          <p:nvPr/>
        </p:nvSpPr>
        <p:spPr>
          <a:xfrm>
            <a:off x="1287226" y="279400"/>
            <a:ext cx="9169400" cy="738664"/>
          </a:xfrm>
          <a:prstGeom prst="rect">
            <a:avLst/>
          </a:prstGeom>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CASOS CONFIRMADOS POR SEMANAS EPIDEMIOLÓGICAS. –  SEMANA EPIDEMIOLÓGICA: SEM 01 AL 36 DEL 2024 </a:t>
            </a:r>
          </a:p>
        </p:txBody>
      </p:sp>
      <p:pic>
        <p:nvPicPr>
          <p:cNvPr id="50" name="Imagen 49">
            <a:extLst>
              <a:ext uri="{FF2B5EF4-FFF2-40B4-BE49-F238E27FC236}">
                <a16:creationId xmlns:a16="http://schemas.microsoft.com/office/drawing/2014/main" id="{37CCB419-2646-4CF3-A775-0492DFAAC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659" y="190436"/>
            <a:ext cx="914400" cy="913079"/>
          </a:xfrm>
          <a:prstGeom prst="rect">
            <a:avLst/>
          </a:prstGeom>
        </p:spPr>
      </p:pic>
      <p:pic>
        <p:nvPicPr>
          <p:cNvPr id="12" name="Imagen 11">
            <a:extLst>
              <a:ext uri="{FF2B5EF4-FFF2-40B4-BE49-F238E27FC236}">
                <a16:creationId xmlns:a16="http://schemas.microsoft.com/office/drawing/2014/main" id="{EDA4F56C-038E-032F-7265-A1306108F2A3}"/>
              </a:ext>
            </a:extLst>
          </p:cNvPr>
          <p:cNvPicPr>
            <a:picLocks noChangeAspect="1"/>
          </p:cNvPicPr>
          <p:nvPr/>
        </p:nvPicPr>
        <p:blipFill>
          <a:blip r:embed="rId3"/>
          <a:stretch>
            <a:fillRect/>
          </a:stretch>
        </p:blipFill>
        <p:spPr>
          <a:xfrm>
            <a:off x="203200" y="1663039"/>
            <a:ext cx="11734800" cy="4763161"/>
          </a:xfrm>
          <a:prstGeom prst="rect">
            <a:avLst/>
          </a:prstGeom>
        </p:spPr>
      </p:pic>
    </p:spTree>
    <p:extLst>
      <p:ext uri="{BB962C8B-B14F-4D97-AF65-F5344CB8AC3E}">
        <p14:creationId xmlns:p14="http://schemas.microsoft.com/office/powerpoint/2010/main" val="13200470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5907068" y="464170"/>
            <a:ext cx="5627453" cy="717654"/>
            <a:chOff x="0" y="0"/>
            <a:chExt cx="2067199" cy="263624"/>
          </a:xfrm>
        </p:grpSpPr>
        <p:sp>
          <p:nvSpPr>
            <p:cNvPr id="3" name="Freeform 3"/>
            <p:cNvSpPr/>
            <p:nvPr/>
          </p:nvSpPr>
          <p:spPr>
            <a:xfrm>
              <a:off x="0" y="0"/>
              <a:ext cx="2067199" cy="263624"/>
            </a:xfrm>
            <a:custGeom>
              <a:avLst/>
              <a:gdLst/>
              <a:ahLst/>
              <a:cxnLst/>
              <a:rect l="l" t="t" r="r" b="b"/>
              <a:pathLst>
                <a:path w="2067199" h="263624">
                  <a:moveTo>
                    <a:pt x="91716" y="0"/>
                  </a:moveTo>
                  <a:lnTo>
                    <a:pt x="1975483" y="0"/>
                  </a:lnTo>
                  <a:cubicBezTo>
                    <a:pt x="1999808" y="0"/>
                    <a:pt x="2023136" y="9663"/>
                    <a:pt x="2040336" y="26863"/>
                  </a:cubicBezTo>
                  <a:cubicBezTo>
                    <a:pt x="2057536" y="44063"/>
                    <a:pt x="2067199" y="67391"/>
                    <a:pt x="2067199" y="91716"/>
                  </a:cubicBezTo>
                  <a:lnTo>
                    <a:pt x="2067199" y="171908"/>
                  </a:lnTo>
                  <a:cubicBezTo>
                    <a:pt x="2067199" y="222562"/>
                    <a:pt x="2026137" y="263624"/>
                    <a:pt x="1975483" y="263624"/>
                  </a:cubicBezTo>
                  <a:lnTo>
                    <a:pt x="91716" y="263624"/>
                  </a:lnTo>
                  <a:cubicBezTo>
                    <a:pt x="67391" y="263624"/>
                    <a:pt x="44063" y="253962"/>
                    <a:pt x="26863" y="236761"/>
                  </a:cubicBezTo>
                  <a:cubicBezTo>
                    <a:pt x="9663" y="219561"/>
                    <a:pt x="0" y="196233"/>
                    <a:pt x="0" y="171908"/>
                  </a:cubicBezTo>
                  <a:lnTo>
                    <a:pt x="0" y="91716"/>
                  </a:lnTo>
                  <a:cubicBezTo>
                    <a:pt x="0" y="67391"/>
                    <a:pt x="9663" y="44063"/>
                    <a:pt x="26863" y="26863"/>
                  </a:cubicBezTo>
                  <a:cubicBezTo>
                    <a:pt x="44063" y="9663"/>
                    <a:pt x="67391" y="0"/>
                    <a:pt x="91716"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2067199" cy="301724"/>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rot="-1796495">
            <a:off x="1181709" y="3274457"/>
            <a:ext cx="1458534" cy="3547627"/>
            <a:chOff x="0" y="0"/>
            <a:chExt cx="576211" cy="1401532"/>
          </a:xfrm>
        </p:grpSpPr>
        <p:sp>
          <p:nvSpPr>
            <p:cNvPr id="7" name="Freeform 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8" name="TextBox 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776380">
            <a:off x="-685717" y="2854066"/>
            <a:ext cx="4144341" cy="717654"/>
            <a:chOff x="0" y="0"/>
            <a:chExt cx="1522390" cy="263624"/>
          </a:xfrm>
        </p:grpSpPr>
        <p:sp>
          <p:nvSpPr>
            <p:cNvPr id="10" name="Freeform 10"/>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11" name="TextBox 11"/>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rot="-1796495">
            <a:off x="8480478" y="3274457"/>
            <a:ext cx="1458534" cy="3547627"/>
            <a:chOff x="0" y="0"/>
            <a:chExt cx="576211" cy="1401532"/>
          </a:xfrm>
        </p:grpSpPr>
        <p:sp>
          <p:nvSpPr>
            <p:cNvPr id="14" name="Freeform 14"/>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15" name="TextBox 15"/>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rot="9027298">
            <a:off x="8990861" y="5912581"/>
            <a:ext cx="3943088" cy="717654"/>
            <a:chOff x="0" y="0"/>
            <a:chExt cx="1448461" cy="263624"/>
          </a:xfrm>
        </p:grpSpPr>
        <p:sp>
          <p:nvSpPr>
            <p:cNvPr id="17" name="Freeform 17"/>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18" name="TextBox 18"/>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rot="-1776380">
            <a:off x="1538162" y="6127820"/>
            <a:ext cx="3748307" cy="717654"/>
            <a:chOff x="0" y="0"/>
            <a:chExt cx="1376910" cy="263624"/>
          </a:xfrm>
        </p:grpSpPr>
        <p:sp>
          <p:nvSpPr>
            <p:cNvPr id="20" name="Freeform 20"/>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21" name="TextBox 21"/>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rot="-1796495">
            <a:off x="4865076" y="3274457"/>
            <a:ext cx="1458534" cy="3547627"/>
            <a:chOff x="0" y="0"/>
            <a:chExt cx="576211" cy="1401532"/>
          </a:xfrm>
        </p:grpSpPr>
        <p:sp>
          <p:nvSpPr>
            <p:cNvPr id="27" name="Freeform 2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28" name="TextBox 2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sp>
        <p:nvSpPr>
          <p:cNvPr id="46" name="TextBox 51">
            <a:extLst>
              <a:ext uri="{FF2B5EF4-FFF2-40B4-BE49-F238E27FC236}">
                <a16:creationId xmlns:a16="http://schemas.microsoft.com/office/drawing/2014/main" id="{94AEED81-EDE9-4481-8CA7-98914CA53B73}"/>
              </a:ext>
            </a:extLst>
          </p:cNvPr>
          <p:cNvSpPr txBox="1"/>
          <p:nvPr/>
        </p:nvSpPr>
        <p:spPr>
          <a:xfrm>
            <a:off x="1287226" y="279400"/>
            <a:ext cx="9169400" cy="738664"/>
          </a:xfrm>
          <a:prstGeom prst="rect">
            <a:avLst/>
          </a:prstGeom>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ÍNDICE POSITIVIDAD POR MESES. –  SEMANA EPIDEMIOLÓGICA: </a:t>
            </a:r>
          </a:p>
          <a:p>
            <a:pPr algn="ctr"/>
            <a:r>
              <a:rPr lang="en-US" sz="2400" dirty="0">
                <a:solidFill>
                  <a:srgbClr val="05518B"/>
                </a:solidFill>
                <a:latin typeface="Flexo Black" panose="02000000000000000000" pitchFamily="2" charset="0"/>
                <a:ea typeface="Codec Pro Ultra-Bold"/>
                <a:cs typeface="Codec Pro Ultra-Bold"/>
                <a:sym typeface="Codec Pro Ultra-Bold"/>
              </a:rPr>
              <a:t>SEM 01-36 AÑO 2024</a:t>
            </a:r>
          </a:p>
        </p:txBody>
      </p:sp>
      <p:pic>
        <p:nvPicPr>
          <p:cNvPr id="50" name="Imagen 49">
            <a:extLst>
              <a:ext uri="{FF2B5EF4-FFF2-40B4-BE49-F238E27FC236}">
                <a16:creationId xmlns:a16="http://schemas.microsoft.com/office/drawing/2014/main" id="{37CCB419-2646-4CF3-A775-0492DFAAC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659" y="190436"/>
            <a:ext cx="914400" cy="913079"/>
          </a:xfrm>
          <a:prstGeom prst="rect">
            <a:avLst/>
          </a:prstGeom>
        </p:spPr>
      </p:pic>
      <p:pic>
        <p:nvPicPr>
          <p:cNvPr id="12" name="Imagen 11">
            <a:extLst>
              <a:ext uri="{FF2B5EF4-FFF2-40B4-BE49-F238E27FC236}">
                <a16:creationId xmlns:a16="http://schemas.microsoft.com/office/drawing/2014/main" id="{3FF3E890-81F3-6D8B-D0DB-3189185DD768}"/>
              </a:ext>
            </a:extLst>
          </p:cNvPr>
          <p:cNvPicPr>
            <a:picLocks noChangeAspect="1"/>
          </p:cNvPicPr>
          <p:nvPr/>
        </p:nvPicPr>
        <p:blipFill>
          <a:blip r:embed="rId3"/>
          <a:stretch>
            <a:fillRect/>
          </a:stretch>
        </p:blipFill>
        <p:spPr>
          <a:xfrm>
            <a:off x="1285060" y="1258636"/>
            <a:ext cx="9535341" cy="5218364"/>
          </a:xfrm>
          <a:prstGeom prst="rect">
            <a:avLst/>
          </a:prstGeom>
        </p:spPr>
      </p:pic>
    </p:spTree>
    <p:extLst>
      <p:ext uri="{BB962C8B-B14F-4D97-AF65-F5344CB8AC3E}">
        <p14:creationId xmlns:p14="http://schemas.microsoft.com/office/powerpoint/2010/main" val="3680180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9497"/>
            <a:ext cx="12192000" cy="63676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P. Vivax por distritos, Región Loreto (S.E. 01–36 - 2024 )</a:t>
            </a:r>
          </a:p>
        </p:txBody>
      </p:sp>
      <p:sp>
        <p:nvSpPr>
          <p:cNvPr id="9" name="1 CuadroTexto"/>
          <p:cNvSpPr txBox="1"/>
          <p:nvPr/>
        </p:nvSpPr>
        <p:spPr>
          <a:xfrm>
            <a:off x="215234" y="4588566"/>
            <a:ext cx="2742094" cy="203132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00" b="0" dirty="0">
                <a:effectLst/>
                <a:latin typeface="Arial" panose="020B0604020202020204" pitchFamily="34" charset="0"/>
                <a:cs typeface="Arial" panose="020B0604020202020204" pitchFamily="34" charset="0"/>
              </a:rPr>
              <a:t>Hasta  la S.E.  36 del 2024, 46 distritos reportan casos de Malaria P. vivax, de ellos, 12 distritos concentran el </a:t>
            </a:r>
            <a:r>
              <a:rPr lang="es-PE" sz="1400" dirty="0">
                <a:solidFill>
                  <a:srgbClr val="FF0000"/>
                </a:solidFill>
                <a:effectLst/>
                <a:latin typeface="Arial" panose="020B0604020202020204" pitchFamily="34" charset="0"/>
                <a:cs typeface="Arial" panose="020B0604020202020204" pitchFamily="34" charset="0"/>
              </a:rPr>
              <a:t>80.88%</a:t>
            </a:r>
            <a:r>
              <a:rPr lang="es-PE" sz="1400" b="0" dirty="0">
                <a:effectLst/>
                <a:latin typeface="Arial" panose="020B0604020202020204" pitchFamily="34" charset="0"/>
                <a:cs typeface="Arial" panose="020B0604020202020204" pitchFamily="34" charset="0"/>
              </a:rPr>
              <a:t> de los casos de la Región. </a:t>
            </a:r>
          </a:p>
          <a:p>
            <a:r>
              <a:rPr lang="es-PE" sz="1400" b="0" dirty="0">
                <a:effectLst/>
                <a:latin typeface="Arial" panose="020B0604020202020204" pitchFamily="34" charset="0"/>
                <a:cs typeface="Arial" panose="020B0604020202020204" pitchFamily="34" charset="0"/>
              </a:rPr>
              <a:t>10 distritos están considerados de muy alto riesgo, 10 como alto riesgo, 15 mediano riesgo, 11 bajo riesgo para malaria.</a:t>
            </a:r>
          </a:p>
        </p:txBody>
      </p:sp>
      <p:sp>
        <p:nvSpPr>
          <p:cNvPr id="6" name="CuadroTexto 5">
            <a:extLst>
              <a:ext uri="{FF2B5EF4-FFF2-40B4-BE49-F238E27FC236}">
                <a16:creationId xmlns:a16="http://schemas.microsoft.com/office/drawing/2014/main" id="{670C40A0-640B-4A92-8C9A-1A7A3036478E}"/>
              </a:ext>
            </a:extLst>
          </p:cNvPr>
          <p:cNvSpPr txBox="1"/>
          <p:nvPr/>
        </p:nvSpPr>
        <p:spPr>
          <a:xfrm>
            <a:off x="0" y="6637042"/>
            <a:ext cx="4503166" cy="220958"/>
          </a:xfrm>
          <a:prstGeom prst="rect">
            <a:avLst/>
          </a:prstGeom>
          <a:noFill/>
        </p:spPr>
        <p:txBody>
          <a:bodyPr wrap="square" rtlCol="0">
            <a:spAutoFit/>
          </a:bodyPr>
          <a:lstStyle/>
          <a:p>
            <a:r>
              <a:rPr lang="es-MX" sz="836" dirty="0"/>
              <a:t>Fuente: Base de datos del Noti Web de la Dirección de Epidemiología- GERESA Loreto</a:t>
            </a:r>
          </a:p>
        </p:txBody>
      </p:sp>
      <p:pic>
        <p:nvPicPr>
          <p:cNvPr id="7" name="Imagen 6">
            <a:extLst>
              <a:ext uri="{FF2B5EF4-FFF2-40B4-BE49-F238E27FC236}">
                <a16:creationId xmlns:a16="http://schemas.microsoft.com/office/drawing/2014/main" id="{04673384-6E4D-BF77-76A8-77CD0CA123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3" y="607272"/>
            <a:ext cx="2952052" cy="3964144"/>
          </a:xfrm>
          <a:prstGeom prst="rect">
            <a:avLst/>
          </a:prstGeom>
        </p:spPr>
      </p:pic>
      <p:graphicFrame>
        <p:nvGraphicFramePr>
          <p:cNvPr id="2" name="Objeto 1"/>
          <p:cNvGraphicFramePr>
            <a:graphicFrameLocks noChangeAspect="1"/>
          </p:cNvGraphicFramePr>
          <p:nvPr>
            <p:extLst>
              <p:ext uri="{D42A27DB-BD31-4B8C-83A1-F6EECF244321}">
                <p14:modId xmlns:p14="http://schemas.microsoft.com/office/powerpoint/2010/main" val="1385875899"/>
              </p:ext>
            </p:extLst>
          </p:nvPr>
        </p:nvGraphicFramePr>
        <p:xfrm>
          <a:off x="3205976" y="719138"/>
          <a:ext cx="8719324" cy="5883603"/>
        </p:xfrm>
        <a:graphic>
          <a:graphicData uri="http://schemas.openxmlformats.org/presentationml/2006/ole">
            <mc:AlternateContent xmlns:mc="http://schemas.openxmlformats.org/markup-compatibility/2006">
              <mc:Choice xmlns:v="urn:schemas-microsoft-com:vml" Requires="v">
                <p:oleObj name="Worksheet" r:id="rId4" imgW="8134350" imgH="9163131" progId="Excel.Sheet.12">
                  <p:embed/>
                </p:oleObj>
              </mc:Choice>
              <mc:Fallback>
                <p:oleObj name="Worksheet" r:id="rId4" imgW="8134350" imgH="9163131" progId="Excel.Sheet.12">
                  <p:embed/>
                  <p:pic>
                    <p:nvPicPr>
                      <p:cNvPr id="0" name=""/>
                      <p:cNvPicPr/>
                      <p:nvPr/>
                    </p:nvPicPr>
                    <p:blipFill>
                      <a:blip r:embed="rId5"/>
                      <a:stretch>
                        <a:fillRect/>
                      </a:stretch>
                    </p:blipFill>
                    <p:spPr>
                      <a:xfrm>
                        <a:off x="3205976" y="719138"/>
                        <a:ext cx="8719324" cy="5883603"/>
                      </a:xfrm>
                      <a:prstGeom prst="rect">
                        <a:avLst/>
                      </a:prstGeom>
                    </p:spPr>
                  </p:pic>
                </p:oleObj>
              </mc:Fallback>
            </mc:AlternateContent>
          </a:graphicData>
        </a:graphic>
      </p:graphicFrame>
    </p:spTree>
    <p:extLst>
      <p:ext uri="{BB962C8B-B14F-4D97-AF65-F5344CB8AC3E}">
        <p14:creationId xmlns:p14="http://schemas.microsoft.com/office/powerpoint/2010/main" val="262481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5884422" y="451811"/>
            <a:ext cx="5627453" cy="717654"/>
            <a:chOff x="0" y="0"/>
            <a:chExt cx="2067199" cy="263624"/>
          </a:xfrm>
        </p:grpSpPr>
        <p:sp>
          <p:nvSpPr>
            <p:cNvPr id="3" name="Freeform 3"/>
            <p:cNvSpPr/>
            <p:nvPr/>
          </p:nvSpPr>
          <p:spPr>
            <a:xfrm>
              <a:off x="0" y="0"/>
              <a:ext cx="2067199" cy="263624"/>
            </a:xfrm>
            <a:custGeom>
              <a:avLst/>
              <a:gdLst/>
              <a:ahLst/>
              <a:cxnLst/>
              <a:rect l="l" t="t" r="r" b="b"/>
              <a:pathLst>
                <a:path w="2067199" h="263624">
                  <a:moveTo>
                    <a:pt x="91716" y="0"/>
                  </a:moveTo>
                  <a:lnTo>
                    <a:pt x="1975483" y="0"/>
                  </a:lnTo>
                  <a:cubicBezTo>
                    <a:pt x="1999808" y="0"/>
                    <a:pt x="2023136" y="9663"/>
                    <a:pt x="2040336" y="26863"/>
                  </a:cubicBezTo>
                  <a:cubicBezTo>
                    <a:pt x="2057536" y="44063"/>
                    <a:pt x="2067199" y="67391"/>
                    <a:pt x="2067199" y="91716"/>
                  </a:cubicBezTo>
                  <a:lnTo>
                    <a:pt x="2067199" y="171908"/>
                  </a:lnTo>
                  <a:cubicBezTo>
                    <a:pt x="2067199" y="222562"/>
                    <a:pt x="2026137" y="263624"/>
                    <a:pt x="1975483" y="263624"/>
                  </a:cubicBezTo>
                  <a:lnTo>
                    <a:pt x="91716" y="263624"/>
                  </a:lnTo>
                  <a:cubicBezTo>
                    <a:pt x="67391" y="263624"/>
                    <a:pt x="44063" y="253962"/>
                    <a:pt x="26863" y="236761"/>
                  </a:cubicBezTo>
                  <a:cubicBezTo>
                    <a:pt x="9663" y="219561"/>
                    <a:pt x="0" y="196233"/>
                    <a:pt x="0" y="171908"/>
                  </a:cubicBezTo>
                  <a:lnTo>
                    <a:pt x="0" y="91716"/>
                  </a:lnTo>
                  <a:cubicBezTo>
                    <a:pt x="0" y="67391"/>
                    <a:pt x="9663" y="44063"/>
                    <a:pt x="26863" y="26863"/>
                  </a:cubicBezTo>
                  <a:cubicBezTo>
                    <a:pt x="44063" y="9663"/>
                    <a:pt x="67391" y="0"/>
                    <a:pt x="91716"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4" name="TextBox 4"/>
            <p:cNvSpPr txBox="1"/>
            <p:nvPr/>
          </p:nvSpPr>
          <p:spPr>
            <a:xfrm>
              <a:off x="0" y="-38100"/>
              <a:ext cx="2067199" cy="301724"/>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rot="-1796495">
            <a:off x="1181709" y="3274457"/>
            <a:ext cx="1458534" cy="3547627"/>
            <a:chOff x="0" y="0"/>
            <a:chExt cx="576211" cy="1401532"/>
          </a:xfrm>
        </p:grpSpPr>
        <p:sp>
          <p:nvSpPr>
            <p:cNvPr id="7" name="Freeform 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8" name="TextBox 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776380">
            <a:off x="-685717" y="2854066"/>
            <a:ext cx="4144341" cy="717654"/>
            <a:chOff x="0" y="0"/>
            <a:chExt cx="1522390" cy="263624"/>
          </a:xfrm>
        </p:grpSpPr>
        <p:sp>
          <p:nvSpPr>
            <p:cNvPr id="10" name="Freeform 10"/>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sz="1200"/>
            </a:p>
          </p:txBody>
        </p:sp>
        <p:sp>
          <p:nvSpPr>
            <p:cNvPr id="11" name="TextBox 11"/>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rot="-1796495">
            <a:off x="8480478" y="3274457"/>
            <a:ext cx="1458534" cy="3547627"/>
            <a:chOff x="0" y="0"/>
            <a:chExt cx="576211" cy="1401532"/>
          </a:xfrm>
        </p:grpSpPr>
        <p:sp>
          <p:nvSpPr>
            <p:cNvPr id="14" name="Freeform 14"/>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15" name="TextBox 15"/>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rot="9027298">
            <a:off x="8990861" y="5912581"/>
            <a:ext cx="3943088" cy="717654"/>
            <a:chOff x="0" y="0"/>
            <a:chExt cx="1448461" cy="263624"/>
          </a:xfrm>
        </p:grpSpPr>
        <p:sp>
          <p:nvSpPr>
            <p:cNvPr id="17" name="Freeform 17"/>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18" name="TextBox 18"/>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rot="-1776380">
            <a:off x="1538162" y="6127820"/>
            <a:ext cx="3748307" cy="717654"/>
            <a:chOff x="0" y="0"/>
            <a:chExt cx="1376910" cy="263624"/>
          </a:xfrm>
        </p:grpSpPr>
        <p:sp>
          <p:nvSpPr>
            <p:cNvPr id="20" name="Freeform 20"/>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21" name="TextBox 21"/>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rot="-1796495">
            <a:off x="4865076" y="3274457"/>
            <a:ext cx="1458534" cy="3547627"/>
            <a:chOff x="0" y="0"/>
            <a:chExt cx="576211" cy="1401532"/>
          </a:xfrm>
        </p:grpSpPr>
        <p:sp>
          <p:nvSpPr>
            <p:cNvPr id="27" name="Freeform 27"/>
            <p:cNvSpPr/>
            <p:nvPr/>
          </p:nvSpPr>
          <p:spPr>
            <a:xfrm>
              <a:off x="0" y="0"/>
              <a:ext cx="576211" cy="1401532"/>
            </a:xfrm>
            <a:custGeom>
              <a:avLst/>
              <a:gdLst/>
              <a:ahLst/>
              <a:cxnLst/>
              <a:rect l="l" t="t" r="r" b="b"/>
              <a:pathLst>
                <a:path w="576211" h="1401532">
                  <a:moveTo>
                    <a:pt x="0" y="0"/>
                  </a:moveTo>
                  <a:lnTo>
                    <a:pt x="576211" y="0"/>
                  </a:lnTo>
                  <a:lnTo>
                    <a:pt x="576211" y="1401532"/>
                  </a:lnTo>
                  <a:lnTo>
                    <a:pt x="0" y="1401532"/>
                  </a:lnTo>
                  <a:close/>
                </a:path>
              </a:pathLst>
            </a:custGeom>
            <a:solidFill>
              <a:srgbClr val="FFFFFF"/>
            </a:solidFill>
          </p:spPr>
          <p:txBody>
            <a:bodyPr/>
            <a:lstStyle/>
            <a:p>
              <a:endParaRPr lang="es-PE" sz="1200"/>
            </a:p>
          </p:txBody>
        </p:sp>
        <p:sp>
          <p:nvSpPr>
            <p:cNvPr id="28" name="TextBox 28"/>
            <p:cNvSpPr txBox="1"/>
            <p:nvPr/>
          </p:nvSpPr>
          <p:spPr>
            <a:xfrm>
              <a:off x="0" y="-38100"/>
              <a:ext cx="576211" cy="1439632"/>
            </a:xfrm>
            <a:prstGeom prst="rect">
              <a:avLst/>
            </a:prstGeom>
          </p:spPr>
          <p:txBody>
            <a:bodyPr lIns="33867" tIns="33867" rIns="33867" bIns="33867" rtlCol="0" anchor="ctr"/>
            <a:lstStyle/>
            <a:p>
              <a:pPr algn="ctr">
                <a:lnSpc>
                  <a:spcPts val="1773"/>
                </a:lnSpc>
              </a:pPr>
              <a:endParaRPr sz="1200"/>
            </a:p>
          </p:txBody>
        </p:sp>
      </p:grpSp>
      <p:sp>
        <p:nvSpPr>
          <p:cNvPr id="46" name="TextBox 51">
            <a:extLst>
              <a:ext uri="{FF2B5EF4-FFF2-40B4-BE49-F238E27FC236}">
                <a16:creationId xmlns:a16="http://schemas.microsoft.com/office/drawing/2014/main" id="{94AEED81-EDE9-4481-8CA7-98914CA53B73}"/>
              </a:ext>
            </a:extLst>
          </p:cNvPr>
          <p:cNvSpPr txBox="1"/>
          <p:nvPr/>
        </p:nvSpPr>
        <p:spPr>
          <a:xfrm>
            <a:off x="1447800" y="279400"/>
            <a:ext cx="9169400" cy="369332"/>
          </a:xfrm>
          <a:prstGeom prst="rect">
            <a:avLst/>
          </a:prstGeom>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FALLECIDOS COVID-19 – PERIODO 2024 CORTE 12/09/2024</a:t>
            </a:r>
          </a:p>
        </p:txBody>
      </p:sp>
      <p:pic>
        <p:nvPicPr>
          <p:cNvPr id="50" name="Imagen 49">
            <a:extLst>
              <a:ext uri="{FF2B5EF4-FFF2-40B4-BE49-F238E27FC236}">
                <a16:creationId xmlns:a16="http://schemas.microsoft.com/office/drawing/2014/main" id="{37CCB419-2646-4CF3-A775-0492DFAAC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659" y="190436"/>
            <a:ext cx="914400" cy="913079"/>
          </a:xfrm>
          <a:prstGeom prst="rect">
            <a:avLst/>
          </a:prstGeom>
        </p:spPr>
      </p:pic>
      <p:graphicFrame>
        <p:nvGraphicFramePr>
          <p:cNvPr id="29" name="Tabla 28">
            <a:extLst>
              <a:ext uri="{FF2B5EF4-FFF2-40B4-BE49-F238E27FC236}">
                <a16:creationId xmlns:a16="http://schemas.microsoft.com/office/drawing/2014/main" id="{CB0FF3A8-559D-4546-9363-DE1DBE7F02A5}"/>
              </a:ext>
            </a:extLst>
          </p:cNvPr>
          <p:cNvGraphicFramePr>
            <a:graphicFrameLocks noGrp="1"/>
          </p:cNvGraphicFramePr>
          <p:nvPr/>
        </p:nvGraphicFramePr>
        <p:xfrm>
          <a:off x="2046342" y="1043617"/>
          <a:ext cx="3282365" cy="4722183"/>
        </p:xfrm>
        <a:graphic>
          <a:graphicData uri="http://schemas.openxmlformats.org/drawingml/2006/table">
            <a:tbl>
              <a:tblPr/>
              <a:tblGrid>
                <a:gridCol w="2432812">
                  <a:extLst>
                    <a:ext uri="{9D8B030D-6E8A-4147-A177-3AD203B41FA5}">
                      <a16:colId xmlns:a16="http://schemas.microsoft.com/office/drawing/2014/main" val="3930547123"/>
                    </a:ext>
                  </a:extLst>
                </a:gridCol>
                <a:gridCol w="849553">
                  <a:extLst>
                    <a:ext uri="{9D8B030D-6E8A-4147-A177-3AD203B41FA5}">
                      <a16:colId xmlns:a16="http://schemas.microsoft.com/office/drawing/2014/main" val="4122236693"/>
                    </a:ext>
                  </a:extLst>
                </a:gridCol>
              </a:tblGrid>
              <a:tr h="170503">
                <a:tc>
                  <a:txBody>
                    <a:bodyPr/>
                    <a:lstStyle/>
                    <a:p>
                      <a:pPr algn="ctr" rtl="0" fontAlgn="ctr"/>
                      <a:r>
                        <a:rPr lang="es-419" sz="900" b="0" i="0" u="none" strike="noStrike" dirty="0">
                          <a:solidFill>
                            <a:schemeClr val="bg1"/>
                          </a:solidFill>
                          <a:effectLst/>
                          <a:latin typeface="Flexo Black" panose="02000000000000000000" pitchFamily="2" charset="0"/>
                        </a:rPr>
                        <a:t>PROVINCIA/DISTRITO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rtl="0" fontAlgn="ctr"/>
                      <a:r>
                        <a:rPr lang="es-419" sz="900" b="0" i="0" u="none" strike="noStrike" dirty="0">
                          <a:solidFill>
                            <a:schemeClr val="bg1"/>
                          </a:solidFill>
                          <a:effectLst/>
                          <a:latin typeface="Flexo Black" panose="02000000000000000000" pitchFamily="2" charset="0"/>
                        </a:rPr>
                        <a:t>TOTALES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extLst>
                  <a:ext uri="{0D108BD9-81ED-4DB2-BD59-A6C34878D82A}">
                    <a16:rowId xmlns:a16="http://schemas.microsoft.com/office/drawing/2014/main" val="3519884984"/>
                  </a:ext>
                </a:extLst>
              </a:tr>
              <a:tr h="142240">
                <a:tc>
                  <a:txBody>
                    <a:bodyPr/>
                    <a:lstStyle/>
                    <a:p>
                      <a:pPr algn="l" rtl="0" fontAlgn="b"/>
                      <a:r>
                        <a:rPr lang="es-419" sz="900" b="0" i="0" u="none" strike="noStrike">
                          <a:solidFill>
                            <a:srgbClr val="000000"/>
                          </a:solidFill>
                          <a:effectLst/>
                          <a:latin typeface="Flexo Black" panose="02000000000000000000" pitchFamily="2" charset="0"/>
                        </a:rPr>
                        <a:t>ALTO AMAZONAS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900" b="0" i="0" u="none" strike="noStrike">
                          <a:solidFill>
                            <a:srgbClr val="9C0006"/>
                          </a:solidFill>
                          <a:effectLst/>
                          <a:latin typeface="Flexo Black" panose="02000000000000000000" pitchFamily="2"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4093883370"/>
                  </a:ext>
                </a:extLst>
              </a:tr>
              <a:tr h="142240">
                <a:tc>
                  <a:txBody>
                    <a:bodyPr/>
                    <a:lstStyle/>
                    <a:p>
                      <a:pPr algn="l" rtl="0" fontAlgn="b"/>
                      <a:r>
                        <a:rPr lang="es-419" sz="900" b="0" i="0" u="none" strike="noStrike" dirty="0">
                          <a:solidFill>
                            <a:srgbClr val="000000"/>
                          </a:solidFill>
                          <a:effectLst/>
                          <a:latin typeface="Flexo Black" panose="02000000000000000000" pitchFamily="2" charset="0"/>
                        </a:rPr>
                        <a:t>160201 - YURIMAGUAS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900" b="0" i="0" u="none" strike="noStrike">
                          <a:solidFill>
                            <a:srgbClr val="9C0006"/>
                          </a:solidFill>
                          <a:effectLst/>
                          <a:latin typeface="Flexo Black" panose="02000000000000000000" pitchFamily="2"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26965275"/>
                  </a:ext>
                </a:extLst>
              </a:tr>
              <a:tr h="142240">
                <a:tc>
                  <a:txBody>
                    <a:bodyPr/>
                    <a:lstStyle/>
                    <a:p>
                      <a:pPr algn="l" rtl="0" fontAlgn="b"/>
                      <a:r>
                        <a:rPr lang="es-419" sz="900" b="0" i="0" u="none" strike="noStrike">
                          <a:solidFill>
                            <a:srgbClr val="000000"/>
                          </a:solidFill>
                          <a:effectLst/>
                          <a:latin typeface="Flexo Black" panose="02000000000000000000" pitchFamily="2" charset="0"/>
                        </a:rPr>
                        <a:t>160202 - BALSAPUERTO</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07216642"/>
                  </a:ext>
                </a:extLst>
              </a:tr>
              <a:tr h="142240">
                <a:tc>
                  <a:txBody>
                    <a:bodyPr/>
                    <a:lstStyle/>
                    <a:p>
                      <a:pPr algn="l" rtl="0" fontAlgn="b"/>
                      <a:r>
                        <a:rPr lang="es-419" sz="900" b="0" i="0" u="none" strike="noStrike">
                          <a:solidFill>
                            <a:srgbClr val="000000"/>
                          </a:solidFill>
                          <a:effectLst/>
                          <a:latin typeface="Flexo Black" panose="02000000000000000000" pitchFamily="2" charset="0"/>
                        </a:rPr>
                        <a:t>160205 - JEBEROS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3948479"/>
                  </a:ext>
                </a:extLst>
              </a:tr>
              <a:tr h="142240">
                <a:tc>
                  <a:txBody>
                    <a:bodyPr/>
                    <a:lstStyle/>
                    <a:p>
                      <a:pPr algn="l" rtl="0" fontAlgn="b"/>
                      <a:r>
                        <a:rPr lang="es-419" sz="900" b="0" i="0" u="none" strike="noStrike">
                          <a:solidFill>
                            <a:srgbClr val="000000"/>
                          </a:solidFill>
                          <a:effectLst/>
                          <a:latin typeface="Flexo Black" panose="02000000000000000000" pitchFamily="2" charset="0"/>
                        </a:rPr>
                        <a:t>160206 - LAGUNAS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8224618"/>
                  </a:ext>
                </a:extLst>
              </a:tr>
              <a:tr h="142240">
                <a:tc>
                  <a:txBody>
                    <a:bodyPr/>
                    <a:lstStyle/>
                    <a:p>
                      <a:pPr algn="l" rtl="0" fontAlgn="b"/>
                      <a:r>
                        <a:rPr lang="es-419" sz="900" b="0" i="0" u="none" strike="noStrike">
                          <a:solidFill>
                            <a:srgbClr val="000000"/>
                          </a:solidFill>
                          <a:effectLst/>
                          <a:latin typeface="Flexo Black" panose="02000000000000000000" pitchFamily="2" charset="0"/>
                        </a:rPr>
                        <a:t>160210 - SANTA CRUZ</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6115245"/>
                  </a:ext>
                </a:extLst>
              </a:tr>
              <a:tr h="142240">
                <a:tc>
                  <a:txBody>
                    <a:bodyPr/>
                    <a:lstStyle/>
                    <a:p>
                      <a:pPr algn="l" rtl="0" fontAlgn="b"/>
                      <a:r>
                        <a:rPr lang="es-419" sz="900" b="0" i="0" u="none" strike="noStrike">
                          <a:solidFill>
                            <a:srgbClr val="000000"/>
                          </a:solidFill>
                          <a:effectLst/>
                          <a:latin typeface="Flexo Black" panose="02000000000000000000" pitchFamily="2" charset="0"/>
                        </a:rPr>
                        <a:t>160211 - TENIENTE CESAR LOPEZ ROJAS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657785"/>
                  </a:ext>
                </a:extLst>
              </a:tr>
              <a:tr h="142240">
                <a:tc>
                  <a:txBody>
                    <a:bodyPr/>
                    <a:lstStyle/>
                    <a:p>
                      <a:pPr algn="l" rtl="0" fontAlgn="b"/>
                      <a:r>
                        <a:rPr lang="es-419" sz="900" b="0" i="0" u="none" strike="noStrike" dirty="0">
                          <a:solidFill>
                            <a:srgbClr val="000000"/>
                          </a:solidFill>
                          <a:effectLst/>
                          <a:latin typeface="Flexo Black" panose="02000000000000000000" pitchFamily="2" charset="0"/>
                        </a:rPr>
                        <a:t>DATEM DEL MARAÑON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2430506874"/>
                  </a:ext>
                </a:extLst>
              </a:tr>
              <a:tr h="142240">
                <a:tc>
                  <a:txBody>
                    <a:bodyPr/>
                    <a:lstStyle/>
                    <a:p>
                      <a:pPr algn="l" rtl="0" fontAlgn="b"/>
                      <a:r>
                        <a:rPr lang="es-419" sz="900" b="0" i="0" u="none" strike="noStrike">
                          <a:solidFill>
                            <a:srgbClr val="000000"/>
                          </a:solidFill>
                          <a:effectLst/>
                          <a:latin typeface="Flexo Black" panose="02000000000000000000" pitchFamily="2" charset="0"/>
                        </a:rPr>
                        <a:t>160701 - BARRANCA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1387923"/>
                  </a:ext>
                </a:extLst>
              </a:tr>
              <a:tr h="142240">
                <a:tc>
                  <a:txBody>
                    <a:bodyPr/>
                    <a:lstStyle/>
                    <a:p>
                      <a:pPr algn="l" rtl="0" fontAlgn="b"/>
                      <a:r>
                        <a:rPr lang="es-419" sz="900" b="0" i="0" u="none" strike="noStrike">
                          <a:solidFill>
                            <a:srgbClr val="000000"/>
                          </a:solidFill>
                          <a:effectLst/>
                          <a:latin typeface="Flexo Black" panose="02000000000000000000" pitchFamily="2" charset="0"/>
                        </a:rPr>
                        <a:t>160702 - CAHUAPANAS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4430548"/>
                  </a:ext>
                </a:extLst>
              </a:tr>
              <a:tr h="142240">
                <a:tc>
                  <a:txBody>
                    <a:bodyPr/>
                    <a:lstStyle/>
                    <a:p>
                      <a:pPr algn="l" rtl="0" fontAlgn="b"/>
                      <a:r>
                        <a:rPr lang="es-419" sz="900" b="0" i="0" u="none" strike="noStrike">
                          <a:solidFill>
                            <a:srgbClr val="000000"/>
                          </a:solidFill>
                          <a:effectLst/>
                          <a:latin typeface="Flexo Black" panose="02000000000000000000" pitchFamily="2" charset="0"/>
                        </a:rPr>
                        <a:t>160703 - MANSERICHE</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67284233"/>
                  </a:ext>
                </a:extLst>
              </a:tr>
              <a:tr h="142240">
                <a:tc>
                  <a:txBody>
                    <a:bodyPr/>
                    <a:lstStyle/>
                    <a:p>
                      <a:pPr algn="l" rtl="0" fontAlgn="b"/>
                      <a:r>
                        <a:rPr lang="es-419" sz="900" b="0" i="0" u="none" strike="noStrike">
                          <a:solidFill>
                            <a:srgbClr val="000000"/>
                          </a:solidFill>
                          <a:effectLst/>
                          <a:latin typeface="Flexo Black" panose="02000000000000000000" pitchFamily="2" charset="0"/>
                        </a:rPr>
                        <a:t>160704 - MORONA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4364645"/>
                  </a:ext>
                </a:extLst>
              </a:tr>
              <a:tr h="142240">
                <a:tc>
                  <a:txBody>
                    <a:bodyPr/>
                    <a:lstStyle/>
                    <a:p>
                      <a:pPr algn="l" rtl="0" fontAlgn="b"/>
                      <a:r>
                        <a:rPr lang="es-419" sz="900" b="0" i="0" u="none" strike="noStrike">
                          <a:solidFill>
                            <a:srgbClr val="000000"/>
                          </a:solidFill>
                          <a:effectLst/>
                          <a:latin typeface="Flexo Black" panose="02000000000000000000" pitchFamily="2" charset="0"/>
                        </a:rPr>
                        <a:t>160705 - PASTAZA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19928190"/>
                  </a:ext>
                </a:extLst>
              </a:tr>
              <a:tr h="142240">
                <a:tc>
                  <a:txBody>
                    <a:bodyPr/>
                    <a:lstStyle/>
                    <a:p>
                      <a:pPr algn="l" rtl="0" fontAlgn="b"/>
                      <a:r>
                        <a:rPr lang="es-419" sz="900" b="0" i="0" u="none" strike="noStrike">
                          <a:solidFill>
                            <a:srgbClr val="000000"/>
                          </a:solidFill>
                          <a:effectLst/>
                          <a:latin typeface="Flexo Black" panose="02000000000000000000" pitchFamily="2" charset="0"/>
                        </a:rPr>
                        <a:t>160706 - ANDOAS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4479032"/>
                  </a:ext>
                </a:extLst>
              </a:tr>
              <a:tr h="142240">
                <a:tc>
                  <a:txBody>
                    <a:bodyPr/>
                    <a:lstStyle/>
                    <a:p>
                      <a:pPr algn="l" rtl="0" fontAlgn="b"/>
                      <a:r>
                        <a:rPr lang="es-419" sz="900" b="0" i="0" u="none" strike="noStrike">
                          <a:solidFill>
                            <a:srgbClr val="000000"/>
                          </a:solidFill>
                          <a:effectLst/>
                          <a:latin typeface="Flexo Black" panose="02000000000000000000" pitchFamily="2" charset="0"/>
                        </a:rPr>
                        <a:t>LORETO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1720448402"/>
                  </a:ext>
                </a:extLst>
              </a:tr>
              <a:tr h="142240">
                <a:tc>
                  <a:txBody>
                    <a:bodyPr/>
                    <a:lstStyle/>
                    <a:p>
                      <a:pPr algn="l" rtl="0" fontAlgn="b"/>
                      <a:r>
                        <a:rPr lang="es-419" sz="900" b="0" i="0" u="none" strike="noStrike">
                          <a:solidFill>
                            <a:srgbClr val="000000"/>
                          </a:solidFill>
                          <a:effectLst/>
                          <a:latin typeface="Flexo Black" panose="02000000000000000000" pitchFamily="2" charset="0"/>
                        </a:rPr>
                        <a:t>160301 - NAUTA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69335447"/>
                  </a:ext>
                </a:extLst>
              </a:tr>
              <a:tr h="142240">
                <a:tc>
                  <a:txBody>
                    <a:bodyPr/>
                    <a:lstStyle/>
                    <a:p>
                      <a:pPr algn="l" rtl="0" fontAlgn="b"/>
                      <a:r>
                        <a:rPr lang="es-419" sz="900" b="0" i="0" u="none" strike="noStrike">
                          <a:solidFill>
                            <a:srgbClr val="000000"/>
                          </a:solidFill>
                          <a:effectLst/>
                          <a:latin typeface="Flexo Black" panose="02000000000000000000" pitchFamily="2" charset="0"/>
                        </a:rPr>
                        <a:t>160302 - PARINARI</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19612824"/>
                  </a:ext>
                </a:extLst>
              </a:tr>
              <a:tr h="142240">
                <a:tc>
                  <a:txBody>
                    <a:bodyPr/>
                    <a:lstStyle/>
                    <a:p>
                      <a:pPr algn="l" rtl="0" fontAlgn="b"/>
                      <a:r>
                        <a:rPr lang="es-419" sz="900" b="0" i="0" u="none" strike="noStrike">
                          <a:solidFill>
                            <a:srgbClr val="000000"/>
                          </a:solidFill>
                          <a:effectLst/>
                          <a:latin typeface="Flexo Black" panose="02000000000000000000" pitchFamily="2" charset="0"/>
                        </a:rPr>
                        <a:t>160303 - TIGRE</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1891921"/>
                  </a:ext>
                </a:extLst>
              </a:tr>
              <a:tr h="142240">
                <a:tc>
                  <a:txBody>
                    <a:bodyPr/>
                    <a:lstStyle/>
                    <a:p>
                      <a:pPr algn="l" rtl="0" fontAlgn="b"/>
                      <a:r>
                        <a:rPr lang="es-419" sz="900" b="0" i="0" u="none" strike="noStrike">
                          <a:solidFill>
                            <a:srgbClr val="000000"/>
                          </a:solidFill>
                          <a:effectLst/>
                          <a:latin typeface="Flexo Black" panose="02000000000000000000" pitchFamily="2" charset="0"/>
                        </a:rPr>
                        <a:t>160304 - TROMPETEROS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4334182"/>
                  </a:ext>
                </a:extLst>
              </a:tr>
              <a:tr h="142240">
                <a:tc>
                  <a:txBody>
                    <a:bodyPr/>
                    <a:lstStyle/>
                    <a:p>
                      <a:pPr algn="l" rtl="0" fontAlgn="b"/>
                      <a:r>
                        <a:rPr lang="es-419" sz="900" b="0" i="0" u="none" strike="noStrike">
                          <a:solidFill>
                            <a:srgbClr val="000000"/>
                          </a:solidFill>
                          <a:effectLst/>
                          <a:latin typeface="Flexo Black" panose="02000000000000000000" pitchFamily="2" charset="0"/>
                        </a:rPr>
                        <a:t>160305 - URARINAS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629470"/>
                  </a:ext>
                </a:extLst>
              </a:tr>
              <a:tr h="142240">
                <a:tc>
                  <a:txBody>
                    <a:bodyPr/>
                    <a:lstStyle/>
                    <a:p>
                      <a:pPr algn="l" rtl="0" fontAlgn="b"/>
                      <a:r>
                        <a:rPr lang="es-419" sz="900" b="0" i="0" u="none" strike="noStrike">
                          <a:solidFill>
                            <a:srgbClr val="000000"/>
                          </a:solidFill>
                          <a:effectLst/>
                          <a:latin typeface="Flexo Black" panose="02000000000000000000" pitchFamily="2" charset="0"/>
                        </a:rPr>
                        <a:t>MAYNAS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900" b="0" i="0" u="none" strike="noStrike">
                          <a:solidFill>
                            <a:srgbClr val="9C0006"/>
                          </a:solidFill>
                          <a:effectLst/>
                          <a:latin typeface="Flexo Black" panose="02000000000000000000" pitchFamily="2" charset="0"/>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2006164832"/>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160101 - IQUITOS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900" b="0" i="0" u="none" strike="noStrike">
                          <a:solidFill>
                            <a:srgbClr val="9C0006"/>
                          </a:solidFill>
                          <a:effectLst/>
                          <a:latin typeface="Flexo Black" panose="02000000000000000000" pitchFamily="2" charset="0"/>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945368265"/>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160102 - ALTO NANAY</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82546419"/>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160103 - FERNANDO LORES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52330192"/>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160104 - INDIANA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0514399"/>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160105 - LAS AMAZONAS</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35187365"/>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160106 - MAZAN</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7718683"/>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160107 - NAPO</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48756503"/>
                  </a:ext>
                </a:extLst>
              </a:tr>
              <a:tr h="142240">
                <a:tc>
                  <a:txBody>
                    <a:bodyPr/>
                    <a:lstStyle/>
                    <a:p>
                      <a:pPr algn="l" rtl="0" fontAlgn="b"/>
                      <a:r>
                        <a:rPr lang="es-419" sz="900" b="0" i="0" u="none" strike="noStrike">
                          <a:solidFill>
                            <a:srgbClr val="000000"/>
                          </a:solidFill>
                          <a:effectLst/>
                          <a:latin typeface="Flexo Black" panose="02000000000000000000" pitchFamily="2" charset="0"/>
                        </a:rPr>
                        <a:t>160108 - PUNCHANA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9C0006"/>
                          </a:solidFill>
                          <a:effectLst/>
                          <a:latin typeface="Flexo Black" panose="02000000000000000000" pitchFamily="2"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332061279"/>
                  </a:ext>
                </a:extLst>
              </a:tr>
              <a:tr h="142240">
                <a:tc>
                  <a:txBody>
                    <a:bodyPr/>
                    <a:lstStyle/>
                    <a:p>
                      <a:pPr algn="l" rtl="0" fontAlgn="b"/>
                      <a:r>
                        <a:rPr lang="es-419" sz="900" b="0" i="0" u="none" strike="noStrike">
                          <a:solidFill>
                            <a:srgbClr val="000000"/>
                          </a:solidFill>
                          <a:effectLst/>
                          <a:latin typeface="Flexo Black" panose="02000000000000000000" pitchFamily="2" charset="0"/>
                        </a:rPr>
                        <a:t>160110 - TORRES CAUSANA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28434507"/>
                  </a:ext>
                </a:extLst>
              </a:tr>
              <a:tr h="142240">
                <a:tc>
                  <a:txBody>
                    <a:bodyPr/>
                    <a:lstStyle/>
                    <a:p>
                      <a:pPr algn="l" rtl="0" fontAlgn="b"/>
                      <a:r>
                        <a:rPr lang="es-419" sz="900" b="0" i="0" u="none" strike="noStrike">
                          <a:solidFill>
                            <a:srgbClr val="000000"/>
                          </a:solidFill>
                          <a:effectLst/>
                          <a:latin typeface="Flexo Black" panose="02000000000000000000" pitchFamily="2" charset="0"/>
                        </a:rPr>
                        <a:t>160112 - BELEN</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900" b="0" i="0" u="none" strike="noStrike">
                          <a:solidFill>
                            <a:srgbClr val="9C0006"/>
                          </a:solidFill>
                          <a:effectLst/>
                          <a:latin typeface="Flexo Black" panose="02000000000000000000" pitchFamily="2"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673191423"/>
                  </a:ext>
                </a:extLst>
              </a:tr>
              <a:tr h="142240">
                <a:tc>
                  <a:txBody>
                    <a:bodyPr/>
                    <a:lstStyle/>
                    <a:p>
                      <a:pPr algn="l" rtl="0" fontAlgn="b"/>
                      <a:r>
                        <a:rPr lang="es-419" sz="900" b="0" i="0" u="none" strike="noStrike">
                          <a:solidFill>
                            <a:srgbClr val="000000"/>
                          </a:solidFill>
                          <a:effectLst/>
                          <a:latin typeface="Flexo Black" panose="02000000000000000000" pitchFamily="2" charset="0"/>
                        </a:rPr>
                        <a:t>160113 - SAN JUAN BAUTISTA</a:t>
                      </a:r>
                    </a:p>
                  </a:txBody>
                  <a:tcPr marL="52783"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900" b="0" i="0" u="none" strike="noStrike" dirty="0">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3331292"/>
                  </a:ext>
                </a:extLst>
              </a:tr>
            </a:tbl>
          </a:graphicData>
        </a:graphic>
      </p:graphicFrame>
      <p:graphicFrame>
        <p:nvGraphicFramePr>
          <p:cNvPr id="12" name="Tabla 11">
            <a:extLst>
              <a:ext uri="{FF2B5EF4-FFF2-40B4-BE49-F238E27FC236}">
                <a16:creationId xmlns:a16="http://schemas.microsoft.com/office/drawing/2014/main" id="{C31D30AC-0A34-4FA2-8FAE-CB81E63C7630}"/>
              </a:ext>
            </a:extLst>
          </p:cNvPr>
          <p:cNvGraphicFramePr>
            <a:graphicFrameLocks noGrp="1"/>
          </p:cNvGraphicFramePr>
          <p:nvPr/>
        </p:nvGraphicFramePr>
        <p:xfrm>
          <a:off x="5734827" y="1043617"/>
          <a:ext cx="3510774" cy="4458581"/>
        </p:xfrm>
        <a:graphic>
          <a:graphicData uri="http://schemas.openxmlformats.org/drawingml/2006/table">
            <a:tbl>
              <a:tblPr/>
              <a:tblGrid>
                <a:gridCol w="2606075">
                  <a:extLst>
                    <a:ext uri="{9D8B030D-6E8A-4147-A177-3AD203B41FA5}">
                      <a16:colId xmlns:a16="http://schemas.microsoft.com/office/drawing/2014/main" val="4055320382"/>
                    </a:ext>
                  </a:extLst>
                </a:gridCol>
                <a:gridCol w="904699">
                  <a:extLst>
                    <a:ext uri="{9D8B030D-6E8A-4147-A177-3AD203B41FA5}">
                      <a16:colId xmlns:a16="http://schemas.microsoft.com/office/drawing/2014/main" val="1340639060"/>
                    </a:ext>
                  </a:extLst>
                </a:gridCol>
              </a:tblGrid>
              <a:tr h="191381">
                <a:tc>
                  <a:txBody>
                    <a:bodyPr/>
                    <a:lstStyle/>
                    <a:p>
                      <a:pPr algn="ctr" rtl="0" fontAlgn="ctr"/>
                      <a:r>
                        <a:rPr lang="es-PE" sz="900" b="1" i="0" u="none" strike="noStrike">
                          <a:solidFill>
                            <a:srgbClr val="FFFFFF"/>
                          </a:solidFill>
                          <a:effectLst/>
                          <a:latin typeface="Flexo Black" panose="02000000000000000000" pitchFamily="2" charset="0"/>
                        </a:rPr>
                        <a:t>PROVINCIA/DISTRITO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rtl="0" fontAlgn="ctr"/>
                      <a:r>
                        <a:rPr lang="es-PE" sz="900" b="1" i="0" u="none" strike="noStrike">
                          <a:solidFill>
                            <a:srgbClr val="FFFFFF"/>
                          </a:solidFill>
                          <a:effectLst/>
                          <a:latin typeface="Flexo Black" panose="02000000000000000000" pitchFamily="2" charset="0"/>
                        </a:rPr>
                        <a:t>TOTALES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extLst>
                  <a:ext uri="{0D108BD9-81ED-4DB2-BD59-A6C34878D82A}">
                    <a16:rowId xmlns:a16="http://schemas.microsoft.com/office/drawing/2014/main" val="860985322"/>
                  </a:ext>
                </a:extLst>
              </a:tr>
              <a:tr h="142240">
                <a:tc>
                  <a:txBody>
                    <a:bodyPr/>
                    <a:lstStyle/>
                    <a:p>
                      <a:pPr algn="l" rtl="0" fontAlgn="b"/>
                      <a:r>
                        <a:rPr lang="es-PE" sz="900" b="1" i="0" u="none" strike="noStrike">
                          <a:solidFill>
                            <a:srgbClr val="000000"/>
                          </a:solidFill>
                          <a:effectLst/>
                          <a:latin typeface="Flexo Black" panose="02000000000000000000" pitchFamily="2" charset="0"/>
                        </a:rPr>
                        <a:t>PUTUMAYO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PE" sz="900" b="1"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1346168168"/>
                  </a:ext>
                </a:extLst>
              </a:tr>
              <a:tr h="142240">
                <a:tc>
                  <a:txBody>
                    <a:bodyPr/>
                    <a:lstStyle/>
                    <a:p>
                      <a:pPr algn="l" fontAlgn="b"/>
                      <a:r>
                        <a:rPr lang="es-PE" sz="900" b="0" i="0" u="none" strike="noStrike">
                          <a:solidFill>
                            <a:srgbClr val="000000"/>
                          </a:solidFill>
                          <a:effectLst/>
                          <a:latin typeface="Flexo Black" panose="02000000000000000000" pitchFamily="2" charset="0"/>
                        </a:rPr>
                        <a:t>160801 - PUTUMAYO</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00861360"/>
                  </a:ext>
                </a:extLst>
              </a:tr>
              <a:tr h="142240">
                <a:tc>
                  <a:txBody>
                    <a:bodyPr/>
                    <a:lstStyle/>
                    <a:p>
                      <a:pPr algn="l" fontAlgn="b"/>
                      <a:r>
                        <a:rPr lang="es-PE" sz="900" b="0" i="0" u="none" strike="noStrike">
                          <a:solidFill>
                            <a:srgbClr val="000000"/>
                          </a:solidFill>
                          <a:effectLst/>
                          <a:latin typeface="Flexo Black" panose="02000000000000000000" pitchFamily="2" charset="0"/>
                        </a:rPr>
                        <a:t>160802 - ROSA PANDURO</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1155018"/>
                  </a:ext>
                </a:extLst>
              </a:tr>
              <a:tr h="142240">
                <a:tc>
                  <a:txBody>
                    <a:bodyPr/>
                    <a:lstStyle/>
                    <a:p>
                      <a:pPr algn="l" fontAlgn="b"/>
                      <a:r>
                        <a:rPr lang="es-PE" sz="900" b="0" i="0" u="none" strike="noStrike">
                          <a:solidFill>
                            <a:srgbClr val="000000"/>
                          </a:solidFill>
                          <a:effectLst/>
                          <a:latin typeface="Flexo Black" panose="02000000000000000000" pitchFamily="2" charset="0"/>
                        </a:rPr>
                        <a:t>160803 - TENIENTE MANUEL CLAVERO</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49999649"/>
                  </a:ext>
                </a:extLst>
              </a:tr>
              <a:tr h="142240">
                <a:tc>
                  <a:txBody>
                    <a:bodyPr/>
                    <a:lstStyle/>
                    <a:p>
                      <a:pPr algn="l" fontAlgn="b"/>
                      <a:r>
                        <a:rPr lang="es-PE" sz="900" b="0" i="0" u="none" strike="noStrike">
                          <a:solidFill>
                            <a:srgbClr val="000000"/>
                          </a:solidFill>
                          <a:effectLst/>
                          <a:latin typeface="Flexo Black" panose="02000000000000000000" pitchFamily="2" charset="0"/>
                        </a:rPr>
                        <a:t>160804 - YAGUAS</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0816602"/>
                  </a:ext>
                </a:extLst>
              </a:tr>
              <a:tr h="142240">
                <a:tc>
                  <a:txBody>
                    <a:bodyPr/>
                    <a:lstStyle/>
                    <a:p>
                      <a:pPr algn="l" rtl="0" fontAlgn="b"/>
                      <a:r>
                        <a:rPr lang="es-PE" sz="900" b="1" i="0" u="none" strike="noStrike">
                          <a:solidFill>
                            <a:srgbClr val="000000"/>
                          </a:solidFill>
                          <a:effectLst/>
                          <a:latin typeface="Flexo Black" panose="02000000000000000000" pitchFamily="2" charset="0"/>
                        </a:rPr>
                        <a:t>RAMON CASTILLA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PE" sz="900" b="1"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1868312800"/>
                  </a:ext>
                </a:extLst>
              </a:tr>
              <a:tr h="142240">
                <a:tc>
                  <a:txBody>
                    <a:bodyPr/>
                    <a:lstStyle/>
                    <a:p>
                      <a:pPr algn="l" fontAlgn="b"/>
                      <a:r>
                        <a:rPr lang="es-PE" sz="900" b="0" i="0" u="none" strike="noStrike">
                          <a:solidFill>
                            <a:srgbClr val="000000"/>
                          </a:solidFill>
                          <a:effectLst/>
                          <a:latin typeface="Flexo Black" panose="02000000000000000000" pitchFamily="2" charset="0"/>
                        </a:rPr>
                        <a:t>160401 - RAMON CASTILLA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12282844"/>
                  </a:ext>
                </a:extLst>
              </a:tr>
              <a:tr h="142240">
                <a:tc>
                  <a:txBody>
                    <a:bodyPr/>
                    <a:lstStyle/>
                    <a:p>
                      <a:pPr algn="l" fontAlgn="b"/>
                      <a:r>
                        <a:rPr lang="es-PE" sz="900" b="0" i="0" u="none" strike="noStrike">
                          <a:solidFill>
                            <a:srgbClr val="000000"/>
                          </a:solidFill>
                          <a:effectLst/>
                          <a:latin typeface="Flexo Black" panose="02000000000000000000" pitchFamily="2" charset="0"/>
                        </a:rPr>
                        <a:t>160402 - PEBAS</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08547380"/>
                  </a:ext>
                </a:extLst>
              </a:tr>
              <a:tr h="142240">
                <a:tc>
                  <a:txBody>
                    <a:bodyPr/>
                    <a:lstStyle/>
                    <a:p>
                      <a:pPr algn="l" fontAlgn="b"/>
                      <a:r>
                        <a:rPr lang="es-PE" sz="900" b="0" i="0" u="none" strike="noStrike">
                          <a:solidFill>
                            <a:srgbClr val="000000"/>
                          </a:solidFill>
                          <a:effectLst/>
                          <a:latin typeface="Flexo Black" panose="02000000000000000000" pitchFamily="2" charset="0"/>
                        </a:rPr>
                        <a:t>160403 - YAVARI</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4007184"/>
                  </a:ext>
                </a:extLst>
              </a:tr>
              <a:tr h="142240">
                <a:tc>
                  <a:txBody>
                    <a:bodyPr/>
                    <a:lstStyle/>
                    <a:p>
                      <a:pPr algn="l" fontAlgn="b"/>
                      <a:r>
                        <a:rPr lang="es-PE" sz="900" b="0" i="0" u="none" strike="noStrike">
                          <a:solidFill>
                            <a:srgbClr val="000000"/>
                          </a:solidFill>
                          <a:effectLst/>
                          <a:latin typeface="Flexo Black" panose="02000000000000000000" pitchFamily="2" charset="0"/>
                        </a:rPr>
                        <a:t>160404 - SAN PABLO</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7914678"/>
                  </a:ext>
                </a:extLst>
              </a:tr>
              <a:tr h="142240">
                <a:tc>
                  <a:txBody>
                    <a:bodyPr/>
                    <a:lstStyle/>
                    <a:p>
                      <a:pPr algn="l" rtl="0" fontAlgn="b"/>
                      <a:r>
                        <a:rPr lang="es-PE" sz="900" b="1" i="0" u="none" strike="noStrike">
                          <a:solidFill>
                            <a:srgbClr val="000000"/>
                          </a:solidFill>
                          <a:effectLst/>
                          <a:latin typeface="Flexo Black" panose="02000000000000000000" pitchFamily="2" charset="0"/>
                        </a:rPr>
                        <a:t>REQUENA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PE" sz="900" b="1"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3602350540"/>
                  </a:ext>
                </a:extLst>
              </a:tr>
              <a:tr h="142240">
                <a:tc>
                  <a:txBody>
                    <a:bodyPr/>
                    <a:lstStyle/>
                    <a:p>
                      <a:pPr algn="l" fontAlgn="b"/>
                      <a:r>
                        <a:rPr lang="es-PE" sz="900" b="0" i="0" u="none" strike="noStrike">
                          <a:solidFill>
                            <a:srgbClr val="000000"/>
                          </a:solidFill>
                          <a:effectLst/>
                          <a:latin typeface="Flexo Black" panose="02000000000000000000" pitchFamily="2" charset="0"/>
                        </a:rPr>
                        <a:t>160501 - REQUENA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04703433"/>
                  </a:ext>
                </a:extLst>
              </a:tr>
              <a:tr h="142240">
                <a:tc>
                  <a:txBody>
                    <a:bodyPr/>
                    <a:lstStyle/>
                    <a:p>
                      <a:pPr algn="l" fontAlgn="b"/>
                      <a:r>
                        <a:rPr lang="es-PE" sz="900" b="0" i="0" u="none" strike="noStrike">
                          <a:solidFill>
                            <a:srgbClr val="000000"/>
                          </a:solidFill>
                          <a:effectLst/>
                          <a:latin typeface="Flexo Black" panose="02000000000000000000" pitchFamily="2" charset="0"/>
                        </a:rPr>
                        <a:t>160502 - ALTO TAPICHE</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85001993"/>
                  </a:ext>
                </a:extLst>
              </a:tr>
              <a:tr h="142240">
                <a:tc>
                  <a:txBody>
                    <a:bodyPr/>
                    <a:lstStyle/>
                    <a:p>
                      <a:pPr algn="l" fontAlgn="b"/>
                      <a:r>
                        <a:rPr lang="es-PE" sz="900" b="0" i="0" u="none" strike="noStrike">
                          <a:solidFill>
                            <a:srgbClr val="000000"/>
                          </a:solidFill>
                          <a:effectLst/>
                          <a:latin typeface="Flexo Black" panose="02000000000000000000" pitchFamily="2" charset="0"/>
                        </a:rPr>
                        <a:t>160503 - CAPELO</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7017675"/>
                  </a:ext>
                </a:extLst>
              </a:tr>
              <a:tr h="142240">
                <a:tc>
                  <a:txBody>
                    <a:bodyPr/>
                    <a:lstStyle/>
                    <a:p>
                      <a:pPr algn="l" fontAlgn="b"/>
                      <a:r>
                        <a:rPr lang="es-PE" sz="900" b="0" i="0" u="none" strike="noStrike">
                          <a:solidFill>
                            <a:srgbClr val="000000"/>
                          </a:solidFill>
                          <a:effectLst/>
                          <a:latin typeface="Flexo Black" panose="02000000000000000000" pitchFamily="2" charset="0"/>
                        </a:rPr>
                        <a:t>160504 - EMILIO SAN MARTIN</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85592312"/>
                  </a:ext>
                </a:extLst>
              </a:tr>
              <a:tr h="142240">
                <a:tc>
                  <a:txBody>
                    <a:bodyPr/>
                    <a:lstStyle/>
                    <a:p>
                      <a:pPr algn="l" fontAlgn="b"/>
                      <a:r>
                        <a:rPr lang="es-PE" sz="900" b="0" i="0" u="none" strike="noStrike">
                          <a:solidFill>
                            <a:srgbClr val="000000"/>
                          </a:solidFill>
                          <a:effectLst/>
                          <a:latin typeface="Flexo Black" panose="02000000000000000000" pitchFamily="2" charset="0"/>
                        </a:rPr>
                        <a:t>160505 - MAQUIA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68497488"/>
                  </a:ext>
                </a:extLst>
              </a:tr>
              <a:tr h="142240">
                <a:tc>
                  <a:txBody>
                    <a:bodyPr/>
                    <a:lstStyle/>
                    <a:p>
                      <a:pPr algn="l" fontAlgn="b"/>
                      <a:r>
                        <a:rPr lang="es-PE" sz="900" b="0" i="0" u="none" strike="noStrike">
                          <a:solidFill>
                            <a:srgbClr val="000000"/>
                          </a:solidFill>
                          <a:effectLst/>
                          <a:latin typeface="Flexo Black" panose="02000000000000000000" pitchFamily="2" charset="0"/>
                        </a:rPr>
                        <a:t>160506 - PUINAHUA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08483836"/>
                  </a:ext>
                </a:extLst>
              </a:tr>
              <a:tr h="142240">
                <a:tc>
                  <a:txBody>
                    <a:bodyPr/>
                    <a:lstStyle/>
                    <a:p>
                      <a:pPr algn="l" fontAlgn="b"/>
                      <a:r>
                        <a:rPr lang="es-PE" sz="900" b="0" i="0" u="none" strike="noStrike">
                          <a:solidFill>
                            <a:srgbClr val="000000"/>
                          </a:solidFill>
                          <a:effectLst/>
                          <a:latin typeface="Flexo Black" panose="02000000000000000000" pitchFamily="2" charset="0"/>
                        </a:rPr>
                        <a:t>160507 - SAQUENA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83669147"/>
                  </a:ext>
                </a:extLst>
              </a:tr>
              <a:tr h="142240">
                <a:tc>
                  <a:txBody>
                    <a:bodyPr/>
                    <a:lstStyle/>
                    <a:p>
                      <a:pPr algn="l" fontAlgn="b"/>
                      <a:r>
                        <a:rPr lang="es-PE" sz="900" b="0" i="0" u="none" strike="noStrike">
                          <a:solidFill>
                            <a:srgbClr val="000000"/>
                          </a:solidFill>
                          <a:effectLst/>
                          <a:latin typeface="Flexo Black" panose="02000000000000000000" pitchFamily="2" charset="0"/>
                        </a:rPr>
                        <a:t>160508 - SOPLIN</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89137867"/>
                  </a:ext>
                </a:extLst>
              </a:tr>
              <a:tr h="142240">
                <a:tc>
                  <a:txBody>
                    <a:bodyPr/>
                    <a:lstStyle/>
                    <a:p>
                      <a:pPr algn="l" fontAlgn="b"/>
                      <a:r>
                        <a:rPr lang="es-PE" sz="900" b="0" i="0" u="none" strike="noStrike">
                          <a:solidFill>
                            <a:srgbClr val="000000"/>
                          </a:solidFill>
                          <a:effectLst/>
                          <a:latin typeface="Flexo Black" panose="02000000000000000000" pitchFamily="2" charset="0"/>
                        </a:rPr>
                        <a:t>160509 - TAPICHE</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96729640"/>
                  </a:ext>
                </a:extLst>
              </a:tr>
              <a:tr h="142240">
                <a:tc>
                  <a:txBody>
                    <a:bodyPr/>
                    <a:lstStyle/>
                    <a:p>
                      <a:pPr algn="l" fontAlgn="b"/>
                      <a:r>
                        <a:rPr lang="es-PE" sz="900" b="0" i="0" u="none" strike="noStrike">
                          <a:solidFill>
                            <a:srgbClr val="000000"/>
                          </a:solidFill>
                          <a:effectLst/>
                          <a:latin typeface="Flexo Black" panose="02000000000000000000" pitchFamily="2" charset="0"/>
                        </a:rPr>
                        <a:t>160510 - JENARO HERRERA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59376426"/>
                  </a:ext>
                </a:extLst>
              </a:tr>
              <a:tr h="142240">
                <a:tc>
                  <a:txBody>
                    <a:bodyPr/>
                    <a:lstStyle/>
                    <a:p>
                      <a:pPr algn="l" fontAlgn="b"/>
                      <a:r>
                        <a:rPr lang="es-PE" sz="900" b="0" i="0" u="none" strike="noStrike">
                          <a:solidFill>
                            <a:srgbClr val="000000"/>
                          </a:solidFill>
                          <a:effectLst/>
                          <a:latin typeface="Flexo Black" panose="02000000000000000000" pitchFamily="2" charset="0"/>
                        </a:rPr>
                        <a:t>160511 - YAQUERANA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4473041"/>
                  </a:ext>
                </a:extLst>
              </a:tr>
              <a:tr h="142240">
                <a:tc>
                  <a:txBody>
                    <a:bodyPr/>
                    <a:lstStyle/>
                    <a:p>
                      <a:pPr algn="l" rtl="0" fontAlgn="b"/>
                      <a:r>
                        <a:rPr lang="es-PE" sz="900" b="1" i="0" u="none" strike="noStrike">
                          <a:solidFill>
                            <a:srgbClr val="000000"/>
                          </a:solidFill>
                          <a:effectLst/>
                          <a:latin typeface="Flexo Black" panose="02000000000000000000" pitchFamily="2" charset="0"/>
                        </a:rPr>
                        <a:t>UCAYALI</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PE" sz="900" b="1"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181492666"/>
                  </a:ext>
                </a:extLst>
              </a:tr>
              <a:tr h="142240">
                <a:tc>
                  <a:txBody>
                    <a:bodyPr/>
                    <a:lstStyle/>
                    <a:p>
                      <a:pPr algn="l" fontAlgn="b"/>
                      <a:r>
                        <a:rPr lang="es-PE" sz="900" b="0" i="0" u="none" strike="noStrike">
                          <a:solidFill>
                            <a:srgbClr val="000000"/>
                          </a:solidFill>
                          <a:effectLst/>
                          <a:latin typeface="Flexo Black" panose="02000000000000000000" pitchFamily="2" charset="0"/>
                        </a:rPr>
                        <a:t>160601 - CONTAMANA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46511413"/>
                  </a:ext>
                </a:extLst>
              </a:tr>
              <a:tr h="142240">
                <a:tc>
                  <a:txBody>
                    <a:bodyPr/>
                    <a:lstStyle/>
                    <a:p>
                      <a:pPr algn="l" fontAlgn="b"/>
                      <a:r>
                        <a:rPr lang="es-PE" sz="900" b="0" i="0" u="none" strike="noStrike">
                          <a:solidFill>
                            <a:srgbClr val="000000"/>
                          </a:solidFill>
                          <a:effectLst/>
                          <a:latin typeface="Flexo Black" panose="02000000000000000000" pitchFamily="2" charset="0"/>
                        </a:rPr>
                        <a:t>160602 - INAHUAYA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47824044"/>
                  </a:ext>
                </a:extLst>
              </a:tr>
              <a:tr h="142240">
                <a:tc>
                  <a:txBody>
                    <a:bodyPr/>
                    <a:lstStyle/>
                    <a:p>
                      <a:pPr algn="l" fontAlgn="b"/>
                      <a:r>
                        <a:rPr lang="es-PE" sz="900" b="0" i="0" u="none" strike="noStrike">
                          <a:solidFill>
                            <a:srgbClr val="000000"/>
                          </a:solidFill>
                          <a:effectLst/>
                          <a:latin typeface="Flexo Black" panose="02000000000000000000" pitchFamily="2" charset="0"/>
                        </a:rPr>
                        <a:t>160603 - PADRE MARQUEZ</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01010192"/>
                  </a:ext>
                </a:extLst>
              </a:tr>
              <a:tr h="142240">
                <a:tc>
                  <a:txBody>
                    <a:bodyPr/>
                    <a:lstStyle/>
                    <a:p>
                      <a:pPr algn="l" fontAlgn="b"/>
                      <a:r>
                        <a:rPr lang="es-PE" sz="900" b="0" i="0" u="none" strike="noStrike">
                          <a:solidFill>
                            <a:srgbClr val="000000"/>
                          </a:solidFill>
                          <a:effectLst/>
                          <a:latin typeface="Flexo Black" panose="02000000000000000000" pitchFamily="2" charset="0"/>
                        </a:rPr>
                        <a:t>160604 - PAMPA HERMOSA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35513"/>
                  </a:ext>
                </a:extLst>
              </a:tr>
              <a:tr h="142240">
                <a:tc>
                  <a:txBody>
                    <a:bodyPr/>
                    <a:lstStyle/>
                    <a:p>
                      <a:pPr algn="l" fontAlgn="b"/>
                      <a:r>
                        <a:rPr lang="es-PE" sz="900" b="0" i="0" u="none" strike="noStrike">
                          <a:solidFill>
                            <a:srgbClr val="000000"/>
                          </a:solidFill>
                          <a:effectLst/>
                          <a:latin typeface="Flexo Black" panose="02000000000000000000" pitchFamily="2" charset="0"/>
                        </a:rPr>
                        <a:t>160605 - SARAYACU</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87983987"/>
                  </a:ext>
                </a:extLst>
              </a:tr>
              <a:tr h="142240">
                <a:tc>
                  <a:txBody>
                    <a:bodyPr/>
                    <a:lstStyle/>
                    <a:p>
                      <a:pPr algn="l" fontAlgn="b"/>
                      <a:r>
                        <a:rPr lang="es-PE" sz="900" b="0" i="0" u="none" strike="noStrike">
                          <a:solidFill>
                            <a:srgbClr val="000000"/>
                          </a:solidFill>
                          <a:effectLst/>
                          <a:latin typeface="Flexo Black" panose="02000000000000000000" pitchFamily="2" charset="0"/>
                        </a:rPr>
                        <a:t>160606 - VARGAS GUERRA</a:t>
                      </a:r>
                    </a:p>
                  </a:txBody>
                  <a:tcPr marL="61079"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9BC2E6"/>
                      </a:solidFill>
                      <a:prstDash val="solid"/>
                      <a:round/>
                      <a:headEnd type="none" w="med" len="med"/>
                      <a:tailEnd type="none" w="med" len="med"/>
                    </a:lnB>
                  </a:tcPr>
                </a:tc>
                <a:tc>
                  <a:txBody>
                    <a:bodyPr/>
                    <a:lstStyle/>
                    <a:p>
                      <a:pPr algn="ctr" rtl="0" fontAlgn="b"/>
                      <a:r>
                        <a:rPr lang="es-PE" sz="900" b="0" i="0" u="none" strike="noStrike">
                          <a:solidFill>
                            <a:srgbClr val="000000"/>
                          </a:solidFill>
                          <a:effectLst/>
                          <a:latin typeface="Flexo Black" panose="02000000000000000000" pitchFamily="2"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48078107"/>
                  </a:ext>
                </a:extLst>
              </a:tr>
              <a:tr h="142240">
                <a:tc>
                  <a:txBody>
                    <a:bodyPr/>
                    <a:lstStyle/>
                    <a:p>
                      <a:pPr algn="l" fontAlgn="b"/>
                      <a:r>
                        <a:rPr lang="es-PE" sz="900" b="1" i="0" u="none" strike="noStrike" dirty="0">
                          <a:solidFill>
                            <a:srgbClr val="FFFFFF"/>
                          </a:solidFill>
                          <a:effectLst/>
                          <a:latin typeface="Flexo Black" panose="02000000000000000000" pitchFamily="2" charset="0"/>
                        </a:rPr>
                        <a:t>Total general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2CB"/>
                    </a:solidFill>
                  </a:tcPr>
                </a:tc>
                <a:tc>
                  <a:txBody>
                    <a:bodyPr/>
                    <a:lstStyle/>
                    <a:p>
                      <a:pPr algn="ctr" fontAlgn="b"/>
                      <a:r>
                        <a:rPr lang="es-PE" sz="900" b="1" i="0" u="none" strike="noStrike" dirty="0">
                          <a:solidFill>
                            <a:srgbClr val="9C0006"/>
                          </a:solidFill>
                          <a:effectLst/>
                          <a:latin typeface="Flexo Black" panose="02000000000000000000" pitchFamily="2" charset="0"/>
                        </a:rPr>
                        <a:t>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4238967775"/>
                  </a:ext>
                </a:extLst>
              </a:tr>
            </a:tbl>
          </a:graphicData>
        </a:graphic>
      </p:graphicFrame>
      <p:grpSp>
        <p:nvGrpSpPr>
          <p:cNvPr id="33" name="Group 23">
            <a:extLst>
              <a:ext uri="{FF2B5EF4-FFF2-40B4-BE49-F238E27FC236}">
                <a16:creationId xmlns:a16="http://schemas.microsoft.com/office/drawing/2014/main" id="{9377A783-DB2F-486B-AEDC-50A8C5F91089}"/>
              </a:ext>
            </a:extLst>
          </p:cNvPr>
          <p:cNvGrpSpPr/>
          <p:nvPr/>
        </p:nvGrpSpPr>
        <p:grpSpPr>
          <a:xfrm>
            <a:off x="4044893" y="5897813"/>
            <a:ext cx="628707" cy="731587"/>
            <a:chOff x="0" y="0"/>
            <a:chExt cx="698500" cy="812800"/>
          </a:xfrm>
        </p:grpSpPr>
        <p:sp>
          <p:nvSpPr>
            <p:cNvPr id="34" name="Freeform 24">
              <a:extLst>
                <a:ext uri="{FF2B5EF4-FFF2-40B4-BE49-F238E27FC236}">
                  <a16:creationId xmlns:a16="http://schemas.microsoft.com/office/drawing/2014/main" id="{0E7147B2-A462-4F80-A5B8-F759773F509D}"/>
                </a:ext>
              </a:extLst>
            </p:cNvPr>
            <p:cNvSpPr/>
            <p:nvPr/>
          </p:nvSpPr>
          <p:spPr>
            <a:xfrm>
              <a:off x="0" y="8128"/>
              <a:ext cx="698500" cy="796543"/>
            </a:xfrm>
            <a:custGeom>
              <a:avLst/>
              <a:gdLst/>
              <a:ahLst/>
              <a:cxnLst/>
              <a:rect l="l" t="t" r="r" b="b"/>
              <a:pathLst>
                <a:path w="698500" h="796543">
                  <a:moveTo>
                    <a:pt x="385837" y="13159"/>
                  </a:moveTo>
                  <a:lnTo>
                    <a:pt x="661913" y="173785"/>
                  </a:lnTo>
                  <a:cubicBezTo>
                    <a:pt x="684565" y="186964"/>
                    <a:pt x="698500" y="211194"/>
                    <a:pt x="698500" y="237401"/>
                  </a:cubicBezTo>
                  <a:lnTo>
                    <a:pt x="698500" y="559143"/>
                  </a:lnTo>
                  <a:cubicBezTo>
                    <a:pt x="698500" y="585350"/>
                    <a:pt x="684565" y="609580"/>
                    <a:pt x="661913" y="622759"/>
                  </a:cubicBezTo>
                  <a:lnTo>
                    <a:pt x="385837" y="783385"/>
                  </a:lnTo>
                  <a:cubicBezTo>
                    <a:pt x="363221" y="796544"/>
                    <a:pt x="335279" y="796544"/>
                    <a:pt x="312663" y="783385"/>
                  </a:cubicBezTo>
                  <a:lnTo>
                    <a:pt x="36587" y="622759"/>
                  </a:lnTo>
                  <a:cubicBezTo>
                    <a:pt x="13935" y="609580"/>
                    <a:pt x="0" y="585350"/>
                    <a:pt x="0" y="559143"/>
                  </a:cubicBezTo>
                  <a:lnTo>
                    <a:pt x="0" y="237401"/>
                  </a:lnTo>
                  <a:cubicBezTo>
                    <a:pt x="0" y="211194"/>
                    <a:pt x="13935" y="186964"/>
                    <a:pt x="36587" y="173785"/>
                  </a:cubicBezTo>
                  <a:lnTo>
                    <a:pt x="312663" y="13159"/>
                  </a:lnTo>
                  <a:cubicBezTo>
                    <a:pt x="335279" y="0"/>
                    <a:pt x="363221" y="0"/>
                    <a:pt x="385837" y="13159"/>
                  </a:cubicBezTo>
                  <a:close/>
                </a:path>
              </a:pathLst>
            </a:custGeom>
            <a:solidFill>
              <a:srgbClr val="05518B"/>
            </a:solidFill>
            <a:ln w="12700" cap="sq">
              <a:solidFill>
                <a:srgbClr val="000000"/>
              </a:solidFill>
              <a:prstDash val="solid"/>
              <a:miter/>
            </a:ln>
          </p:spPr>
          <p:txBody>
            <a:bodyPr/>
            <a:lstStyle/>
            <a:p>
              <a:endParaRPr lang="es-PE" sz="1200"/>
            </a:p>
          </p:txBody>
        </p:sp>
      </p:grpSp>
      <p:sp>
        <p:nvSpPr>
          <p:cNvPr id="35" name="Freeform 35">
            <a:extLst>
              <a:ext uri="{FF2B5EF4-FFF2-40B4-BE49-F238E27FC236}">
                <a16:creationId xmlns:a16="http://schemas.microsoft.com/office/drawing/2014/main" id="{E4128F23-C444-4D14-9757-7EB9C4850E2B}"/>
              </a:ext>
            </a:extLst>
          </p:cNvPr>
          <p:cNvSpPr/>
          <p:nvPr/>
        </p:nvSpPr>
        <p:spPr>
          <a:xfrm>
            <a:off x="4193671" y="6145841"/>
            <a:ext cx="331151" cy="235531"/>
          </a:xfrm>
          <a:custGeom>
            <a:avLst/>
            <a:gdLst/>
            <a:ahLst/>
            <a:cxnLst/>
            <a:rect l="l" t="t" r="r" b="b"/>
            <a:pathLst>
              <a:path w="496727" h="353297">
                <a:moveTo>
                  <a:pt x="0" y="0"/>
                </a:moveTo>
                <a:lnTo>
                  <a:pt x="496727" y="0"/>
                </a:lnTo>
                <a:lnTo>
                  <a:pt x="496727" y="353297"/>
                </a:lnTo>
                <a:lnTo>
                  <a:pt x="0" y="3532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PE" sz="1200"/>
          </a:p>
        </p:txBody>
      </p:sp>
      <p:sp>
        <p:nvSpPr>
          <p:cNvPr id="36" name="TextBox 51">
            <a:extLst>
              <a:ext uri="{FF2B5EF4-FFF2-40B4-BE49-F238E27FC236}">
                <a16:creationId xmlns:a16="http://schemas.microsoft.com/office/drawing/2014/main" id="{9389D1F7-6B58-485A-B7FF-3918735322FE}"/>
              </a:ext>
            </a:extLst>
          </p:cNvPr>
          <p:cNvSpPr txBox="1"/>
          <p:nvPr/>
        </p:nvSpPr>
        <p:spPr>
          <a:xfrm>
            <a:off x="4376630" y="6086742"/>
            <a:ext cx="3424065" cy="369332"/>
          </a:xfrm>
          <a:prstGeom prst="rect">
            <a:avLst/>
          </a:prstGeom>
          <a:ln>
            <a:noFill/>
          </a:ln>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Total </a:t>
            </a:r>
            <a:r>
              <a:rPr lang="es-PE" sz="2400" dirty="0">
                <a:solidFill>
                  <a:srgbClr val="05518B"/>
                </a:solidFill>
                <a:latin typeface="Flexo Black" panose="02000000000000000000" pitchFamily="2" charset="0"/>
                <a:ea typeface="Codec Pro Ultra-Bold"/>
                <a:cs typeface="Codec Pro Ultra-Bold"/>
                <a:sym typeface="Codec Pro Ultra-Bold"/>
              </a:rPr>
              <a:t>Fallecidos: 5</a:t>
            </a:r>
            <a:endParaRPr lang="en-US" sz="2400" dirty="0">
              <a:solidFill>
                <a:srgbClr val="05518B"/>
              </a:solidFill>
              <a:latin typeface="Flexo Black" panose="02000000000000000000" pitchFamily="2" charset="0"/>
              <a:ea typeface="Codec Pro Ultra-Bold"/>
              <a:cs typeface="Codec Pro Ultra-Bold"/>
              <a:sym typeface="Codec Pro Ultra-Bold"/>
            </a:endParaRPr>
          </a:p>
        </p:txBody>
      </p:sp>
    </p:spTree>
    <p:extLst>
      <p:ext uri="{BB962C8B-B14F-4D97-AF65-F5344CB8AC3E}">
        <p14:creationId xmlns:p14="http://schemas.microsoft.com/office/powerpoint/2010/main" val="39136727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54879" y="178647"/>
            <a:ext cx="4579517" cy="902683"/>
          </a:xfrm>
          <a:prstGeom prst="rect">
            <a:avLst/>
          </a:prstGeom>
        </p:spPr>
        <p:txBody>
          <a:bodyPr wrap="square" lIns="0" tIns="0" rIns="0" bIns="0" rtlCol="0" anchor="t">
            <a:spAutoFit/>
          </a:bodyPr>
          <a:lstStyle/>
          <a:p>
            <a:pPr algn="l"/>
            <a:r>
              <a:rPr lang="en-US" sz="2933" dirty="0">
                <a:solidFill>
                  <a:srgbClr val="05518B"/>
                </a:solidFill>
                <a:latin typeface="Flexo Black" panose="02000000000000000000" pitchFamily="2" charset="0"/>
                <a:ea typeface="Codec Pro Ultra-Bold"/>
                <a:cs typeface="Codec Pro Ultra-Bold"/>
                <a:sym typeface="Codec Pro Ultra-Bold"/>
              </a:rPr>
              <a:t>FALLECIDOS COVID-19 </a:t>
            </a:r>
          </a:p>
          <a:p>
            <a:pPr algn="l"/>
            <a:r>
              <a:rPr lang="en-US" sz="2933" dirty="0">
                <a:solidFill>
                  <a:schemeClr val="accent2">
                    <a:lumMod val="75000"/>
                  </a:schemeClr>
                </a:solidFill>
                <a:latin typeface="Flexo Black" panose="02000000000000000000" pitchFamily="2" charset="0"/>
                <a:ea typeface="Codec Pro Ultra-Bold"/>
                <a:cs typeface="Codec Pro Ultra-Bold"/>
                <a:sym typeface="Codec Pro Ultra-Bold"/>
              </a:rPr>
              <a:t>12/09/2024</a:t>
            </a:r>
          </a:p>
        </p:txBody>
      </p:sp>
      <p:grpSp>
        <p:nvGrpSpPr>
          <p:cNvPr id="5" name="Group 5"/>
          <p:cNvGrpSpPr/>
          <p:nvPr/>
        </p:nvGrpSpPr>
        <p:grpSpPr>
          <a:xfrm rot="9027298">
            <a:off x="2963644" y="1240345"/>
            <a:ext cx="8775552" cy="717654"/>
            <a:chOff x="0" y="0"/>
            <a:chExt cx="3223628" cy="263624"/>
          </a:xfrm>
        </p:grpSpPr>
        <p:sp>
          <p:nvSpPr>
            <p:cNvPr id="6" name="Freeform 6"/>
            <p:cNvSpPr/>
            <p:nvPr/>
          </p:nvSpPr>
          <p:spPr>
            <a:xfrm>
              <a:off x="0" y="0"/>
              <a:ext cx="3223628" cy="263624"/>
            </a:xfrm>
            <a:custGeom>
              <a:avLst/>
              <a:gdLst/>
              <a:ahLst/>
              <a:cxnLst/>
              <a:rect l="l" t="t" r="r" b="b"/>
              <a:pathLst>
                <a:path w="3223628" h="263624">
                  <a:moveTo>
                    <a:pt x="58814" y="0"/>
                  </a:moveTo>
                  <a:lnTo>
                    <a:pt x="3164814" y="0"/>
                  </a:lnTo>
                  <a:cubicBezTo>
                    <a:pt x="3180412" y="0"/>
                    <a:pt x="3195372" y="6196"/>
                    <a:pt x="3206402" y="17226"/>
                  </a:cubicBezTo>
                  <a:cubicBezTo>
                    <a:pt x="3217431" y="28256"/>
                    <a:pt x="3223628" y="43216"/>
                    <a:pt x="3223628" y="58814"/>
                  </a:cubicBezTo>
                  <a:lnTo>
                    <a:pt x="3223628" y="204810"/>
                  </a:lnTo>
                  <a:cubicBezTo>
                    <a:pt x="3223628" y="220409"/>
                    <a:pt x="3217431" y="235368"/>
                    <a:pt x="3206402" y="246398"/>
                  </a:cubicBezTo>
                  <a:cubicBezTo>
                    <a:pt x="3195372" y="257428"/>
                    <a:pt x="3180412" y="263624"/>
                    <a:pt x="3164814" y="263624"/>
                  </a:cubicBezTo>
                  <a:lnTo>
                    <a:pt x="58814" y="263624"/>
                  </a:lnTo>
                  <a:cubicBezTo>
                    <a:pt x="43216" y="263624"/>
                    <a:pt x="28256" y="257428"/>
                    <a:pt x="17226" y="246398"/>
                  </a:cubicBezTo>
                  <a:cubicBezTo>
                    <a:pt x="6196" y="235368"/>
                    <a:pt x="0" y="220409"/>
                    <a:pt x="0" y="204810"/>
                  </a:cubicBezTo>
                  <a:lnTo>
                    <a:pt x="0" y="58814"/>
                  </a:lnTo>
                  <a:cubicBezTo>
                    <a:pt x="0" y="43216"/>
                    <a:pt x="6196" y="28256"/>
                    <a:pt x="17226" y="17226"/>
                  </a:cubicBezTo>
                  <a:cubicBezTo>
                    <a:pt x="28256" y="6196"/>
                    <a:pt x="43216" y="0"/>
                    <a:pt x="5881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7" name="TextBox 7"/>
            <p:cNvSpPr txBox="1"/>
            <p:nvPr/>
          </p:nvSpPr>
          <p:spPr>
            <a:xfrm>
              <a:off x="0" y="-38100"/>
              <a:ext cx="3223628" cy="301724"/>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rot="9027298">
            <a:off x="8990861" y="5912581"/>
            <a:ext cx="3943088" cy="717654"/>
            <a:chOff x="0" y="0"/>
            <a:chExt cx="1448461" cy="263624"/>
          </a:xfrm>
        </p:grpSpPr>
        <p:sp>
          <p:nvSpPr>
            <p:cNvPr id="9" name="Freeform 9"/>
            <p:cNvSpPr/>
            <p:nvPr/>
          </p:nvSpPr>
          <p:spPr>
            <a:xfrm>
              <a:off x="0" y="0"/>
              <a:ext cx="1448461" cy="263624"/>
            </a:xfrm>
            <a:custGeom>
              <a:avLst/>
              <a:gdLst/>
              <a:ahLst/>
              <a:cxnLst/>
              <a:rect l="l" t="t" r="r" b="b"/>
              <a:pathLst>
                <a:path w="1448461" h="263624">
                  <a:moveTo>
                    <a:pt x="130894" y="0"/>
                  </a:moveTo>
                  <a:lnTo>
                    <a:pt x="1317567" y="0"/>
                  </a:lnTo>
                  <a:cubicBezTo>
                    <a:pt x="1352282" y="0"/>
                    <a:pt x="1385576" y="13791"/>
                    <a:pt x="1410123" y="38338"/>
                  </a:cubicBezTo>
                  <a:cubicBezTo>
                    <a:pt x="1434671" y="62886"/>
                    <a:pt x="1448461" y="96179"/>
                    <a:pt x="1448461" y="130894"/>
                  </a:cubicBezTo>
                  <a:lnTo>
                    <a:pt x="1448461" y="132730"/>
                  </a:lnTo>
                  <a:cubicBezTo>
                    <a:pt x="1448461" y="205021"/>
                    <a:pt x="1389858" y="263624"/>
                    <a:pt x="1317567" y="263624"/>
                  </a:cubicBezTo>
                  <a:lnTo>
                    <a:pt x="130894" y="263624"/>
                  </a:lnTo>
                  <a:cubicBezTo>
                    <a:pt x="58603" y="263624"/>
                    <a:pt x="0" y="205021"/>
                    <a:pt x="0" y="132730"/>
                  </a:cubicBezTo>
                  <a:lnTo>
                    <a:pt x="0" y="130894"/>
                  </a:lnTo>
                  <a:cubicBezTo>
                    <a:pt x="0" y="58603"/>
                    <a:pt x="58603" y="0"/>
                    <a:pt x="130894"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sz="1200"/>
            </a:p>
          </p:txBody>
        </p:sp>
        <p:sp>
          <p:nvSpPr>
            <p:cNvPr id="10" name="TextBox 10"/>
            <p:cNvSpPr txBox="1"/>
            <p:nvPr/>
          </p:nvSpPr>
          <p:spPr>
            <a:xfrm>
              <a:off x="0" y="-38100"/>
              <a:ext cx="1448461" cy="301724"/>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rot="9027298">
            <a:off x="6316245" y="4847089"/>
            <a:ext cx="2442255" cy="332212"/>
            <a:chOff x="0" y="0"/>
            <a:chExt cx="586314" cy="79754"/>
          </a:xfrm>
        </p:grpSpPr>
        <p:sp>
          <p:nvSpPr>
            <p:cNvPr id="12" name="Freeform 12"/>
            <p:cNvSpPr/>
            <p:nvPr/>
          </p:nvSpPr>
          <p:spPr>
            <a:xfrm>
              <a:off x="0" y="0"/>
              <a:ext cx="586314" cy="79754"/>
            </a:xfrm>
            <a:custGeom>
              <a:avLst/>
              <a:gdLst/>
              <a:ahLst/>
              <a:cxnLst/>
              <a:rect l="l" t="t" r="r" b="b"/>
              <a:pathLst>
                <a:path w="586314" h="79754">
                  <a:moveTo>
                    <a:pt x="39877" y="0"/>
                  </a:moveTo>
                  <a:lnTo>
                    <a:pt x="546436" y="0"/>
                  </a:lnTo>
                  <a:cubicBezTo>
                    <a:pt x="568460" y="0"/>
                    <a:pt x="586314" y="17854"/>
                    <a:pt x="586314" y="39877"/>
                  </a:cubicBezTo>
                  <a:lnTo>
                    <a:pt x="586314" y="39877"/>
                  </a:lnTo>
                  <a:cubicBezTo>
                    <a:pt x="586314" y="61901"/>
                    <a:pt x="568460" y="79754"/>
                    <a:pt x="546436" y="79754"/>
                  </a:cubicBezTo>
                  <a:lnTo>
                    <a:pt x="39877" y="79754"/>
                  </a:lnTo>
                  <a:cubicBezTo>
                    <a:pt x="17854" y="79754"/>
                    <a:pt x="0" y="61901"/>
                    <a:pt x="0" y="39877"/>
                  </a:cubicBezTo>
                  <a:lnTo>
                    <a:pt x="0" y="39877"/>
                  </a:lnTo>
                  <a:cubicBezTo>
                    <a:pt x="0" y="17854"/>
                    <a:pt x="17854" y="0"/>
                    <a:pt x="39877" y="0"/>
                  </a:cubicBezTo>
                  <a:close/>
                </a:path>
              </a:pathLst>
            </a:custGeom>
            <a:solidFill>
              <a:srgbClr val="0092CB"/>
            </a:solidFill>
          </p:spPr>
          <p:txBody>
            <a:bodyPr/>
            <a:lstStyle/>
            <a:p>
              <a:endParaRPr lang="es-PE" sz="1200"/>
            </a:p>
          </p:txBody>
        </p:sp>
        <p:sp>
          <p:nvSpPr>
            <p:cNvPr id="13" name="TextBox 13"/>
            <p:cNvSpPr txBox="1"/>
            <p:nvPr/>
          </p:nvSpPr>
          <p:spPr>
            <a:xfrm>
              <a:off x="0" y="-38100"/>
              <a:ext cx="586314" cy="117854"/>
            </a:xfrm>
            <a:prstGeom prst="rect">
              <a:avLst/>
            </a:prstGeom>
          </p:spPr>
          <p:txBody>
            <a:bodyPr lIns="33867" tIns="33867" rIns="33867" bIns="33867" rtlCol="0" anchor="ctr"/>
            <a:lstStyle/>
            <a:p>
              <a:pPr algn="ctr">
                <a:lnSpc>
                  <a:spcPts val="1773"/>
                </a:lnSpc>
              </a:pPr>
              <a:endParaRPr sz="1200"/>
            </a:p>
          </p:txBody>
        </p:sp>
      </p:grpSp>
      <p:sp>
        <p:nvSpPr>
          <p:cNvPr id="14" name="Freeform 14"/>
          <p:cNvSpPr/>
          <p:nvPr/>
        </p:nvSpPr>
        <p:spPr>
          <a:xfrm rot="-5400000">
            <a:off x="6459255" y="401167"/>
            <a:ext cx="6070412" cy="5395079"/>
          </a:xfrm>
          <a:custGeom>
            <a:avLst/>
            <a:gdLst/>
            <a:ahLst/>
            <a:cxnLst/>
            <a:rect l="l" t="t" r="r" b="b"/>
            <a:pathLst>
              <a:path w="9105618" h="8092618">
                <a:moveTo>
                  <a:pt x="0" y="0"/>
                </a:moveTo>
                <a:lnTo>
                  <a:pt x="9105618" y="0"/>
                </a:lnTo>
                <a:lnTo>
                  <a:pt x="9105618" y="8092618"/>
                </a:lnTo>
                <a:lnTo>
                  <a:pt x="0" y="80926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PE" sz="1200"/>
          </a:p>
        </p:txBody>
      </p:sp>
      <p:grpSp>
        <p:nvGrpSpPr>
          <p:cNvPr id="15" name="Group 15"/>
          <p:cNvGrpSpPr/>
          <p:nvPr/>
        </p:nvGrpSpPr>
        <p:grpSpPr>
          <a:xfrm rot="9027298">
            <a:off x="9766764" y="290788"/>
            <a:ext cx="2812756" cy="332212"/>
            <a:chOff x="0" y="0"/>
            <a:chExt cx="675260" cy="79754"/>
          </a:xfrm>
        </p:grpSpPr>
        <p:sp>
          <p:nvSpPr>
            <p:cNvPr id="16" name="Freeform 16"/>
            <p:cNvSpPr/>
            <p:nvPr/>
          </p:nvSpPr>
          <p:spPr>
            <a:xfrm>
              <a:off x="0" y="0"/>
              <a:ext cx="675260" cy="79754"/>
            </a:xfrm>
            <a:custGeom>
              <a:avLst/>
              <a:gdLst/>
              <a:ahLst/>
              <a:cxnLst/>
              <a:rect l="l" t="t" r="r" b="b"/>
              <a:pathLst>
                <a:path w="675260" h="79754">
                  <a:moveTo>
                    <a:pt x="39877" y="0"/>
                  </a:moveTo>
                  <a:lnTo>
                    <a:pt x="635383" y="0"/>
                  </a:lnTo>
                  <a:cubicBezTo>
                    <a:pt x="657406" y="0"/>
                    <a:pt x="675260" y="17854"/>
                    <a:pt x="675260" y="39877"/>
                  </a:cubicBezTo>
                  <a:lnTo>
                    <a:pt x="675260" y="39877"/>
                  </a:lnTo>
                  <a:cubicBezTo>
                    <a:pt x="675260" y="61901"/>
                    <a:pt x="657406" y="79754"/>
                    <a:pt x="635383" y="79754"/>
                  </a:cubicBezTo>
                  <a:lnTo>
                    <a:pt x="39877" y="79754"/>
                  </a:lnTo>
                  <a:cubicBezTo>
                    <a:pt x="17854" y="79754"/>
                    <a:pt x="0" y="61901"/>
                    <a:pt x="0" y="39877"/>
                  </a:cubicBezTo>
                  <a:lnTo>
                    <a:pt x="0" y="39877"/>
                  </a:lnTo>
                  <a:cubicBezTo>
                    <a:pt x="0" y="17854"/>
                    <a:pt x="17854" y="0"/>
                    <a:pt x="39877" y="0"/>
                  </a:cubicBezTo>
                  <a:close/>
                </a:path>
              </a:pathLst>
            </a:custGeom>
            <a:solidFill>
              <a:srgbClr val="0092CB"/>
            </a:solidFill>
          </p:spPr>
          <p:txBody>
            <a:bodyPr/>
            <a:lstStyle/>
            <a:p>
              <a:endParaRPr lang="es-PE" sz="1200"/>
            </a:p>
          </p:txBody>
        </p:sp>
        <p:sp>
          <p:nvSpPr>
            <p:cNvPr id="17" name="TextBox 17"/>
            <p:cNvSpPr txBox="1"/>
            <p:nvPr/>
          </p:nvSpPr>
          <p:spPr>
            <a:xfrm>
              <a:off x="0" y="-38100"/>
              <a:ext cx="675260" cy="117854"/>
            </a:xfrm>
            <a:prstGeom prst="rect">
              <a:avLst/>
            </a:prstGeom>
          </p:spPr>
          <p:txBody>
            <a:bodyPr lIns="33867" tIns="33867" rIns="33867" bIns="33867" rtlCol="0" anchor="ctr"/>
            <a:lstStyle/>
            <a:p>
              <a:pPr algn="ctr">
                <a:lnSpc>
                  <a:spcPts val="1773"/>
                </a:lnSpc>
              </a:pPr>
              <a:endParaRPr sz="1200"/>
            </a:p>
          </p:txBody>
        </p:sp>
      </p:grpSp>
      <p:grpSp>
        <p:nvGrpSpPr>
          <p:cNvPr id="18" name="Group 18"/>
          <p:cNvGrpSpPr/>
          <p:nvPr/>
        </p:nvGrpSpPr>
        <p:grpSpPr>
          <a:xfrm>
            <a:off x="7260079" y="498699"/>
            <a:ext cx="4468763" cy="5200015"/>
            <a:chOff x="0" y="0"/>
            <a:chExt cx="698500" cy="812800"/>
          </a:xfrm>
        </p:grpSpPr>
        <p:sp>
          <p:nvSpPr>
            <p:cNvPr id="19" name="Freeform 19"/>
            <p:cNvSpPr/>
            <p:nvPr/>
          </p:nvSpPr>
          <p:spPr>
            <a:xfrm>
              <a:off x="0" y="3240"/>
              <a:ext cx="698500" cy="806320"/>
            </a:xfrm>
            <a:custGeom>
              <a:avLst/>
              <a:gdLst/>
              <a:ahLst/>
              <a:cxnLst/>
              <a:rect l="l" t="t" r="r" b="b"/>
              <a:pathLst>
                <a:path w="698500" h="806320">
                  <a:moveTo>
                    <a:pt x="363834" y="5246"/>
                  </a:moveTo>
                  <a:lnTo>
                    <a:pt x="683916" y="191474"/>
                  </a:lnTo>
                  <a:cubicBezTo>
                    <a:pt x="692945" y="196728"/>
                    <a:pt x="698500" y="206387"/>
                    <a:pt x="698500" y="216833"/>
                  </a:cubicBezTo>
                  <a:lnTo>
                    <a:pt x="698500" y="589487"/>
                  </a:lnTo>
                  <a:cubicBezTo>
                    <a:pt x="698500" y="599933"/>
                    <a:pt x="692945" y="609592"/>
                    <a:pt x="683916" y="614846"/>
                  </a:cubicBezTo>
                  <a:lnTo>
                    <a:pt x="363834" y="801074"/>
                  </a:lnTo>
                  <a:cubicBezTo>
                    <a:pt x="354819" y="806320"/>
                    <a:pt x="343681" y="806320"/>
                    <a:pt x="334666" y="801074"/>
                  </a:cubicBezTo>
                  <a:lnTo>
                    <a:pt x="14584" y="614846"/>
                  </a:lnTo>
                  <a:cubicBezTo>
                    <a:pt x="5555" y="609592"/>
                    <a:pt x="0" y="599933"/>
                    <a:pt x="0" y="589487"/>
                  </a:cubicBezTo>
                  <a:lnTo>
                    <a:pt x="0" y="216833"/>
                  </a:lnTo>
                  <a:cubicBezTo>
                    <a:pt x="0" y="206387"/>
                    <a:pt x="5555" y="196728"/>
                    <a:pt x="14584" y="191474"/>
                  </a:cubicBezTo>
                  <a:lnTo>
                    <a:pt x="334666" y="5246"/>
                  </a:lnTo>
                  <a:cubicBezTo>
                    <a:pt x="343681" y="0"/>
                    <a:pt x="354819" y="0"/>
                    <a:pt x="363834" y="5246"/>
                  </a:cubicBezTo>
                  <a:close/>
                </a:path>
              </a:pathLst>
            </a:custGeom>
            <a:solidFill>
              <a:srgbClr val="0092CB"/>
            </a:solidFill>
            <a:ln w="12700" cap="sq">
              <a:solidFill>
                <a:srgbClr val="000000"/>
              </a:solidFill>
              <a:prstDash val="solid"/>
              <a:miter/>
            </a:ln>
          </p:spPr>
          <p:txBody>
            <a:bodyPr/>
            <a:lstStyle/>
            <a:p>
              <a:endParaRPr lang="es-PE" sz="1200"/>
            </a:p>
          </p:txBody>
        </p:sp>
      </p:grpSp>
      <p:sp>
        <p:nvSpPr>
          <p:cNvPr id="20" name="AutoShape 20"/>
          <p:cNvSpPr/>
          <p:nvPr/>
        </p:nvSpPr>
        <p:spPr>
          <a:xfrm flipH="1" flipV="1">
            <a:off x="6393121" y="-221221"/>
            <a:ext cx="0" cy="4829205"/>
          </a:xfrm>
          <a:prstGeom prst="line">
            <a:avLst/>
          </a:prstGeom>
          <a:ln w="38100" cap="flat">
            <a:solidFill>
              <a:srgbClr val="0092CB"/>
            </a:solidFill>
            <a:prstDash val="solid"/>
            <a:headEnd type="oval" w="lg" len="lg"/>
            <a:tailEnd type="none" w="sm" len="sm"/>
          </a:ln>
        </p:spPr>
        <p:txBody>
          <a:bodyPr/>
          <a:lstStyle/>
          <a:p>
            <a:endParaRPr lang="es-PE" sz="1200"/>
          </a:p>
        </p:txBody>
      </p:sp>
      <p:grpSp>
        <p:nvGrpSpPr>
          <p:cNvPr id="21" name="Group 21"/>
          <p:cNvGrpSpPr/>
          <p:nvPr/>
        </p:nvGrpSpPr>
        <p:grpSpPr>
          <a:xfrm rot="-1772701">
            <a:off x="6633751" y="2057551"/>
            <a:ext cx="5404043" cy="171957"/>
            <a:chOff x="0" y="0"/>
            <a:chExt cx="1297351" cy="41282"/>
          </a:xfrm>
        </p:grpSpPr>
        <p:sp>
          <p:nvSpPr>
            <p:cNvPr id="22" name="Freeform 22"/>
            <p:cNvSpPr/>
            <p:nvPr/>
          </p:nvSpPr>
          <p:spPr>
            <a:xfrm>
              <a:off x="0" y="0"/>
              <a:ext cx="1297351" cy="41282"/>
            </a:xfrm>
            <a:custGeom>
              <a:avLst/>
              <a:gdLst/>
              <a:ahLst/>
              <a:cxnLst/>
              <a:rect l="l" t="t" r="r" b="b"/>
              <a:pathLst>
                <a:path w="1297351" h="41282">
                  <a:moveTo>
                    <a:pt x="20641" y="0"/>
                  </a:moveTo>
                  <a:lnTo>
                    <a:pt x="1276710" y="0"/>
                  </a:lnTo>
                  <a:cubicBezTo>
                    <a:pt x="1282185" y="0"/>
                    <a:pt x="1287435" y="2175"/>
                    <a:pt x="1291306" y="6046"/>
                  </a:cubicBezTo>
                  <a:cubicBezTo>
                    <a:pt x="1295177" y="9917"/>
                    <a:pt x="1297351" y="15167"/>
                    <a:pt x="1297351" y="20641"/>
                  </a:cubicBezTo>
                  <a:lnTo>
                    <a:pt x="1297351" y="20641"/>
                  </a:lnTo>
                  <a:cubicBezTo>
                    <a:pt x="1297351" y="26115"/>
                    <a:pt x="1295177" y="31365"/>
                    <a:pt x="1291306" y="35236"/>
                  </a:cubicBezTo>
                  <a:cubicBezTo>
                    <a:pt x="1287435" y="39107"/>
                    <a:pt x="1282185" y="41282"/>
                    <a:pt x="1276710" y="41282"/>
                  </a:cubicBezTo>
                  <a:lnTo>
                    <a:pt x="20641" y="41282"/>
                  </a:lnTo>
                  <a:cubicBezTo>
                    <a:pt x="15167" y="41282"/>
                    <a:pt x="9917" y="39107"/>
                    <a:pt x="6046" y="35236"/>
                  </a:cubicBezTo>
                  <a:cubicBezTo>
                    <a:pt x="2175" y="31365"/>
                    <a:pt x="0" y="26115"/>
                    <a:pt x="0" y="20641"/>
                  </a:cubicBezTo>
                  <a:lnTo>
                    <a:pt x="0" y="20641"/>
                  </a:lnTo>
                  <a:cubicBezTo>
                    <a:pt x="0" y="15167"/>
                    <a:pt x="2175" y="9917"/>
                    <a:pt x="6046" y="6046"/>
                  </a:cubicBezTo>
                  <a:cubicBezTo>
                    <a:pt x="9917" y="2175"/>
                    <a:pt x="15167" y="0"/>
                    <a:pt x="20641" y="0"/>
                  </a:cubicBezTo>
                  <a:close/>
                </a:path>
              </a:pathLst>
            </a:custGeom>
            <a:solidFill>
              <a:srgbClr val="05518B"/>
            </a:solidFill>
          </p:spPr>
          <p:txBody>
            <a:bodyPr/>
            <a:lstStyle/>
            <a:p>
              <a:endParaRPr lang="es-PE" sz="1200"/>
            </a:p>
          </p:txBody>
        </p:sp>
        <p:sp>
          <p:nvSpPr>
            <p:cNvPr id="23" name="TextBox 23"/>
            <p:cNvSpPr txBox="1"/>
            <p:nvPr/>
          </p:nvSpPr>
          <p:spPr>
            <a:xfrm>
              <a:off x="0" y="-38100"/>
              <a:ext cx="1297351" cy="79382"/>
            </a:xfrm>
            <a:prstGeom prst="rect">
              <a:avLst/>
            </a:prstGeom>
          </p:spPr>
          <p:txBody>
            <a:bodyPr lIns="33867" tIns="33867" rIns="33867" bIns="33867" rtlCol="0" anchor="ctr"/>
            <a:lstStyle/>
            <a:p>
              <a:pPr algn="ctr">
                <a:lnSpc>
                  <a:spcPts val="1773"/>
                </a:lnSpc>
              </a:pPr>
              <a:endParaRPr sz="1200"/>
            </a:p>
          </p:txBody>
        </p:sp>
      </p:grpSp>
      <p:grpSp>
        <p:nvGrpSpPr>
          <p:cNvPr id="24" name="Group 24"/>
          <p:cNvGrpSpPr/>
          <p:nvPr/>
        </p:nvGrpSpPr>
        <p:grpSpPr>
          <a:xfrm rot="-1772701">
            <a:off x="7386010" y="4200821"/>
            <a:ext cx="4848093" cy="171957"/>
            <a:chOff x="0" y="0"/>
            <a:chExt cx="1163884" cy="41282"/>
          </a:xfrm>
        </p:grpSpPr>
        <p:sp>
          <p:nvSpPr>
            <p:cNvPr id="25" name="Freeform 25"/>
            <p:cNvSpPr/>
            <p:nvPr/>
          </p:nvSpPr>
          <p:spPr>
            <a:xfrm>
              <a:off x="0" y="0"/>
              <a:ext cx="1163884" cy="41282"/>
            </a:xfrm>
            <a:custGeom>
              <a:avLst/>
              <a:gdLst/>
              <a:ahLst/>
              <a:cxnLst/>
              <a:rect l="l" t="t" r="r" b="b"/>
              <a:pathLst>
                <a:path w="1163884" h="41282">
                  <a:moveTo>
                    <a:pt x="20641" y="0"/>
                  </a:moveTo>
                  <a:lnTo>
                    <a:pt x="1143243" y="0"/>
                  </a:lnTo>
                  <a:cubicBezTo>
                    <a:pt x="1148717" y="0"/>
                    <a:pt x="1153968" y="2175"/>
                    <a:pt x="1157839" y="6046"/>
                  </a:cubicBezTo>
                  <a:cubicBezTo>
                    <a:pt x="1161709" y="9917"/>
                    <a:pt x="1163884" y="15167"/>
                    <a:pt x="1163884" y="20641"/>
                  </a:cubicBezTo>
                  <a:lnTo>
                    <a:pt x="1163884" y="20641"/>
                  </a:lnTo>
                  <a:cubicBezTo>
                    <a:pt x="1163884" y="26115"/>
                    <a:pt x="1161709" y="31365"/>
                    <a:pt x="1157839" y="35236"/>
                  </a:cubicBezTo>
                  <a:cubicBezTo>
                    <a:pt x="1153968" y="39107"/>
                    <a:pt x="1148717" y="41282"/>
                    <a:pt x="1143243" y="41282"/>
                  </a:cubicBezTo>
                  <a:lnTo>
                    <a:pt x="20641" y="41282"/>
                  </a:lnTo>
                  <a:cubicBezTo>
                    <a:pt x="15167" y="41282"/>
                    <a:pt x="9917" y="39107"/>
                    <a:pt x="6046" y="35236"/>
                  </a:cubicBezTo>
                  <a:cubicBezTo>
                    <a:pt x="2175" y="31365"/>
                    <a:pt x="0" y="26115"/>
                    <a:pt x="0" y="20641"/>
                  </a:cubicBezTo>
                  <a:lnTo>
                    <a:pt x="0" y="20641"/>
                  </a:lnTo>
                  <a:cubicBezTo>
                    <a:pt x="0" y="15167"/>
                    <a:pt x="2175" y="9917"/>
                    <a:pt x="6046" y="6046"/>
                  </a:cubicBezTo>
                  <a:cubicBezTo>
                    <a:pt x="9917" y="2175"/>
                    <a:pt x="15167" y="0"/>
                    <a:pt x="20641" y="0"/>
                  </a:cubicBezTo>
                  <a:close/>
                </a:path>
              </a:pathLst>
            </a:custGeom>
            <a:solidFill>
              <a:srgbClr val="05518B"/>
            </a:solidFill>
          </p:spPr>
          <p:txBody>
            <a:bodyPr/>
            <a:lstStyle/>
            <a:p>
              <a:endParaRPr lang="es-PE" sz="1200"/>
            </a:p>
          </p:txBody>
        </p:sp>
        <p:sp>
          <p:nvSpPr>
            <p:cNvPr id="26" name="TextBox 26"/>
            <p:cNvSpPr txBox="1"/>
            <p:nvPr/>
          </p:nvSpPr>
          <p:spPr>
            <a:xfrm>
              <a:off x="0" y="-38100"/>
              <a:ext cx="1163884" cy="79382"/>
            </a:xfrm>
            <a:prstGeom prst="rect">
              <a:avLst/>
            </a:prstGeom>
          </p:spPr>
          <p:txBody>
            <a:bodyPr lIns="33867" tIns="33867" rIns="33867" bIns="33867" rtlCol="0" anchor="ctr"/>
            <a:lstStyle/>
            <a:p>
              <a:pPr algn="ctr">
                <a:lnSpc>
                  <a:spcPts val="1773"/>
                </a:lnSpc>
              </a:pPr>
              <a:endParaRPr sz="1200"/>
            </a:p>
          </p:txBody>
        </p:sp>
      </p:grpSp>
      <p:grpSp>
        <p:nvGrpSpPr>
          <p:cNvPr id="27" name="Group 27"/>
          <p:cNvGrpSpPr/>
          <p:nvPr/>
        </p:nvGrpSpPr>
        <p:grpSpPr>
          <a:xfrm>
            <a:off x="7529899" y="812670"/>
            <a:ext cx="3929125" cy="4572073"/>
            <a:chOff x="0" y="0"/>
            <a:chExt cx="698500" cy="812800"/>
          </a:xfrm>
        </p:grpSpPr>
        <p:sp>
          <p:nvSpPr>
            <p:cNvPr id="28" name="Freeform 28"/>
            <p:cNvSpPr/>
            <p:nvPr/>
          </p:nvSpPr>
          <p:spPr>
            <a:xfrm>
              <a:off x="0" y="2384"/>
              <a:ext cx="698500" cy="808031"/>
            </a:xfrm>
            <a:custGeom>
              <a:avLst/>
              <a:gdLst/>
              <a:ahLst/>
              <a:cxnLst/>
              <a:rect l="l" t="t" r="r" b="b"/>
              <a:pathLst>
                <a:path w="698500" h="808031">
                  <a:moveTo>
                    <a:pt x="359983" y="3861"/>
                  </a:moveTo>
                  <a:lnTo>
                    <a:pt x="687767" y="194571"/>
                  </a:lnTo>
                  <a:cubicBezTo>
                    <a:pt x="694412" y="198438"/>
                    <a:pt x="698500" y="205546"/>
                    <a:pt x="698500" y="213234"/>
                  </a:cubicBezTo>
                  <a:lnTo>
                    <a:pt x="698500" y="594798"/>
                  </a:lnTo>
                  <a:cubicBezTo>
                    <a:pt x="698500" y="602486"/>
                    <a:pt x="694412" y="609594"/>
                    <a:pt x="687767" y="613461"/>
                  </a:cubicBezTo>
                  <a:lnTo>
                    <a:pt x="359983" y="804171"/>
                  </a:lnTo>
                  <a:cubicBezTo>
                    <a:pt x="353348" y="808032"/>
                    <a:pt x="345152" y="808032"/>
                    <a:pt x="338517" y="804171"/>
                  </a:cubicBezTo>
                  <a:lnTo>
                    <a:pt x="10733" y="613461"/>
                  </a:lnTo>
                  <a:cubicBezTo>
                    <a:pt x="4088" y="609594"/>
                    <a:pt x="0" y="602486"/>
                    <a:pt x="0" y="594798"/>
                  </a:cubicBezTo>
                  <a:lnTo>
                    <a:pt x="0" y="213234"/>
                  </a:lnTo>
                  <a:cubicBezTo>
                    <a:pt x="0" y="205546"/>
                    <a:pt x="4088" y="198438"/>
                    <a:pt x="10733" y="194571"/>
                  </a:cubicBezTo>
                  <a:lnTo>
                    <a:pt x="338517" y="3861"/>
                  </a:lnTo>
                  <a:cubicBezTo>
                    <a:pt x="345152" y="0"/>
                    <a:pt x="353348" y="0"/>
                    <a:pt x="359983" y="3861"/>
                  </a:cubicBezTo>
                  <a:close/>
                </a:path>
              </a:pathLst>
            </a:custGeom>
            <a:blipFill>
              <a:blip r:embed="rId4"/>
              <a:stretch>
                <a:fillRect l="-64036" t="-5070" r="-22183" b="-2639"/>
              </a:stretch>
            </a:blipFill>
            <a:ln w="38100" cap="sq">
              <a:solidFill>
                <a:srgbClr val="FFFFFF"/>
              </a:solidFill>
              <a:prstDash val="solid"/>
              <a:miter/>
            </a:ln>
          </p:spPr>
          <p:txBody>
            <a:bodyPr/>
            <a:lstStyle/>
            <a:p>
              <a:endParaRPr lang="es-PE" sz="1200"/>
            </a:p>
          </p:txBody>
        </p:sp>
      </p:grpSp>
      <p:grpSp>
        <p:nvGrpSpPr>
          <p:cNvPr id="29" name="Group 29"/>
          <p:cNvGrpSpPr/>
          <p:nvPr/>
        </p:nvGrpSpPr>
        <p:grpSpPr>
          <a:xfrm rot="9027298">
            <a:off x="7929394" y="6551651"/>
            <a:ext cx="2812756" cy="332212"/>
            <a:chOff x="0" y="0"/>
            <a:chExt cx="675260" cy="79754"/>
          </a:xfrm>
        </p:grpSpPr>
        <p:sp>
          <p:nvSpPr>
            <p:cNvPr id="30" name="Freeform 30"/>
            <p:cNvSpPr/>
            <p:nvPr/>
          </p:nvSpPr>
          <p:spPr>
            <a:xfrm>
              <a:off x="0" y="0"/>
              <a:ext cx="675260" cy="79754"/>
            </a:xfrm>
            <a:custGeom>
              <a:avLst/>
              <a:gdLst/>
              <a:ahLst/>
              <a:cxnLst/>
              <a:rect l="l" t="t" r="r" b="b"/>
              <a:pathLst>
                <a:path w="675260" h="79754">
                  <a:moveTo>
                    <a:pt x="39877" y="0"/>
                  </a:moveTo>
                  <a:lnTo>
                    <a:pt x="635383" y="0"/>
                  </a:lnTo>
                  <a:cubicBezTo>
                    <a:pt x="657406" y="0"/>
                    <a:pt x="675260" y="17854"/>
                    <a:pt x="675260" y="39877"/>
                  </a:cubicBezTo>
                  <a:lnTo>
                    <a:pt x="675260" y="39877"/>
                  </a:lnTo>
                  <a:cubicBezTo>
                    <a:pt x="675260" y="61901"/>
                    <a:pt x="657406" y="79754"/>
                    <a:pt x="635383" y="79754"/>
                  </a:cubicBezTo>
                  <a:lnTo>
                    <a:pt x="39877" y="79754"/>
                  </a:lnTo>
                  <a:cubicBezTo>
                    <a:pt x="17854" y="79754"/>
                    <a:pt x="0" y="61901"/>
                    <a:pt x="0" y="39877"/>
                  </a:cubicBezTo>
                  <a:lnTo>
                    <a:pt x="0" y="39877"/>
                  </a:lnTo>
                  <a:cubicBezTo>
                    <a:pt x="0" y="17854"/>
                    <a:pt x="17854" y="0"/>
                    <a:pt x="39877" y="0"/>
                  </a:cubicBezTo>
                  <a:close/>
                </a:path>
              </a:pathLst>
            </a:custGeom>
            <a:solidFill>
              <a:srgbClr val="05518B"/>
            </a:solidFill>
          </p:spPr>
          <p:txBody>
            <a:bodyPr/>
            <a:lstStyle/>
            <a:p>
              <a:endParaRPr lang="es-PE" sz="1200"/>
            </a:p>
          </p:txBody>
        </p:sp>
        <p:sp>
          <p:nvSpPr>
            <p:cNvPr id="31" name="TextBox 31"/>
            <p:cNvSpPr txBox="1"/>
            <p:nvPr/>
          </p:nvSpPr>
          <p:spPr>
            <a:xfrm>
              <a:off x="0" y="-38100"/>
              <a:ext cx="675260" cy="117854"/>
            </a:xfrm>
            <a:prstGeom prst="rect">
              <a:avLst/>
            </a:prstGeom>
          </p:spPr>
          <p:txBody>
            <a:bodyPr lIns="33867" tIns="33867" rIns="33867" bIns="33867" rtlCol="0" anchor="ctr"/>
            <a:lstStyle/>
            <a:p>
              <a:pPr algn="ctr">
                <a:lnSpc>
                  <a:spcPts val="1773"/>
                </a:lnSpc>
              </a:pPr>
              <a:endParaRPr sz="1200"/>
            </a:p>
          </p:txBody>
        </p:sp>
      </p:grpSp>
      <p:grpSp>
        <p:nvGrpSpPr>
          <p:cNvPr id="32" name="Group 32"/>
          <p:cNvGrpSpPr/>
          <p:nvPr/>
        </p:nvGrpSpPr>
        <p:grpSpPr>
          <a:xfrm rot="-10800000">
            <a:off x="10694447" y="5729901"/>
            <a:ext cx="274308" cy="27430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518B"/>
            </a:solidFill>
          </p:spPr>
          <p:txBody>
            <a:bodyPr/>
            <a:lstStyle/>
            <a:p>
              <a:endParaRPr lang="es-PE" sz="1200"/>
            </a:p>
          </p:txBody>
        </p:sp>
        <p:sp>
          <p:nvSpPr>
            <p:cNvPr id="34" name="TextBox 3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5" name="TextBox 35"/>
          <p:cNvSpPr txBox="1"/>
          <p:nvPr/>
        </p:nvSpPr>
        <p:spPr>
          <a:xfrm>
            <a:off x="254004" y="2143125"/>
            <a:ext cx="4846409" cy="2461892"/>
          </a:xfrm>
          <a:prstGeom prst="rect">
            <a:avLst/>
          </a:prstGeom>
        </p:spPr>
        <p:txBody>
          <a:bodyPr lIns="0" tIns="0" rIns="0" bIns="0" rtlCol="0" anchor="t">
            <a:spAutoFit/>
          </a:bodyPr>
          <a:lstStyle/>
          <a:p>
            <a:pPr marL="304815" indent="-304815">
              <a:lnSpc>
                <a:spcPct val="150000"/>
              </a:lnSpc>
              <a:buFont typeface="Wingdings" panose="05000000000000000000" pitchFamily="2" charset="2"/>
              <a:buChar char="q"/>
            </a:pPr>
            <a:r>
              <a:rPr lang="es-ES" sz="2133" b="1" dirty="0">
                <a:latin typeface="Flexo Black" panose="02000000000000000000" pitchFamily="2" charset="0"/>
                <a:ea typeface="Tahoma" panose="020B0604030504040204" pitchFamily="34" charset="0"/>
                <a:cs typeface="Tahoma" panose="020B0604030504040204" pitchFamily="34" charset="0"/>
              </a:rPr>
              <a:t>Periodo 2020: </a:t>
            </a:r>
            <a:r>
              <a:rPr lang="es-ES" sz="2133" b="1" dirty="0">
                <a:solidFill>
                  <a:schemeClr val="accent2">
                    <a:lumMod val="75000"/>
                  </a:schemeClr>
                </a:solidFill>
                <a:latin typeface="Flexo Black" panose="02000000000000000000" pitchFamily="2" charset="0"/>
                <a:ea typeface="Tahoma" panose="020B0604030504040204" pitchFamily="34" charset="0"/>
                <a:cs typeface="Tahoma" panose="020B0604030504040204" pitchFamily="34" charset="0"/>
              </a:rPr>
              <a:t>2,438 defunciones.</a:t>
            </a:r>
          </a:p>
          <a:p>
            <a:pPr marL="304815" indent="-304815">
              <a:lnSpc>
                <a:spcPct val="150000"/>
              </a:lnSpc>
              <a:buFont typeface="Wingdings" panose="05000000000000000000" pitchFamily="2" charset="2"/>
              <a:buChar char="q"/>
            </a:pPr>
            <a:r>
              <a:rPr lang="es-ES" sz="2133" b="1" dirty="0">
                <a:latin typeface="Flexo Black" panose="02000000000000000000" pitchFamily="2" charset="0"/>
                <a:ea typeface="Tahoma" panose="020B0604030504040204" pitchFamily="34" charset="0"/>
                <a:cs typeface="Tahoma" panose="020B0604030504040204" pitchFamily="34" charset="0"/>
              </a:rPr>
              <a:t>Periodo 2021: </a:t>
            </a:r>
            <a:r>
              <a:rPr lang="es-ES" sz="2133" b="1" dirty="0">
                <a:solidFill>
                  <a:schemeClr val="accent2">
                    <a:lumMod val="75000"/>
                  </a:schemeClr>
                </a:solidFill>
                <a:latin typeface="Flexo Black" panose="02000000000000000000" pitchFamily="2" charset="0"/>
                <a:ea typeface="Tahoma" panose="020B0604030504040204" pitchFamily="34" charset="0"/>
                <a:cs typeface="Tahoma" panose="020B0604030504040204" pitchFamily="34" charset="0"/>
              </a:rPr>
              <a:t>1,178 defunciones.</a:t>
            </a:r>
          </a:p>
          <a:p>
            <a:pPr marL="304815" indent="-304815">
              <a:lnSpc>
                <a:spcPct val="150000"/>
              </a:lnSpc>
              <a:buFont typeface="Wingdings" panose="05000000000000000000" pitchFamily="2" charset="2"/>
              <a:buChar char="q"/>
            </a:pPr>
            <a:r>
              <a:rPr lang="es-ES" sz="2133" b="1" dirty="0">
                <a:latin typeface="Flexo Black" panose="02000000000000000000" pitchFamily="2" charset="0"/>
                <a:ea typeface="Tahoma" panose="020B0604030504040204" pitchFamily="34" charset="0"/>
                <a:cs typeface="Tahoma" panose="020B0604030504040204" pitchFamily="34" charset="0"/>
              </a:rPr>
              <a:t>Periodo 2022: </a:t>
            </a:r>
            <a:r>
              <a:rPr lang="es-ES" sz="2133" b="1" dirty="0">
                <a:solidFill>
                  <a:schemeClr val="accent2">
                    <a:lumMod val="75000"/>
                  </a:schemeClr>
                </a:solidFill>
                <a:latin typeface="Flexo Black" panose="02000000000000000000" pitchFamily="2" charset="0"/>
                <a:ea typeface="Tahoma" panose="020B0604030504040204" pitchFamily="34" charset="0"/>
                <a:cs typeface="Tahoma" panose="020B0604030504040204" pitchFamily="34" charset="0"/>
              </a:rPr>
              <a:t>40 defunciones.</a:t>
            </a:r>
          </a:p>
          <a:p>
            <a:pPr marL="304815" indent="-304815">
              <a:lnSpc>
                <a:spcPct val="150000"/>
              </a:lnSpc>
              <a:buFont typeface="Wingdings" panose="05000000000000000000" pitchFamily="2" charset="2"/>
              <a:buChar char="q"/>
            </a:pPr>
            <a:r>
              <a:rPr lang="es-ES" sz="2133" b="1" dirty="0">
                <a:latin typeface="Flexo Black" panose="02000000000000000000" pitchFamily="2" charset="0"/>
                <a:ea typeface="Tahoma" panose="020B0604030504040204" pitchFamily="34" charset="0"/>
                <a:cs typeface="Tahoma" panose="020B0604030504040204" pitchFamily="34" charset="0"/>
              </a:rPr>
              <a:t>Periodo 2023: </a:t>
            </a:r>
            <a:r>
              <a:rPr lang="es-ES" sz="2133" b="1" dirty="0">
                <a:solidFill>
                  <a:schemeClr val="accent2">
                    <a:lumMod val="75000"/>
                  </a:schemeClr>
                </a:solidFill>
                <a:latin typeface="Flexo Black" panose="02000000000000000000" pitchFamily="2" charset="0"/>
                <a:ea typeface="Tahoma" panose="020B0604030504040204" pitchFamily="34" charset="0"/>
                <a:cs typeface="Tahoma" panose="020B0604030504040204" pitchFamily="34" charset="0"/>
              </a:rPr>
              <a:t>0 defunciones.</a:t>
            </a:r>
          </a:p>
          <a:p>
            <a:pPr marL="304815" indent="-304815">
              <a:lnSpc>
                <a:spcPct val="150000"/>
              </a:lnSpc>
              <a:buFont typeface="Wingdings" panose="05000000000000000000" pitchFamily="2" charset="2"/>
              <a:buChar char="q"/>
            </a:pPr>
            <a:r>
              <a:rPr lang="es-ES" sz="2133" b="1" dirty="0">
                <a:latin typeface="Flexo Black" panose="02000000000000000000" pitchFamily="2" charset="0"/>
                <a:ea typeface="Tahoma" panose="020B0604030504040204" pitchFamily="34" charset="0"/>
                <a:cs typeface="Tahoma" panose="020B0604030504040204" pitchFamily="34" charset="0"/>
              </a:rPr>
              <a:t>Periodo 2024: </a:t>
            </a:r>
            <a:r>
              <a:rPr lang="es-ES" sz="2133" dirty="0">
                <a:solidFill>
                  <a:schemeClr val="accent2">
                    <a:lumMod val="75000"/>
                  </a:schemeClr>
                </a:solidFill>
                <a:latin typeface="Flexo Black" panose="02000000000000000000" pitchFamily="2" charset="0"/>
                <a:ea typeface="Tahoma" panose="020B0604030504040204" pitchFamily="34" charset="0"/>
                <a:cs typeface="Tahoma" panose="020B0604030504040204" pitchFamily="34" charset="0"/>
              </a:rPr>
              <a:t>5 defunciones.</a:t>
            </a:r>
          </a:p>
        </p:txBody>
      </p:sp>
      <p:sp>
        <p:nvSpPr>
          <p:cNvPr id="36" name="TextBox 36"/>
          <p:cNvSpPr txBox="1"/>
          <p:nvPr/>
        </p:nvSpPr>
        <p:spPr>
          <a:xfrm>
            <a:off x="35147" y="1544081"/>
            <a:ext cx="6366139" cy="487313"/>
          </a:xfrm>
          <a:prstGeom prst="rect">
            <a:avLst/>
          </a:prstGeom>
        </p:spPr>
        <p:txBody>
          <a:bodyPr wrap="square" lIns="0" tIns="0" rIns="0" bIns="0" rtlCol="0" anchor="t">
            <a:spAutoFit/>
          </a:bodyPr>
          <a:lstStyle/>
          <a:p>
            <a:pPr marL="205115" lvl="1">
              <a:lnSpc>
                <a:spcPts val="1900"/>
              </a:lnSpc>
            </a:pPr>
            <a:r>
              <a:rPr lang="es-ES" sz="1900" dirty="0">
                <a:solidFill>
                  <a:srgbClr val="0D0D0D"/>
                </a:solidFill>
                <a:latin typeface="Flexo DemiBold" panose="02000000000000000000" pitchFamily="2" charset="0"/>
                <a:ea typeface="Codec Pro Bold"/>
                <a:cs typeface="Codec Pro Bold"/>
                <a:sym typeface="Codec Pro Bold"/>
              </a:rPr>
              <a:t>RESUMEN DE FALLECIDOS POR COVID 19 REPORTADOS EN LA REGIÓN LORETO:</a:t>
            </a:r>
          </a:p>
        </p:txBody>
      </p:sp>
      <p:grpSp>
        <p:nvGrpSpPr>
          <p:cNvPr id="39" name="Group 23">
            <a:extLst>
              <a:ext uri="{FF2B5EF4-FFF2-40B4-BE49-F238E27FC236}">
                <a16:creationId xmlns:a16="http://schemas.microsoft.com/office/drawing/2014/main" id="{3D79E057-791C-4B6B-B8B8-344A828513B6}"/>
              </a:ext>
            </a:extLst>
          </p:cNvPr>
          <p:cNvGrpSpPr/>
          <p:nvPr/>
        </p:nvGrpSpPr>
        <p:grpSpPr>
          <a:xfrm>
            <a:off x="2238598" y="4932613"/>
            <a:ext cx="628707" cy="731587"/>
            <a:chOff x="0" y="0"/>
            <a:chExt cx="698500" cy="812800"/>
          </a:xfrm>
        </p:grpSpPr>
        <p:sp>
          <p:nvSpPr>
            <p:cNvPr id="40" name="Freeform 24">
              <a:extLst>
                <a:ext uri="{FF2B5EF4-FFF2-40B4-BE49-F238E27FC236}">
                  <a16:creationId xmlns:a16="http://schemas.microsoft.com/office/drawing/2014/main" id="{38F1A904-D0EF-44CA-872C-EFAAFF280C05}"/>
                </a:ext>
              </a:extLst>
            </p:cNvPr>
            <p:cNvSpPr/>
            <p:nvPr/>
          </p:nvSpPr>
          <p:spPr>
            <a:xfrm>
              <a:off x="0" y="8128"/>
              <a:ext cx="698500" cy="796543"/>
            </a:xfrm>
            <a:custGeom>
              <a:avLst/>
              <a:gdLst/>
              <a:ahLst/>
              <a:cxnLst/>
              <a:rect l="l" t="t" r="r" b="b"/>
              <a:pathLst>
                <a:path w="698500" h="796543">
                  <a:moveTo>
                    <a:pt x="385837" y="13159"/>
                  </a:moveTo>
                  <a:lnTo>
                    <a:pt x="661913" y="173785"/>
                  </a:lnTo>
                  <a:cubicBezTo>
                    <a:pt x="684565" y="186964"/>
                    <a:pt x="698500" y="211194"/>
                    <a:pt x="698500" y="237401"/>
                  </a:cubicBezTo>
                  <a:lnTo>
                    <a:pt x="698500" y="559143"/>
                  </a:lnTo>
                  <a:cubicBezTo>
                    <a:pt x="698500" y="585350"/>
                    <a:pt x="684565" y="609580"/>
                    <a:pt x="661913" y="622759"/>
                  </a:cubicBezTo>
                  <a:lnTo>
                    <a:pt x="385837" y="783385"/>
                  </a:lnTo>
                  <a:cubicBezTo>
                    <a:pt x="363221" y="796544"/>
                    <a:pt x="335279" y="796544"/>
                    <a:pt x="312663" y="783385"/>
                  </a:cubicBezTo>
                  <a:lnTo>
                    <a:pt x="36587" y="622759"/>
                  </a:lnTo>
                  <a:cubicBezTo>
                    <a:pt x="13935" y="609580"/>
                    <a:pt x="0" y="585350"/>
                    <a:pt x="0" y="559143"/>
                  </a:cubicBezTo>
                  <a:lnTo>
                    <a:pt x="0" y="237401"/>
                  </a:lnTo>
                  <a:cubicBezTo>
                    <a:pt x="0" y="211194"/>
                    <a:pt x="13935" y="186964"/>
                    <a:pt x="36587" y="173785"/>
                  </a:cubicBezTo>
                  <a:lnTo>
                    <a:pt x="312663" y="13159"/>
                  </a:lnTo>
                  <a:cubicBezTo>
                    <a:pt x="335279" y="0"/>
                    <a:pt x="363221" y="0"/>
                    <a:pt x="385837" y="13159"/>
                  </a:cubicBezTo>
                  <a:close/>
                </a:path>
              </a:pathLst>
            </a:custGeom>
            <a:solidFill>
              <a:srgbClr val="05518B"/>
            </a:solidFill>
            <a:ln w="12700" cap="sq">
              <a:solidFill>
                <a:srgbClr val="000000"/>
              </a:solidFill>
              <a:prstDash val="solid"/>
              <a:miter/>
            </a:ln>
          </p:spPr>
          <p:txBody>
            <a:bodyPr/>
            <a:lstStyle/>
            <a:p>
              <a:endParaRPr lang="es-PE" sz="1200"/>
            </a:p>
          </p:txBody>
        </p:sp>
      </p:grpSp>
      <p:sp>
        <p:nvSpPr>
          <p:cNvPr id="41" name="Freeform 35">
            <a:extLst>
              <a:ext uri="{FF2B5EF4-FFF2-40B4-BE49-F238E27FC236}">
                <a16:creationId xmlns:a16="http://schemas.microsoft.com/office/drawing/2014/main" id="{A8C74A58-34C3-45AE-838F-316AAC91A75F}"/>
              </a:ext>
            </a:extLst>
          </p:cNvPr>
          <p:cNvSpPr/>
          <p:nvPr/>
        </p:nvSpPr>
        <p:spPr>
          <a:xfrm>
            <a:off x="2387376" y="5180641"/>
            <a:ext cx="331151" cy="235531"/>
          </a:xfrm>
          <a:custGeom>
            <a:avLst/>
            <a:gdLst/>
            <a:ahLst/>
            <a:cxnLst/>
            <a:rect l="l" t="t" r="r" b="b"/>
            <a:pathLst>
              <a:path w="496727" h="353297">
                <a:moveTo>
                  <a:pt x="0" y="0"/>
                </a:moveTo>
                <a:lnTo>
                  <a:pt x="496727" y="0"/>
                </a:lnTo>
                <a:lnTo>
                  <a:pt x="496727" y="353297"/>
                </a:lnTo>
                <a:lnTo>
                  <a:pt x="0" y="3532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PE" sz="1200"/>
          </a:p>
        </p:txBody>
      </p:sp>
      <p:sp>
        <p:nvSpPr>
          <p:cNvPr id="42" name="TextBox 51">
            <a:extLst>
              <a:ext uri="{FF2B5EF4-FFF2-40B4-BE49-F238E27FC236}">
                <a16:creationId xmlns:a16="http://schemas.microsoft.com/office/drawing/2014/main" id="{88FE21CA-7415-471E-8DDF-1989798FA5E7}"/>
              </a:ext>
            </a:extLst>
          </p:cNvPr>
          <p:cNvSpPr txBox="1"/>
          <p:nvPr/>
        </p:nvSpPr>
        <p:spPr>
          <a:xfrm>
            <a:off x="2570335" y="5121542"/>
            <a:ext cx="3424065" cy="369332"/>
          </a:xfrm>
          <a:prstGeom prst="rect">
            <a:avLst/>
          </a:prstGeom>
          <a:ln>
            <a:noFill/>
          </a:ln>
        </p:spPr>
        <p:txBody>
          <a:bodyPr wrap="square" lIns="0" tIns="0" rIns="0" bIns="0" rtlCol="0" anchor="t">
            <a:spAutoFit/>
          </a:bodyPr>
          <a:lstStyle/>
          <a:p>
            <a:pPr algn="ctr"/>
            <a:r>
              <a:rPr lang="en-US" sz="2400" dirty="0">
                <a:solidFill>
                  <a:srgbClr val="05518B"/>
                </a:solidFill>
                <a:latin typeface="Flexo Black" panose="02000000000000000000" pitchFamily="2" charset="0"/>
                <a:ea typeface="Codec Pro Ultra-Bold"/>
                <a:cs typeface="Codec Pro Ultra-Bold"/>
                <a:sym typeface="Codec Pro Ultra-Bold"/>
              </a:rPr>
              <a:t>Total </a:t>
            </a:r>
            <a:r>
              <a:rPr lang="es-PE" sz="2400" dirty="0">
                <a:solidFill>
                  <a:srgbClr val="05518B"/>
                </a:solidFill>
                <a:latin typeface="Flexo Black" panose="02000000000000000000" pitchFamily="2" charset="0"/>
                <a:ea typeface="Codec Pro Ultra-Bold"/>
                <a:cs typeface="Codec Pro Ultra-Bold"/>
                <a:sym typeface="Codec Pro Ultra-Bold"/>
              </a:rPr>
              <a:t>Fallecidos: 5</a:t>
            </a:r>
            <a:endParaRPr lang="en-US" sz="2400" dirty="0">
              <a:solidFill>
                <a:srgbClr val="05518B"/>
              </a:solidFill>
              <a:latin typeface="Flexo Black" panose="02000000000000000000" pitchFamily="2" charset="0"/>
              <a:ea typeface="Codec Pro Ultra-Bold"/>
              <a:cs typeface="Codec Pro Ultra-Bold"/>
              <a:sym typeface="Codec Pro Ultra-Bold"/>
            </a:endParaRPr>
          </a:p>
        </p:txBody>
      </p:sp>
      <p:pic>
        <p:nvPicPr>
          <p:cNvPr id="43" name="Imagen 42">
            <a:extLst>
              <a:ext uri="{FF2B5EF4-FFF2-40B4-BE49-F238E27FC236}">
                <a16:creationId xmlns:a16="http://schemas.microsoft.com/office/drawing/2014/main" id="{52F40B85-AFCC-4BDE-A7E2-6C7E77209F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659" y="190436"/>
            <a:ext cx="914400" cy="913079"/>
          </a:xfrm>
          <a:prstGeom prst="rect">
            <a:avLst/>
          </a:prstGeom>
        </p:spPr>
      </p:pic>
    </p:spTree>
    <p:extLst>
      <p:ext uri="{BB962C8B-B14F-4D97-AF65-F5344CB8AC3E}">
        <p14:creationId xmlns:p14="http://schemas.microsoft.com/office/powerpoint/2010/main" val="14768595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027298">
            <a:off x="2745070" y="1297983"/>
            <a:ext cx="9009325" cy="717654"/>
            <a:chOff x="0" y="0"/>
            <a:chExt cx="3309503" cy="263624"/>
          </a:xfrm>
        </p:grpSpPr>
        <p:sp>
          <p:nvSpPr>
            <p:cNvPr id="3" name="Freeform 3"/>
            <p:cNvSpPr/>
            <p:nvPr/>
          </p:nvSpPr>
          <p:spPr>
            <a:xfrm>
              <a:off x="0" y="0"/>
              <a:ext cx="3309503" cy="263624"/>
            </a:xfrm>
            <a:custGeom>
              <a:avLst/>
              <a:gdLst/>
              <a:ahLst/>
              <a:cxnLst/>
              <a:rect l="l" t="t" r="r" b="b"/>
              <a:pathLst>
                <a:path w="3309503" h="263624">
                  <a:moveTo>
                    <a:pt x="57288" y="0"/>
                  </a:moveTo>
                  <a:lnTo>
                    <a:pt x="3252214" y="0"/>
                  </a:lnTo>
                  <a:cubicBezTo>
                    <a:pt x="3283854" y="0"/>
                    <a:pt x="3309503" y="25649"/>
                    <a:pt x="3309503" y="57288"/>
                  </a:cubicBezTo>
                  <a:lnTo>
                    <a:pt x="3309503" y="206336"/>
                  </a:lnTo>
                  <a:cubicBezTo>
                    <a:pt x="3309503" y="237976"/>
                    <a:pt x="3283854" y="263624"/>
                    <a:pt x="3252214" y="263624"/>
                  </a:cubicBezTo>
                  <a:lnTo>
                    <a:pt x="57288" y="263624"/>
                  </a:lnTo>
                  <a:cubicBezTo>
                    <a:pt x="25649" y="263624"/>
                    <a:pt x="0" y="237976"/>
                    <a:pt x="0" y="206336"/>
                  </a:cubicBezTo>
                  <a:lnTo>
                    <a:pt x="0" y="57288"/>
                  </a:lnTo>
                  <a:cubicBezTo>
                    <a:pt x="0" y="25649"/>
                    <a:pt x="25649" y="0"/>
                    <a:pt x="57288"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a:p>
          </p:txBody>
        </p:sp>
        <p:sp>
          <p:nvSpPr>
            <p:cNvPr id="4" name="TextBox 4"/>
            <p:cNvSpPr txBox="1"/>
            <p:nvPr/>
          </p:nvSpPr>
          <p:spPr>
            <a:xfrm>
              <a:off x="0" y="-38100"/>
              <a:ext cx="3309503" cy="301724"/>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rot="-1776380">
            <a:off x="-685717" y="2854066"/>
            <a:ext cx="4144341" cy="717654"/>
            <a:chOff x="0" y="0"/>
            <a:chExt cx="1522390" cy="263624"/>
          </a:xfrm>
        </p:grpSpPr>
        <p:sp>
          <p:nvSpPr>
            <p:cNvPr id="6" name="Freeform 6"/>
            <p:cNvSpPr/>
            <p:nvPr/>
          </p:nvSpPr>
          <p:spPr>
            <a:xfrm>
              <a:off x="0" y="0"/>
              <a:ext cx="1522390" cy="263624"/>
            </a:xfrm>
            <a:custGeom>
              <a:avLst/>
              <a:gdLst/>
              <a:ahLst/>
              <a:cxnLst/>
              <a:rect l="l" t="t" r="r" b="b"/>
              <a:pathLst>
                <a:path w="1522390" h="263624">
                  <a:moveTo>
                    <a:pt x="124538" y="0"/>
                  </a:moveTo>
                  <a:lnTo>
                    <a:pt x="1397852" y="0"/>
                  </a:lnTo>
                  <a:cubicBezTo>
                    <a:pt x="1466632" y="0"/>
                    <a:pt x="1522390" y="55758"/>
                    <a:pt x="1522390" y="124538"/>
                  </a:cubicBezTo>
                  <a:lnTo>
                    <a:pt x="1522390" y="139086"/>
                  </a:lnTo>
                  <a:cubicBezTo>
                    <a:pt x="1522390" y="207867"/>
                    <a:pt x="1466632" y="263624"/>
                    <a:pt x="1397852" y="263624"/>
                  </a:cubicBezTo>
                  <a:lnTo>
                    <a:pt x="124538" y="263624"/>
                  </a:lnTo>
                  <a:cubicBezTo>
                    <a:pt x="55758" y="263624"/>
                    <a:pt x="0" y="207867"/>
                    <a:pt x="0" y="139086"/>
                  </a:cubicBezTo>
                  <a:lnTo>
                    <a:pt x="0" y="124538"/>
                  </a:lnTo>
                  <a:cubicBezTo>
                    <a:pt x="0" y="55758"/>
                    <a:pt x="55758" y="0"/>
                    <a:pt x="124538" y="0"/>
                  </a:cubicBezTo>
                  <a:close/>
                </a:path>
              </a:pathLst>
            </a:custGeom>
            <a:gradFill rotWithShape="1">
              <a:gsLst>
                <a:gs pos="0">
                  <a:srgbClr val="05518B">
                    <a:alpha val="10000"/>
                  </a:srgbClr>
                </a:gs>
                <a:gs pos="100000">
                  <a:srgbClr val="FFFFFF">
                    <a:alpha val="10000"/>
                  </a:srgbClr>
                </a:gs>
              </a:gsLst>
              <a:lin ang="0"/>
            </a:gradFill>
          </p:spPr>
          <p:txBody>
            <a:bodyPr/>
            <a:lstStyle/>
            <a:p>
              <a:endParaRPr lang="es-PE"/>
            </a:p>
          </p:txBody>
        </p:sp>
        <p:sp>
          <p:nvSpPr>
            <p:cNvPr id="7" name="TextBox 7"/>
            <p:cNvSpPr txBox="1"/>
            <p:nvPr/>
          </p:nvSpPr>
          <p:spPr>
            <a:xfrm>
              <a:off x="0" y="-38100"/>
              <a:ext cx="1522390" cy="301724"/>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rot="9027298">
            <a:off x="10876542" y="702839"/>
            <a:ext cx="1887769" cy="447074"/>
            <a:chOff x="0" y="0"/>
            <a:chExt cx="693456" cy="164229"/>
          </a:xfrm>
        </p:grpSpPr>
        <p:sp>
          <p:nvSpPr>
            <p:cNvPr id="9" name="Freeform 9"/>
            <p:cNvSpPr/>
            <p:nvPr/>
          </p:nvSpPr>
          <p:spPr>
            <a:xfrm>
              <a:off x="0" y="0"/>
              <a:ext cx="693456" cy="164229"/>
            </a:xfrm>
            <a:custGeom>
              <a:avLst/>
              <a:gdLst/>
              <a:ahLst/>
              <a:cxnLst/>
              <a:rect l="l" t="t" r="r" b="b"/>
              <a:pathLst>
                <a:path w="693456" h="164229">
                  <a:moveTo>
                    <a:pt x="82114" y="0"/>
                  </a:moveTo>
                  <a:lnTo>
                    <a:pt x="611342" y="0"/>
                  </a:lnTo>
                  <a:cubicBezTo>
                    <a:pt x="633120" y="0"/>
                    <a:pt x="654006" y="8651"/>
                    <a:pt x="669406" y="24051"/>
                  </a:cubicBezTo>
                  <a:cubicBezTo>
                    <a:pt x="684805" y="39450"/>
                    <a:pt x="693456" y="60336"/>
                    <a:pt x="693456" y="82114"/>
                  </a:cubicBezTo>
                  <a:lnTo>
                    <a:pt x="693456" y="82114"/>
                  </a:lnTo>
                  <a:cubicBezTo>
                    <a:pt x="693456" y="103893"/>
                    <a:pt x="684805" y="124779"/>
                    <a:pt x="669406" y="140178"/>
                  </a:cubicBezTo>
                  <a:cubicBezTo>
                    <a:pt x="654006" y="155578"/>
                    <a:pt x="633120" y="164229"/>
                    <a:pt x="611342" y="164229"/>
                  </a:cubicBezTo>
                  <a:lnTo>
                    <a:pt x="82114" y="164229"/>
                  </a:lnTo>
                  <a:cubicBezTo>
                    <a:pt x="60336" y="164229"/>
                    <a:pt x="39450" y="155578"/>
                    <a:pt x="24051" y="140178"/>
                  </a:cubicBezTo>
                  <a:cubicBezTo>
                    <a:pt x="8651" y="124779"/>
                    <a:pt x="0" y="103893"/>
                    <a:pt x="0" y="82114"/>
                  </a:cubicBezTo>
                  <a:lnTo>
                    <a:pt x="0" y="82114"/>
                  </a:lnTo>
                  <a:cubicBezTo>
                    <a:pt x="0" y="60336"/>
                    <a:pt x="8651" y="39450"/>
                    <a:pt x="24051" y="24051"/>
                  </a:cubicBezTo>
                  <a:cubicBezTo>
                    <a:pt x="39450" y="8651"/>
                    <a:pt x="60336" y="0"/>
                    <a:pt x="82114" y="0"/>
                  </a:cubicBezTo>
                  <a:close/>
                </a:path>
              </a:pathLst>
            </a:custGeom>
            <a:solidFill>
              <a:srgbClr val="05518B"/>
            </a:solidFill>
          </p:spPr>
          <p:txBody>
            <a:bodyPr/>
            <a:lstStyle/>
            <a:p>
              <a:endParaRPr lang="es-PE"/>
            </a:p>
          </p:txBody>
        </p:sp>
        <p:sp>
          <p:nvSpPr>
            <p:cNvPr id="10" name="TextBox 10"/>
            <p:cNvSpPr txBox="1"/>
            <p:nvPr/>
          </p:nvSpPr>
          <p:spPr>
            <a:xfrm>
              <a:off x="0" y="-38100"/>
              <a:ext cx="693456" cy="202329"/>
            </a:xfrm>
            <a:prstGeom prst="rect">
              <a:avLst/>
            </a:prstGeom>
          </p:spPr>
          <p:txBody>
            <a:bodyPr lIns="33867" tIns="33867" rIns="33867" bIns="33867" rtlCol="0" anchor="ctr"/>
            <a:lstStyle/>
            <a:p>
              <a:pPr algn="ctr">
                <a:lnSpc>
                  <a:spcPts val="1773"/>
                </a:lnSpc>
              </a:pPr>
              <a:endParaRPr sz="1200"/>
            </a:p>
          </p:txBody>
        </p:sp>
      </p:grpSp>
      <p:sp>
        <p:nvSpPr>
          <p:cNvPr id="11" name="Freeform 11"/>
          <p:cNvSpPr/>
          <p:nvPr/>
        </p:nvSpPr>
        <p:spPr>
          <a:xfrm>
            <a:off x="5678701" y="360765"/>
            <a:ext cx="6425623" cy="6136470"/>
          </a:xfrm>
          <a:custGeom>
            <a:avLst/>
            <a:gdLst/>
            <a:ahLst/>
            <a:cxnLst/>
            <a:rect l="l" t="t" r="r" b="b"/>
            <a:pathLst>
              <a:path w="9638435" h="9204705">
                <a:moveTo>
                  <a:pt x="0" y="0"/>
                </a:moveTo>
                <a:lnTo>
                  <a:pt x="9638435" y="0"/>
                </a:lnTo>
                <a:lnTo>
                  <a:pt x="9638435" y="9204706"/>
                </a:lnTo>
                <a:lnTo>
                  <a:pt x="0" y="9204706"/>
                </a:lnTo>
                <a:lnTo>
                  <a:pt x="0" y="0"/>
                </a:lnTo>
                <a:close/>
              </a:path>
            </a:pathLst>
          </a:custGeom>
          <a:blipFill>
            <a:blip r:embed="rId2"/>
            <a:stretch>
              <a:fillRect/>
            </a:stretch>
          </a:blipFill>
        </p:spPr>
        <p:txBody>
          <a:bodyPr/>
          <a:lstStyle/>
          <a:p>
            <a:endParaRPr lang="es-PE"/>
          </a:p>
        </p:txBody>
      </p:sp>
      <p:grpSp>
        <p:nvGrpSpPr>
          <p:cNvPr id="12" name="Group 12"/>
          <p:cNvGrpSpPr/>
          <p:nvPr/>
        </p:nvGrpSpPr>
        <p:grpSpPr>
          <a:xfrm>
            <a:off x="6720684" y="863948"/>
            <a:ext cx="4322065" cy="5029311"/>
            <a:chOff x="0" y="0"/>
            <a:chExt cx="698500" cy="812800"/>
          </a:xfrm>
        </p:grpSpPr>
        <p:sp>
          <p:nvSpPr>
            <p:cNvPr id="13" name="Freeform 13"/>
            <p:cNvSpPr/>
            <p:nvPr/>
          </p:nvSpPr>
          <p:spPr>
            <a:xfrm>
              <a:off x="0" y="3350"/>
              <a:ext cx="698500" cy="806100"/>
            </a:xfrm>
            <a:custGeom>
              <a:avLst/>
              <a:gdLst/>
              <a:ahLst/>
              <a:cxnLst/>
              <a:rect l="l" t="t" r="r" b="b"/>
              <a:pathLst>
                <a:path w="698500" h="806100">
                  <a:moveTo>
                    <a:pt x="364329" y="5424"/>
                  </a:moveTo>
                  <a:lnTo>
                    <a:pt x="683420" y="191076"/>
                  </a:lnTo>
                  <a:cubicBezTo>
                    <a:pt x="692757" y="196508"/>
                    <a:pt x="698500" y="206495"/>
                    <a:pt x="698500" y="217296"/>
                  </a:cubicBezTo>
                  <a:lnTo>
                    <a:pt x="698500" y="588804"/>
                  </a:lnTo>
                  <a:cubicBezTo>
                    <a:pt x="698500" y="599605"/>
                    <a:pt x="692757" y="609592"/>
                    <a:pt x="683420" y="615024"/>
                  </a:cubicBezTo>
                  <a:lnTo>
                    <a:pt x="364329" y="800677"/>
                  </a:lnTo>
                  <a:cubicBezTo>
                    <a:pt x="355008" y="806100"/>
                    <a:pt x="343492" y="806100"/>
                    <a:pt x="334171" y="800677"/>
                  </a:cubicBezTo>
                  <a:lnTo>
                    <a:pt x="15079" y="615024"/>
                  </a:lnTo>
                  <a:cubicBezTo>
                    <a:pt x="5743" y="609592"/>
                    <a:pt x="0" y="599605"/>
                    <a:pt x="0" y="588804"/>
                  </a:cubicBezTo>
                  <a:lnTo>
                    <a:pt x="0" y="217296"/>
                  </a:lnTo>
                  <a:cubicBezTo>
                    <a:pt x="0" y="206495"/>
                    <a:pt x="5743" y="196508"/>
                    <a:pt x="15079" y="191076"/>
                  </a:cubicBezTo>
                  <a:lnTo>
                    <a:pt x="334171" y="5424"/>
                  </a:lnTo>
                  <a:cubicBezTo>
                    <a:pt x="343492" y="0"/>
                    <a:pt x="355008" y="0"/>
                    <a:pt x="364329" y="5424"/>
                  </a:cubicBezTo>
                  <a:close/>
                </a:path>
              </a:pathLst>
            </a:custGeom>
            <a:blipFill dpi="0" rotWithShape="1">
              <a:blip r:embed="rId3"/>
              <a:srcRect/>
              <a:stretch>
                <a:fillRect l="-8000" t="25000" r="-8000" b="25000"/>
              </a:stretch>
            </a:blipFill>
            <a:ln w="57150" cap="sq">
              <a:solidFill>
                <a:srgbClr val="FFFFFF"/>
              </a:solidFill>
              <a:prstDash val="solid"/>
              <a:miter/>
            </a:ln>
          </p:spPr>
          <p:txBody>
            <a:bodyPr/>
            <a:lstStyle/>
            <a:p>
              <a:endParaRPr lang="es-PE"/>
            </a:p>
          </p:txBody>
        </p:sp>
      </p:grpSp>
      <p:grpSp>
        <p:nvGrpSpPr>
          <p:cNvPr id="14" name="Group 14"/>
          <p:cNvGrpSpPr/>
          <p:nvPr/>
        </p:nvGrpSpPr>
        <p:grpSpPr>
          <a:xfrm rot="9027298">
            <a:off x="8741589" y="5649680"/>
            <a:ext cx="2736305" cy="184933"/>
            <a:chOff x="0" y="0"/>
            <a:chExt cx="610814" cy="41282"/>
          </a:xfrm>
        </p:grpSpPr>
        <p:sp>
          <p:nvSpPr>
            <p:cNvPr id="15" name="Freeform 15"/>
            <p:cNvSpPr/>
            <p:nvPr/>
          </p:nvSpPr>
          <p:spPr>
            <a:xfrm>
              <a:off x="0" y="0"/>
              <a:ext cx="610814" cy="41282"/>
            </a:xfrm>
            <a:custGeom>
              <a:avLst/>
              <a:gdLst/>
              <a:ahLst/>
              <a:cxnLst/>
              <a:rect l="l" t="t" r="r" b="b"/>
              <a:pathLst>
                <a:path w="610814" h="41282">
                  <a:moveTo>
                    <a:pt x="20641" y="0"/>
                  </a:moveTo>
                  <a:lnTo>
                    <a:pt x="590173" y="0"/>
                  </a:lnTo>
                  <a:cubicBezTo>
                    <a:pt x="601573" y="0"/>
                    <a:pt x="610814" y="9241"/>
                    <a:pt x="610814" y="20641"/>
                  </a:cubicBezTo>
                  <a:lnTo>
                    <a:pt x="610814" y="20641"/>
                  </a:lnTo>
                  <a:cubicBezTo>
                    <a:pt x="610814" y="26115"/>
                    <a:pt x="608639" y="31365"/>
                    <a:pt x="604768" y="35236"/>
                  </a:cubicBezTo>
                  <a:cubicBezTo>
                    <a:pt x="600897" y="39107"/>
                    <a:pt x="595647" y="41282"/>
                    <a:pt x="590173" y="41282"/>
                  </a:cubicBezTo>
                  <a:lnTo>
                    <a:pt x="20641" y="41282"/>
                  </a:lnTo>
                  <a:cubicBezTo>
                    <a:pt x="15167" y="41282"/>
                    <a:pt x="9917" y="39107"/>
                    <a:pt x="6046" y="35236"/>
                  </a:cubicBezTo>
                  <a:cubicBezTo>
                    <a:pt x="2175" y="31365"/>
                    <a:pt x="0" y="26115"/>
                    <a:pt x="0" y="20641"/>
                  </a:cubicBezTo>
                  <a:lnTo>
                    <a:pt x="0" y="20641"/>
                  </a:lnTo>
                  <a:cubicBezTo>
                    <a:pt x="0" y="15167"/>
                    <a:pt x="2175" y="9917"/>
                    <a:pt x="6046" y="6046"/>
                  </a:cubicBezTo>
                  <a:cubicBezTo>
                    <a:pt x="9917" y="2175"/>
                    <a:pt x="15167" y="0"/>
                    <a:pt x="20641" y="0"/>
                  </a:cubicBezTo>
                  <a:close/>
                </a:path>
              </a:pathLst>
            </a:custGeom>
            <a:solidFill>
              <a:srgbClr val="0092CB"/>
            </a:solidFill>
          </p:spPr>
          <p:txBody>
            <a:bodyPr/>
            <a:lstStyle/>
            <a:p>
              <a:endParaRPr lang="es-PE"/>
            </a:p>
          </p:txBody>
        </p:sp>
        <p:sp>
          <p:nvSpPr>
            <p:cNvPr id="16" name="TextBox 16"/>
            <p:cNvSpPr txBox="1"/>
            <p:nvPr/>
          </p:nvSpPr>
          <p:spPr>
            <a:xfrm>
              <a:off x="0" y="-38100"/>
              <a:ext cx="610814" cy="79382"/>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rot="9027298">
            <a:off x="11298135" y="311601"/>
            <a:ext cx="1156039" cy="112380"/>
            <a:chOff x="0" y="0"/>
            <a:chExt cx="424662" cy="41282"/>
          </a:xfrm>
        </p:grpSpPr>
        <p:sp>
          <p:nvSpPr>
            <p:cNvPr id="18" name="Freeform 18"/>
            <p:cNvSpPr/>
            <p:nvPr/>
          </p:nvSpPr>
          <p:spPr>
            <a:xfrm>
              <a:off x="0" y="0"/>
              <a:ext cx="424662" cy="41282"/>
            </a:xfrm>
            <a:custGeom>
              <a:avLst/>
              <a:gdLst/>
              <a:ahLst/>
              <a:cxnLst/>
              <a:rect l="l" t="t" r="r" b="b"/>
              <a:pathLst>
                <a:path w="424662" h="41282">
                  <a:moveTo>
                    <a:pt x="20641" y="0"/>
                  </a:moveTo>
                  <a:lnTo>
                    <a:pt x="404021" y="0"/>
                  </a:lnTo>
                  <a:cubicBezTo>
                    <a:pt x="409495" y="0"/>
                    <a:pt x="414745" y="2175"/>
                    <a:pt x="418616" y="6046"/>
                  </a:cubicBezTo>
                  <a:cubicBezTo>
                    <a:pt x="422487" y="9917"/>
                    <a:pt x="424662" y="15167"/>
                    <a:pt x="424662" y="20641"/>
                  </a:cubicBezTo>
                  <a:lnTo>
                    <a:pt x="424662" y="20641"/>
                  </a:lnTo>
                  <a:cubicBezTo>
                    <a:pt x="424662" y="26115"/>
                    <a:pt x="422487" y="31365"/>
                    <a:pt x="418616" y="35236"/>
                  </a:cubicBezTo>
                  <a:cubicBezTo>
                    <a:pt x="414745" y="39107"/>
                    <a:pt x="409495" y="41282"/>
                    <a:pt x="404021" y="41282"/>
                  </a:cubicBezTo>
                  <a:lnTo>
                    <a:pt x="20641" y="41282"/>
                  </a:lnTo>
                  <a:cubicBezTo>
                    <a:pt x="15167" y="41282"/>
                    <a:pt x="9917" y="39107"/>
                    <a:pt x="6046" y="35236"/>
                  </a:cubicBezTo>
                  <a:cubicBezTo>
                    <a:pt x="2175" y="31365"/>
                    <a:pt x="0" y="26115"/>
                    <a:pt x="0" y="20641"/>
                  </a:cubicBezTo>
                  <a:lnTo>
                    <a:pt x="0" y="20641"/>
                  </a:lnTo>
                  <a:cubicBezTo>
                    <a:pt x="0" y="15167"/>
                    <a:pt x="2175" y="9917"/>
                    <a:pt x="6046" y="6046"/>
                  </a:cubicBezTo>
                  <a:cubicBezTo>
                    <a:pt x="9917" y="2175"/>
                    <a:pt x="15167" y="0"/>
                    <a:pt x="20641" y="0"/>
                  </a:cubicBezTo>
                  <a:close/>
                </a:path>
              </a:pathLst>
            </a:custGeom>
            <a:solidFill>
              <a:srgbClr val="0092CB"/>
            </a:solidFill>
          </p:spPr>
          <p:txBody>
            <a:bodyPr/>
            <a:lstStyle/>
            <a:p>
              <a:endParaRPr lang="es-PE"/>
            </a:p>
          </p:txBody>
        </p:sp>
        <p:sp>
          <p:nvSpPr>
            <p:cNvPr id="19" name="TextBox 19"/>
            <p:cNvSpPr txBox="1"/>
            <p:nvPr/>
          </p:nvSpPr>
          <p:spPr>
            <a:xfrm>
              <a:off x="0" y="-38100"/>
              <a:ext cx="424662" cy="79382"/>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p:nvPr/>
        </p:nvGrpSpPr>
        <p:grpSpPr>
          <a:xfrm rot="-1776380">
            <a:off x="1538162" y="6127820"/>
            <a:ext cx="3748307" cy="717654"/>
            <a:chOff x="0" y="0"/>
            <a:chExt cx="1376910" cy="263624"/>
          </a:xfrm>
        </p:grpSpPr>
        <p:sp>
          <p:nvSpPr>
            <p:cNvPr id="21" name="Freeform 21"/>
            <p:cNvSpPr/>
            <p:nvPr/>
          </p:nvSpPr>
          <p:spPr>
            <a:xfrm>
              <a:off x="0" y="0"/>
              <a:ext cx="1376910" cy="263624"/>
            </a:xfrm>
            <a:custGeom>
              <a:avLst/>
              <a:gdLst/>
              <a:ahLst/>
              <a:cxnLst/>
              <a:rect l="l" t="t" r="r" b="b"/>
              <a:pathLst>
                <a:path w="1376910" h="263624">
                  <a:moveTo>
                    <a:pt x="131812" y="0"/>
                  </a:moveTo>
                  <a:lnTo>
                    <a:pt x="1245098" y="0"/>
                  </a:lnTo>
                  <a:cubicBezTo>
                    <a:pt x="1280057" y="0"/>
                    <a:pt x="1313584" y="13887"/>
                    <a:pt x="1338303" y="38607"/>
                  </a:cubicBezTo>
                  <a:cubicBezTo>
                    <a:pt x="1363023" y="63327"/>
                    <a:pt x="1376910" y="96853"/>
                    <a:pt x="1376910" y="131812"/>
                  </a:cubicBezTo>
                  <a:lnTo>
                    <a:pt x="1376910" y="131812"/>
                  </a:lnTo>
                  <a:cubicBezTo>
                    <a:pt x="1376910" y="204610"/>
                    <a:pt x="1317896" y="263624"/>
                    <a:pt x="1245098" y="263624"/>
                  </a:cubicBezTo>
                  <a:lnTo>
                    <a:pt x="131812" y="263624"/>
                  </a:lnTo>
                  <a:cubicBezTo>
                    <a:pt x="96853" y="263624"/>
                    <a:pt x="63327" y="249737"/>
                    <a:pt x="38607" y="225018"/>
                  </a:cubicBezTo>
                  <a:cubicBezTo>
                    <a:pt x="13887" y="200298"/>
                    <a:pt x="0" y="166771"/>
                    <a:pt x="0" y="131812"/>
                  </a:cubicBezTo>
                  <a:lnTo>
                    <a:pt x="0" y="131812"/>
                  </a:lnTo>
                  <a:cubicBezTo>
                    <a:pt x="0" y="96853"/>
                    <a:pt x="13887" y="63327"/>
                    <a:pt x="38607" y="38607"/>
                  </a:cubicBezTo>
                  <a:cubicBezTo>
                    <a:pt x="63327" y="13887"/>
                    <a:pt x="96853" y="0"/>
                    <a:pt x="131812" y="0"/>
                  </a:cubicBezTo>
                  <a:close/>
                </a:path>
              </a:pathLst>
            </a:custGeom>
            <a:gradFill rotWithShape="1">
              <a:gsLst>
                <a:gs pos="0">
                  <a:srgbClr val="05518B">
                    <a:alpha val="15000"/>
                  </a:srgbClr>
                </a:gs>
                <a:gs pos="100000">
                  <a:srgbClr val="FFFFFF">
                    <a:alpha val="15000"/>
                  </a:srgbClr>
                </a:gs>
              </a:gsLst>
              <a:lin ang="0"/>
            </a:gradFill>
          </p:spPr>
          <p:txBody>
            <a:bodyPr/>
            <a:lstStyle/>
            <a:p>
              <a:endParaRPr lang="es-PE"/>
            </a:p>
          </p:txBody>
        </p:sp>
        <p:sp>
          <p:nvSpPr>
            <p:cNvPr id="22" name="TextBox 22"/>
            <p:cNvSpPr txBox="1"/>
            <p:nvPr/>
          </p:nvSpPr>
          <p:spPr>
            <a:xfrm>
              <a:off x="0" y="-38100"/>
              <a:ext cx="1376910" cy="301724"/>
            </a:xfrm>
            <a:prstGeom prst="rect">
              <a:avLst/>
            </a:prstGeom>
          </p:spPr>
          <p:txBody>
            <a:bodyPr lIns="33867" tIns="33867" rIns="33867" bIns="33867" rtlCol="0" anchor="ctr"/>
            <a:lstStyle/>
            <a:p>
              <a:pPr algn="ctr">
                <a:lnSpc>
                  <a:spcPts val="1773"/>
                </a:lnSpc>
              </a:pPr>
              <a:endParaRPr sz="1200"/>
            </a:p>
          </p:txBody>
        </p:sp>
      </p:grpSp>
      <p:sp>
        <p:nvSpPr>
          <p:cNvPr id="23" name="Freeform 23"/>
          <p:cNvSpPr/>
          <p:nvPr/>
        </p:nvSpPr>
        <p:spPr>
          <a:xfrm>
            <a:off x="685801" y="683482"/>
            <a:ext cx="416403" cy="480697"/>
          </a:xfrm>
          <a:custGeom>
            <a:avLst/>
            <a:gdLst/>
            <a:ahLst/>
            <a:cxnLst/>
            <a:rect l="l" t="t" r="r" b="b"/>
            <a:pathLst>
              <a:path w="624605" h="721045">
                <a:moveTo>
                  <a:pt x="0" y="0"/>
                </a:moveTo>
                <a:lnTo>
                  <a:pt x="624605" y="0"/>
                </a:lnTo>
                <a:lnTo>
                  <a:pt x="624605" y="721045"/>
                </a:lnTo>
                <a:lnTo>
                  <a:pt x="0" y="7210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PE"/>
          </a:p>
        </p:txBody>
      </p:sp>
      <p:grpSp>
        <p:nvGrpSpPr>
          <p:cNvPr id="24" name="Group 24"/>
          <p:cNvGrpSpPr/>
          <p:nvPr/>
        </p:nvGrpSpPr>
        <p:grpSpPr>
          <a:xfrm>
            <a:off x="1157367" y="5763563"/>
            <a:ext cx="2844285" cy="410955"/>
            <a:chOff x="0" y="0"/>
            <a:chExt cx="1123668" cy="162353"/>
          </a:xfrm>
        </p:grpSpPr>
        <p:sp>
          <p:nvSpPr>
            <p:cNvPr id="25" name="Freeform 25"/>
            <p:cNvSpPr/>
            <p:nvPr/>
          </p:nvSpPr>
          <p:spPr>
            <a:xfrm>
              <a:off x="0" y="0"/>
              <a:ext cx="1123668" cy="162353"/>
            </a:xfrm>
            <a:custGeom>
              <a:avLst/>
              <a:gdLst/>
              <a:ahLst/>
              <a:cxnLst/>
              <a:rect l="l" t="t" r="r" b="b"/>
              <a:pathLst>
                <a:path w="1123668" h="162353">
                  <a:moveTo>
                    <a:pt x="81176" y="0"/>
                  </a:moveTo>
                  <a:lnTo>
                    <a:pt x="1042492" y="0"/>
                  </a:lnTo>
                  <a:cubicBezTo>
                    <a:pt x="1064021" y="0"/>
                    <a:pt x="1084668" y="8552"/>
                    <a:pt x="1099892" y="23776"/>
                  </a:cubicBezTo>
                  <a:cubicBezTo>
                    <a:pt x="1115115" y="39000"/>
                    <a:pt x="1123668" y="59647"/>
                    <a:pt x="1123668" y="81176"/>
                  </a:cubicBezTo>
                  <a:lnTo>
                    <a:pt x="1123668" y="81176"/>
                  </a:lnTo>
                  <a:cubicBezTo>
                    <a:pt x="1123668" y="102706"/>
                    <a:pt x="1115115" y="123353"/>
                    <a:pt x="1099892" y="138577"/>
                  </a:cubicBezTo>
                  <a:cubicBezTo>
                    <a:pt x="1084668" y="153800"/>
                    <a:pt x="1064021" y="162353"/>
                    <a:pt x="1042492" y="162353"/>
                  </a:cubicBezTo>
                  <a:lnTo>
                    <a:pt x="81176" y="162353"/>
                  </a:lnTo>
                  <a:cubicBezTo>
                    <a:pt x="59647" y="162353"/>
                    <a:pt x="39000" y="153800"/>
                    <a:pt x="23776" y="138577"/>
                  </a:cubicBezTo>
                  <a:cubicBezTo>
                    <a:pt x="8552" y="123353"/>
                    <a:pt x="0" y="102706"/>
                    <a:pt x="0" y="81176"/>
                  </a:cubicBezTo>
                  <a:lnTo>
                    <a:pt x="0" y="81176"/>
                  </a:lnTo>
                  <a:cubicBezTo>
                    <a:pt x="0" y="59647"/>
                    <a:pt x="8552" y="39000"/>
                    <a:pt x="23776" y="23776"/>
                  </a:cubicBezTo>
                  <a:cubicBezTo>
                    <a:pt x="39000" y="8552"/>
                    <a:pt x="59647" y="0"/>
                    <a:pt x="81176" y="0"/>
                  </a:cubicBezTo>
                  <a:close/>
                </a:path>
              </a:pathLst>
            </a:custGeom>
            <a:solidFill>
              <a:srgbClr val="0092CB"/>
            </a:solidFill>
          </p:spPr>
          <p:txBody>
            <a:bodyPr/>
            <a:lstStyle/>
            <a:p>
              <a:endParaRPr lang="es-PE"/>
            </a:p>
          </p:txBody>
        </p:sp>
        <p:sp>
          <p:nvSpPr>
            <p:cNvPr id="26" name="TextBox 26"/>
            <p:cNvSpPr txBox="1"/>
            <p:nvPr/>
          </p:nvSpPr>
          <p:spPr>
            <a:xfrm>
              <a:off x="0" y="-38100"/>
              <a:ext cx="1123668" cy="200453"/>
            </a:xfrm>
            <a:prstGeom prst="rect">
              <a:avLst/>
            </a:prstGeom>
          </p:spPr>
          <p:txBody>
            <a:bodyPr lIns="33867" tIns="33867" rIns="33867" bIns="33867" rtlCol="0" anchor="ctr"/>
            <a:lstStyle/>
            <a:p>
              <a:pPr algn="ctr">
                <a:lnSpc>
                  <a:spcPts val="1773"/>
                </a:lnSpc>
              </a:pPr>
              <a:endParaRPr sz="1200"/>
            </a:p>
          </p:txBody>
        </p:sp>
      </p:grpSp>
      <p:grpSp>
        <p:nvGrpSpPr>
          <p:cNvPr id="27" name="Group 27"/>
          <p:cNvGrpSpPr/>
          <p:nvPr/>
        </p:nvGrpSpPr>
        <p:grpSpPr>
          <a:xfrm>
            <a:off x="685801" y="5763563"/>
            <a:ext cx="410955" cy="41095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518B"/>
            </a:solidFill>
          </p:spPr>
          <p:txBody>
            <a:bodyPr/>
            <a:lstStyle/>
            <a:p>
              <a:endParaRPr lang="es-PE"/>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0" name="Freeform 30"/>
          <p:cNvSpPr/>
          <p:nvPr/>
        </p:nvSpPr>
        <p:spPr>
          <a:xfrm>
            <a:off x="744891" y="5822653"/>
            <a:ext cx="292775" cy="292775"/>
          </a:xfrm>
          <a:custGeom>
            <a:avLst/>
            <a:gdLst/>
            <a:ahLst/>
            <a:cxnLst/>
            <a:rect l="l" t="t" r="r" b="b"/>
            <a:pathLst>
              <a:path w="439162" h="439162">
                <a:moveTo>
                  <a:pt x="0" y="0"/>
                </a:moveTo>
                <a:lnTo>
                  <a:pt x="439161" y="0"/>
                </a:lnTo>
                <a:lnTo>
                  <a:pt x="439161" y="439162"/>
                </a:lnTo>
                <a:lnTo>
                  <a:pt x="0" y="4391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PE"/>
          </a:p>
        </p:txBody>
      </p:sp>
      <p:sp>
        <p:nvSpPr>
          <p:cNvPr id="34" name="Freeform 34"/>
          <p:cNvSpPr/>
          <p:nvPr/>
        </p:nvSpPr>
        <p:spPr>
          <a:xfrm rot="-5400000">
            <a:off x="5438593" y="475610"/>
            <a:ext cx="3154032" cy="2803146"/>
          </a:xfrm>
          <a:custGeom>
            <a:avLst/>
            <a:gdLst/>
            <a:ahLst/>
            <a:cxnLst/>
            <a:rect l="l" t="t" r="r" b="b"/>
            <a:pathLst>
              <a:path w="4731048" h="4204719">
                <a:moveTo>
                  <a:pt x="0" y="0"/>
                </a:moveTo>
                <a:lnTo>
                  <a:pt x="4731049" y="0"/>
                </a:lnTo>
                <a:lnTo>
                  <a:pt x="4731049" y="4204719"/>
                </a:lnTo>
                <a:lnTo>
                  <a:pt x="0" y="4204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PE"/>
          </a:p>
        </p:txBody>
      </p:sp>
      <p:grpSp>
        <p:nvGrpSpPr>
          <p:cNvPr id="35" name="Group 35"/>
          <p:cNvGrpSpPr/>
          <p:nvPr/>
        </p:nvGrpSpPr>
        <p:grpSpPr>
          <a:xfrm>
            <a:off x="5854681" y="526285"/>
            <a:ext cx="2321856" cy="2701796"/>
            <a:chOff x="0" y="0"/>
            <a:chExt cx="698500" cy="812800"/>
          </a:xfrm>
        </p:grpSpPr>
        <p:sp>
          <p:nvSpPr>
            <p:cNvPr id="36" name="Freeform 36"/>
            <p:cNvSpPr/>
            <p:nvPr/>
          </p:nvSpPr>
          <p:spPr>
            <a:xfrm>
              <a:off x="0" y="6236"/>
              <a:ext cx="698500" cy="800328"/>
            </a:xfrm>
            <a:custGeom>
              <a:avLst/>
              <a:gdLst/>
              <a:ahLst/>
              <a:cxnLst/>
              <a:rect l="l" t="t" r="r" b="b"/>
              <a:pathLst>
                <a:path w="698500" h="800328">
                  <a:moveTo>
                    <a:pt x="377320" y="10096"/>
                  </a:moveTo>
                  <a:lnTo>
                    <a:pt x="670430" y="180632"/>
                  </a:lnTo>
                  <a:cubicBezTo>
                    <a:pt x="687809" y="190744"/>
                    <a:pt x="698500" y="209333"/>
                    <a:pt x="698500" y="229439"/>
                  </a:cubicBezTo>
                  <a:lnTo>
                    <a:pt x="698500" y="570889"/>
                  </a:lnTo>
                  <a:cubicBezTo>
                    <a:pt x="698500" y="590995"/>
                    <a:pt x="687809" y="609584"/>
                    <a:pt x="670430" y="619696"/>
                  </a:cubicBezTo>
                  <a:lnTo>
                    <a:pt x="377320" y="790232"/>
                  </a:lnTo>
                  <a:cubicBezTo>
                    <a:pt x="359968" y="800328"/>
                    <a:pt x="338532" y="800328"/>
                    <a:pt x="321180" y="790232"/>
                  </a:cubicBezTo>
                  <a:lnTo>
                    <a:pt x="28070" y="619696"/>
                  </a:lnTo>
                  <a:cubicBezTo>
                    <a:pt x="10691" y="609584"/>
                    <a:pt x="0" y="590995"/>
                    <a:pt x="0" y="570889"/>
                  </a:cubicBezTo>
                  <a:lnTo>
                    <a:pt x="0" y="229439"/>
                  </a:lnTo>
                  <a:cubicBezTo>
                    <a:pt x="0" y="209333"/>
                    <a:pt x="10691" y="190744"/>
                    <a:pt x="28070" y="180632"/>
                  </a:cubicBezTo>
                  <a:lnTo>
                    <a:pt x="321180" y="10096"/>
                  </a:lnTo>
                  <a:cubicBezTo>
                    <a:pt x="338532" y="0"/>
                    <a:pt x="359968" y="0"/>
                    <a:pt x="377320" y="10096"/>
                  </a:cubicBezTo>
                  <a:close/>
                </a:path>
              </a:pathLst>
            </a:custGeom>
            <a:solidFill>
              <a:srgbClr val="0092CB"/>
            </a:solidFill>
            <a:ln w="12700" cap="sq">
              <a:solidFill>
                <a:srgbClr val="000000"/>
              </a:solidFill>
              <a:prstDash val="solid"/>
              <a:miter/>
            </a:ln>
          </p:spPr>
          <p:txBody>
            <a:bodyPr/>
            <a:lstStyle/>
            <a:p>
              <a:endParaRPr lang="es-PE"/>
            </a:p>
          </p:txBody>
        </p:sp>
      </p:grpSp>
      <p:grpSp>
        <p:nvGrpSpPr>
          <p:cNvPr id="37" name="Group 37"/>
          <p:cNvGrpSpPr/>
          <p:nvPr/>
        </p:nvGrpSpPr>
        <p:grpSpPr>
          <a:xfrm>
            <a:off x="5994872" y="689416"/>
            <a:ext cx="2041474" cy="2375533"/>
            <a:chOff x="0" y="0"/>
            <a:chExt cx="698500" cy="812800"/>
          </a:xfrm>
        </p:grpSpPr>
        <p:sp>
          <p:nvSpPr>
            <p:cNvPr id="38" name="Freeform 38"/>
            <p:cNvSpPr/>
            <p:nvPr/>
          </p:nvSpPr>
          <p:spPr>
            <a:xfrm>
              <a:off x="0" y="4589"/>
              <a:ext cx="698500" cy="803621"/>
            </a:xfrm>
            <a:custGeom>
              <a:avLst/>
              <a:gdLst/>
              <a:ahLst/>
              <a:cxnLst/>
              <a:rect l="l" t="t" r="r" b="b"/>
              <a:pathLst>
                <a:path w="698500" h="803621">
                  <a:moveTo>
                    <a:pt x="369908" y="7430"/>
                  </a:moveTo>
                  <a:lnTo>
                    <a:pt x="677842" y="186592"/>
                  </a:lnTo>
                  <a:cubicBezTo>
                    <a:pt x="690632" y="194033"/>
                    <a:pt x="698500" y="207714"/>
                    <a:pt x="698500" y="222511"/>
                  </a:cubicBezTo>
                  <a:lnTo>
                    <a:pt x="698500" y="581111"/>
                  </a:lnTo>
                  <a:cubicBezTo>
                    <a:pt x="698500" y="595908"/>
                    <a:pt x="690632" y="609589"/>
                    <a:pt x="677842" y="617030"/>
                  </a:cubicBezTo>
                  <a:lnTo>
                    <a:pt x="369908" y="796192"/>
                  </a:lnTo>
                  <a:cubicBezTo>
                    <a:pt x="357138" y="803622"/>
                    <a:pt x="341362" y="803622"/>
                    <a:pt x="328592" y="796192"/>
                  </a:cubicBezTo>
                  <a:lnTo>
                    <a:pt x="20658" y="617030"/>
                  </a:lnTo>
                  <a:cubicBezTo>
                    <a:pt x="7868" y="609589"/>
                    <a:pt x="0" y="595908"/>
                    <a:pt x="0" y="581111"/>
                  </a:cubicBezTo>
                  <a:lnTo>
                    <a:pt x="0" y="222511"/>
                  </a:lnTo>
                  <a:cubicBezTo>
                    <a:pt x="0" y="207714"/>
                    <a:pt x="7868" y="194033"/>
                    <a:pt x="20658" y="186592"/>
                  </a:cubicBezTo>
                  <a:lnTo>
                    <a:pt x="328592" y="7430"/>
                  </a:lnTo>
                  <a:cubicBezTo>
                    <a:pt x="341362" y="0"/>
                    <a:pt x="357138" y="0"/>
                    <a:pt x="369908" y="7430"/>
                  </a:cubicBezTo>
                  <a:close/>
                </a:path>
              </a:pathLst>
            </a:custGeom>
            <a:blipFill>
              <a:blip r:embed="rId10"/>
              <a:stretch>
                <a:fillRect l="-22461" t="-2032" r="-54079" b="-805"/>
              </a:stretch>
            </a:blipFill>
            <a:ln w="38100" cap="sq">
              <a:solidFill>
                <a:srgbClr val="FFFFFF"/>
              </a:solidFill>
              <a:prstDash val="solid"/>
              <a:miter/>
            </a:ln>
          </p:spPr>
          <p:txBody>
            <a:bodyPr/>
            <a:lstStyle/>
            <a:p>
              <a:endParaRPr lang="es-PE"/>
            </a:p>
          </p:txBody>
        </p:sp>
      </p:grpSp>
      <p:sp>
        <p:nvSpPr>
          <p:cNvPr id="39" name="Freeform 39"/>
          <p:cNvSpPr/>
          <p:nvPr/>
        </p:nvSpPr>
        <p:spPr>
          <a:xfrm rot="-5400000">
            <a:off x="9125735" y="3518646"/>
            <a:ext cx="3154032" cy="2803146"/>
          </a:xfrm>
          <a:custGeom>
            <a:avLst/>
            <a:gdLst/>
            <a:ahLst/>
            <a:cxnLst/>
            <a:rect l="l" t="t" r="r" b="b"/>
            <a:pathLst>
              <a:path w="4731048" h="4204719">
                <a:moveTo>
                  <a:pt x="0" y="0"/>
                </a:moveTo>
                <a:lnTo>
                  <a:pt x="4731048" y="0"/>
                </a:lnTo>
                <a:lnTo>
                  <a:pt x="4731048" y="4204719"/>
                </a:lnTo>
                <a:lnTo>
                  <a:pt x="0" y="4204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PE"/>
          </a:p>
        </p:txBody>
      </p:sp>
      <p:grpSp>
        <p:nvGrpSpPr>
          <p:cNvPr id="40" name="Group 40"/>
          <p:cNvGrpSpPr/>
          <p:nvPr/>
        </p:nvGrpSpPr>
        <p:grpSpPr>
          <a:xfrm>
            <a:off x="9541823" y="3569321"/>
            <a:ext cx="2321856" cy="2701796"/>
            <a:chOff x="0" y="0"/>
            <a:chExt cx="698500" cy="812800"/>
          </a:xfrm>
        </p:grpSpPr>
        <p:sp>
          <p:nvSpPr>
            <p:cNvPr id="41" name="Freeform 41"/>
            <p:cNvSpPr/>
            <p:nvPr/>
          </p:nvSpPr>
          <p:spPr>
            <a:xfrm>
              <a:off x="0" y="6236"/>
              <a:ext cx="698500" cy="800328"/>
            </a:xfrm>
            <a:custGeom>
              <a:avLst/>
              <a:gdLst/>
              <a:ahLst/>
              <a:cxnLst/>
              <a:rect l="l" t="t" r="r" b="b"/>
              <a:pathLst>
                <a:path w="698500" h="800328">
                  <a:moveTo>
                    <a:pt x="377320" y="10096"/>
                  </a:moveTo>
                  <a:lnTo>
                    <a:pt x="670430" y="180632"/>
                  </a:lnTo>
                  <a:cubicBezTo>
                    <a:pt x="687809" y="190744"/>
                    <a:pt x="698500" y="209333"/>
                    <a:pt x="698500" y="229439"/>
                  </a:cubicBezTo>
                  <a:lnTo>
                    <a:pt x="698500" y="570889"/>
                  </a:lnTo>
                  <a:cubicBezTo>
                    <a:pt x="698500" y="590995"/>
                    <a:pt x="687809" y="609584"/>
                    <a:pt x="670430" y="619696"/>
                  </a:cubicBezTo>
                  <a:lnTo>
                    <a:pt x="377320" y="790232"/>
                  </a:lnTo>
                  <a:cubicBezTo>
                    <a:pt x="359968" y="800328"/>
                    <a:pt x="338532" y="800328"/>
                    <a:pt x="321180" y="790232"/>
                  </a:cubicBezTo>
                  <a:lnTo>
                    <a:pt x="28070" y="619696"/>
                  </a:lnTo>
                  <a:cubicBezTo>
                    <a:pt x="10691" y="609584"/>
                    <a:pt x="0" y="590995"/>
                    <a:pt x="0" y="570889"/>
                  </a:cubicBezTo>
                  <a:lnTo>
                    <a:pt x="0" y="229439"/>
                  </a:lnTo>
                  <a:cubicBezTo>
                    <a:pt x="0" y="209333"/>
                    <a:pt x="10691" y="190744"/>
                    <a:pt x="28070" y="180632"/>
                  </a:cubicBezTo>
                  <a:lnTo>
                    <a:pt x="321180" y="10096"/>
                  </a:lnTo>
                  <a:cubicBezTo>
                    <a:pt x="338532" y="0"/>
                    <a:pt x="359968" y="0"/>
                    <a:pt x="377320" y="10096"/>
                  </a:cubicBezTo>
                  <a:close/>
                </a:path>
              </a:pathLst>
            </a:custGeom>
            <a:solidFill>
              <a:srgbClr val="0092CB"/>
            </a:solidFill>
            <a:ln w="12700" cap="sq">
              <a:solidFill>
                <a:srgbClr val="000000"/>
              </a:solidFill>
              <a:prstDash val="solid"/>
              <a:miter/>
            </a:ln>
          </p:spPr>
          <p:txBody>
            <a:bodyPr/>
            <a:lstStyle/>
            <a:p>
              <a:endParaRPr lang="es-PE"/>
            </a:p>
          </p:txBody>
        </p:sp>
      </p:grpSp>
      <p:grpSp>
        <p:nvGrpSpPr>
          <p:cNvPr id="42" name="Group 42"/>
          <p:cNvGrpSpPr/>
          <p:nvPr/>
        </p:nvGrpSpPr>
        <p:grpSpPr>
          <a:xfrm>
            <a:off x="9682014" y="3732453"/>
            <a:ext cx="2041474" cy="2375533"/>
            <a:chOff x="0" y="0"/>
            <a:chExt cx="698500" cy="812800"/>
          </a:xfrm>
        </p:grpSpPr>
        <p:sp>
          <p:nvSpPr>
            <p:cNvPr id="43" name="Freeform 43"/>
            <p:cNvSpPr/>
            <p:nvPr/>
          </p:nvSpPr>
          <p:spPr>
            <a:xfrm>
              <a:off x="0" y="4589"/>
              <a:ext cx="698500" cy="803621"/>
            </a:xfrm>
            <a:custGeom>
              <a:avLst/>
              <a:gdLst/>
              <a:ahLst/>
              <a:cxnLst/>
              <a:rect l="l" t="t" r="r" b="b"/>
              <a:pathLst>
                <a:path w="698500" h="803621">
                  <a:moveTo>
                    <a:pt x="369908" y="7430"/>
                  </a:moveTo>
                  <a:lnTo>
                    <a:pt x="677842" y="186592"/>
                  </a:lnTo>
                  <a:cubicBezTo>
                    <a:pt x="690632" y="194033"/>
                    <a:pt x="698500" y="207714"/>
                    <a:pt x="698500" y="222511"/>
                  </a:cubicBezTo>
                  <a:lnTo>
                    <a:pt x="698500" y="581111"/>
                  </a:lnTo>
                  <a:cubicBezTo>
                    <a:pt x="698500" y="595908"/>
                    <a:pt x="690632" y="609589"/>
                    <a:pt x="677842" y="617030"/>
                  </a:cubicBezTo>
                  <a:lnTo>
                    <a:pt x="369908" y="796192"/>
                  </a:lnTo>
                  <a:cubicBezTo>
                    <a:pt x="357138" y="803622"/>
                    <a:pt x="341362" y="803622"/>
                    <a:pt x="328592" y="796192"/>
                  </a:cubicBezTo>
                  <a:lnTo>
                    <a:pt x="20658" y="617030"/>
                  </a:lnTo>
                  <a:cubicBezTo>
                    <a:pt x="7868" y="609589"/>
                    <a:pt x="0" y="595908"/>
                    <a:pt x="0" y="581111"/>
                  </a:cubicBezTo>
                  <a:lnTo>
                    <a:pt x="0" y="222511"/>
                  </a:lnTo>
                  <a:cubicBezTo>
                    <a:pt x="0" y="207714"/>
                    <a:pt x="7868" y="194033"/>
                    <a:pt x="20658" y="186592"/>
                  </a:cubicBezTo>
                  <a:lnTo>
                    <a:pt x="328592" y="7430"/>
                  </a:lnTo>
                  <a:cubicBezTo>
                    <a:pt x="341362" y="0"/>
                    <a:pt x="357138" y="0"/>
                    <a:pt x="369908" y="7430"/>
                  </a:cubicBezTo>
                  <a:close/>
                </a:path>
              </a:pathLst>
            </a:custGeom>
            <a:blipFill>
              <a:blip r:embed="rId11"/>
              <a:stretch>
                <a:fillRect l="-40815" t="-15457" r="-58898" b="-805"/>
              </a:stretch>
            </a:blipFill>
            <a:ln w="38100" cap="sq">
              <a:solidFill>
                <a:srgbClr val="FFFFFF"/>
              </a:solidFill>
              <a:prstDash val="solid"/>
              <a:miter/>
            </a:ln>
          </p:spPr>
          <p:txBody>
            <a:bodyPr/>
            <a:lstStyle/>
            <a:p>
              <a:endParaRPr lang="es-PE"/>
            </a:p>
          </p:txBody>
        </p:sp>
      </p:grpSp>
      <p:grpSp>
        <p:nvGrpSpPr>
          <p:cNvPr id="44" name="Group 44"/>
          <p:cNvGrpSpPr/>
          <p:nvPr/>
        </p:nvGrpSpPr>
        <p:grpSpPr>
          <a:xfrm>
            <a:off x="11169749" y="685091"/>
            <a:ext cx="140575" cy="140575"/>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CB"/>
            </a:solidFill>
          </p:spPr>
          <p:txBody>
            <a:bodyPr/>
            <a:lstStyle/>
            <a:p>
              <a:endParaRPr lang="es-PE"/>
            </a:p>
          </p:txBody>
        </p:sp>
        <p:sp>
          <p:nvSpPr>
            <p:cNvPr id="46" name="TextBox 46"/>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47" name="TextBox 47"/>
          <p:cNvSpPr txBox="1"/>
          <p:nvPr/>
        </p:nvSpPr>
        <p:spPr>
          <a:xfrm>
            <a:off x="1226176" y="765428"/>
            <a:ext cx="2587303" cy="328167"/>
          </a:xfrm>
          <a:prstGeom prst="rect">
            <a:avLst/>
          </a:prstGeom>
        </p:spPr>
        <p:txBody>
          <a:bodyPr wrap="square" lIns="0" tIns="0" rIns="0" bIns="0" rtlCol="0" anchor="t">
            <a:spAutoFit/>
          </a:bodyPr>
          <a:lstStyle/>
          <a:p>
            <a:pPr>
              <a:lnSpc>
                <a:spcPts val="2779"/>
              </a:lnSpc>
              <a:spcBef>
                <a:spcPct val="0"/>
              </a:spcBef>
            </a:pPr>
            <a:r>
              <a:rPr lang="en-US" sz="1985" dirty="0">
                <a:solidFill>
                  <a:srgbClr val="0D0D0D"/>
                </a:solidFill>
                <a:latin typeface="Flexo Black" panose="02000000000000000000" pitchFamily="2" charset="0"/>
                <a:ea typeface="Codec Pro Bold"/>
                <a:cs typeface="Codec Pro Bold"/>
                <a:sym typeface="Codec Pro Bold"/>
              </a:rPr>
              <a:t>GERESA LORETO</a:t>
            </a:r>
          </a:p>
        </p:txBody>
      </p:sp>
      <p:sp>
        <p:nvSpPr>
          <p:cNvPr id="48" name="TextBox 48"/>
          <p:cNvSpPr txBox="1"/>
          <p:nvPr/>
        </p:nvSpPr>
        <p:spPr>
          <a:xfrm>
            <a:off x="685800" y="2184472"/>
            <a:ext cx="5410200" cy="1231106"/>
          </a:xfrm>
          <a:prstGeom prst="rect">
            <a:avLst/>
          </a:prstGeom>
        </p:spPr>
        <p:txBody>
          <a:bodyPr lIns="0" tIns="0" rIns="0" bIns="0" rtlCol="0" anchor="t">
            <a:spAutoFit/>
          </a:bodyPr>
          <a:lstStyle/>
          <a:p>
            <a:pPr>
              <a:lnSpc>
                <a:spcPts val="9601"/>
              </a:lnSpc>
            </a:pPr>
            <a:r>
              <a:rPr lang="en-US" sz="9601" dirty="0">
                <a:solidFill>
                  <a:srgbClr val="05518B"/>
                </a:solidFill>
                <a:latin typeface="Flexo Black" panose="02000000000000000000" pitchFamily="2" charset="0"/>
                <a:ea typeface="Codec Pro Ultra-Bold"/>
                <a:cs typeface="Codec Pro Ultra-Bold"/>
                <a:sym typeface="Codec Pro Ultra-Bold"/>
              </a:rPr>
              <a:t>Gracias!</a:t>
            </a:r>
          </a:p>
        </p:txBody>
      </p:sp>
      <p:sp>
        <p:nvSpPr>
          <p:cNvPr id="49" name="TextBox 49"/>
          <p:cNvSpPr txBox="1"/>
          <p:nvPr/>
        </p:nvSpPr>
        <p:spPr>
          <a:xfrm>
            <a:off x="762000" y="3267843"/>
            <a:ext cx="4928236" cy="669158"/>
          </a:xfrm>
          <a:prstGeom prst="rect">
            <a:avLst/>
          </a:prstGeom>
        </p:spPr>
        <p:txBody>
          <a:bodyPr lIns="0" tIns="0" rIns="0" bIns="0" rtlCol="0" anchor="t">
            <a:spAutoFit/>
          </a:bodyPr>
          <a:lstStyle/>
          <a:p>
            <a:pPr>
              <a:lnSpc>
                <a:spcPts val="5600"/>
              </a:lnSpc>
            </a:pPr>
            <a:r>
              <a:rPr lang="es-PE" sz="4400" dirty="0">
                <a:solidFill>
                  <a:srgbClr val="0092CB"/>
                </a:solidFill>
                <a:latin typeface="Flexo Black" panose="02000000000000000000" pitchFamily="2" charset="0"/>
                <a:ea typeface="Codec Pro Ultra-Bold"/>
                <a:cs typeface="Codec Pro Ultra-Bold"/>
                <a:sym typeface="Codec Pro Ultra-Bold"/>
              </a:rPr>
              <a:t>Por su Atención</a:t>
            </a:r>
          </a:p>
        </p:txBody>
      </p:sp>
      <p:sp>
        <p:nvSpPr>
          <p:cNvPr id="52" name="TextBox 52"/>
          <p:cNvSpPr txBox="1"/>
          <p:nvPr/>
        </p:nvSpPr>
        <p:spPr>
          <a:xfrm>
            <a:off x="1345540" y="5913993"/>
            <a:ext cx="2467939" cy="205184"/>
          </a:xfrm>
          <a:prstGeom prst="rect">
            <a:avLst/>
          </a:prstGeom>
        </p:spPr>
        <p:txBody>
          <a:bodyPr lIns="0" tIns="0" rIns="0" bIns="0" rtlCol="0" anchor="t">
            <a:spAutoFit/>
          </a:bodyPr>
          <a:lstStyle/>
          <a:p>
            <a:pPr algn="ctr">
              <a:lnSpc>
                <a:spcPts val="1600"/>
              </a:lnSpc>
            </a:pPr>
            <a:r>
              <a:rPr lang="en-US" sz="1600" dirty="0">
                <a:solidFill>
                  <a:srgbClr val="FFFFFF"/>
                </a:solidFill>
                <a:latin typeface="Codec Pro"/>
                <a:ea typeface="Codec Pro"/>
                <a:cs typeface="Codec Pro"/>
                <a:sym typeface="Codec Pro"/>
              </a:rPr>
              <a:t>www.geresaloreto.gob.pe</a:t>
            </a:r>
          </a:p>
        </p:txBody>
      </p:sp>
      <p:sp>
        <p:nvSpPr>
          <p:cNvPr id="53" name="TextBox 53"/>
          <p:cNvSpPr txBox="1"/>
          <p:nvPr/>
        </p:nvSpPr>
        <p:spPr>
          <a:xfrm>
            <a:off x="4238085" y="5853470"/>
            <a:ext cx="1203019" cy="205184"/>
          </a:xfrm>
          <a:prstGeom prst="rect">
            <a:avLst/>
          </a:prstGeom>
        </p:spPr>
        <p:txBody>
          <a:bodyPr lIns="0" tIns="0" rIns="0" bIns="0" rtlCol="0" anchor="t">
            <a:spAutoFit/>
          </a:bodyPr>
          <a:lstStyle/>
          <a:p>
            <a:pPr algn="ctr">
              <a:lnSpc>
                <a:spcPts val="1600"/>
              </a:lnSpc>
            </a:pPr>
            <a:r>
              <a:rPr lang="en-US" sz="1600">
                <a:solidFill>
                  <a:srgbClr val="FFFFFF"/>
                </a:solidFill>
                <a:latin typeface="Codec Pro"/>
                <a:ea typeface="Codec Pro"/>
                <a:cs typeface="Codec Pro"/>
                <a:sym typeface="Codec Pro"/>
              </a:rPr>
              <a:t>End Slide</a:t>
            </a:r>
          </a:p>
        </p:txBody>
      </p:sp>
      <p:sp>
        <p:nvSpPr>
          <p:cNvPr id="54" name="TextBox 56">
            <a:extLst>
              <a:ext uri="{FF2B5EF4-FFF2-40B4-BE49-F238E27FC236}">
                <a16:creationId xmlns:a16="http://schemas.microsoft.com/office/drawing/2014/main" id="{ED4F8D19-A8EB-4768-B037-B1852600DDBE}"/>
              </a:ext>
            </a:extLst>
          </p:cNvPr>
          <p:cNvSpPr txBox="1"/>
          <p:nvPr/>
        </p:nvSpPr>
        <p:spPr>
          <a:xfrm>
            <a:off x="1219201" y="1042801"/>
            <a:ext cx="4357899" cy="492443"/>
          </a:xfrm>
          <a:prstGeom prst="rect">
            <a:avLst/>
          </a:prstGeom>
        </p:spPr>
        <p:txBody>
          <a:bodyPr wrap="square" lIns="0" tIns="0" rIns="0" bIns="0" rtlCol="0" anchor="t">
            <a:spAutoFit/>
          </a:bodyPr>
          <a:lstStyle/>
          <a:p>
            <a:r>
              <a:rPr lang="es-PE" sz="1600" dirty="0">
                <a:solidFill>
                  <a:schemeClr val="accent6">
                    <a:lumMod val="75000"/>
                  </a:schemeClr>
                </a:solidFill>
                <a:latin typeface="Flexo Black" panose="02000000000000000000" pitchFamily="2" charset="0"/>
                <a:ea typeface="Codec Pro Ultra-Bold"/>
                <a:cs typeface="Codec Pro Ultra-Bold"/>
                <a:sym typeface="Codec Pro Ultra-Bold"/>
              </a:rPr>
              <a:t>Dirección de Informática, Telecomunicaciones </a:t>
            </a:r>
          </a:p>
          <a:p>
            <a:r>
              <a:rPr lang="es-PE" sz="1600" dirty="0">
                <a:solidFill>
                  <a:schemeClr val="accent6">
                    <a:lumMod val="75000"/>
                  </a:schemeClr>
                </a:solidFill>
                <a:latin typeface="Flexo Black" panose="02000000000000000000" pitchFamily="2" charset="0"/>
                <a:ea typeface="Codec Pro Ultra-Bold"/>
                <a:cs typeface="Codec Pro Ultra-Bold"/>
                <a:sym typeface="Codec Pro Ultra-Bold"/>
              </a:rPr>
              <a:t>y Estadística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1" y="-2436"/>
            <a:ext cx="12192001"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Falciparum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01 - 36 - 2024 )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8" name="CuadroTexto 7">
            <a:extLst>
              <a:ext uri="{FF2B5EF4-FFF2-40B4-BE49-F238E27FC236}">
                <a16:creationId xmlns:a16="http://schemas.microsoft.com/office/drawing/2014/main" id="{5D8A7E2B-CCA8-C0AC-E667-DAD88F190D9B}"/>
              </a:ext>
            </a:extLst>
          </p:cNvPr>
          <p:cNvSpPr txBox="1"/>
          <p:nvPr/>
        </p:nvSpPr>
        <p:spPr>
          <a:xfrm>
            <a:off x="108102" y="6016677"/>
            <a:ext cx="11975794" cy="738664"/>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00" dirty="0">
                <a:latin typeface="Arial" panose="020B0604020202020204" pitchFamily="34" charset="0"/>
                <a:cs typeface="Arial" panose="020B0604020202020204" pitchFamily="34" charset="0"/>
              </a:rPr>
              <a:t>Hasta la S.E. 36 - 2024 se han reportado 4 120 </a:t>
            </a:r>
            <a:r>
              <a:rPr lang="es-ES" sz="1400" b="1" dirty="0">
                <a:latin typeface="Arial" panose="020B0604020202020204" pitchFamily="34" charset="0"/>
                <a:cs typeface="Arial" panose="020B0604020202020204" pitchFamily="34" charset="0"/>
              </a:rPr>
              <a:t> casos de Malaria Falciparum</a:t>
            </a:r>
            <a:r>
              <a:rPr lang="es-ES" sz="1400" dirty="0">
                <a:latin typeface="Arial" panose="020B0604020202020204" pitchFamily="34" charset="0"/>
                <a:cs typeface="Arial" panose="020B0604020202020204" pitchFamily="34" charset="0"/>
              </a:rPr>
              <a:t>, 5 distritos concentran el </a:t>
            </a:r>
            <a:r>
              <a:rPr lang="es-ES" sz="1400" b="1" dirty="0">
                <a:solidFill>
                  <a:srgbClr val="FF0000"/>
                </a:solidFill>
                <a:latin typeface="Arial" panose="020B0604020202020204" pitchFamily="34" charset="0"/>
                <a:cs typeface="Arial" panose="020B0604020202020204" pitchFamily="34" charset="0"/>
              </a:rPr>
              <a:t>85.17%</a:t>
            </a:r>
            <a:r>
              <a:rPr lang="es-ES" sz="1400" dirty="0">
                <a:latin typeface="Arial" panose="020B0604020202020204" pitchFamily="34" charset="0"/>
                <a:cs typeface="Arial" panose="020B0604020202020204" pitchFamily="34" charset="0"/>
              </a:rPr>
              <a:t> de los casos, el 26.% de los casos de malaria falciparum proceden del distrito de Andoas, seguida del distrito de Yavarí (18.13%, Pastaza (18.01%). El Mapa de riesgo de malaria falciparum muestran que 4 distritos son distritos de muy alto riesgo para malaria: Andoas, Pastaza, Tigre y Yavarí.</a:t>
            </a:r>
            <a:endParaRPr lang="es-PE" sz="1400"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511A6327-9C27-4593-AEB8-C1818628CB62}"/>
              </a:ext>
            </a:extLst>
          </p:cNvPr>
          <p:cNvSpPr txBox="1"/>
          <p:nvPr/>
        </p:nvSpPr>
        <p:spPr>
          <a:xfrm>
            <a:off x="910330" y="5581392"/>
            <a:ext cx="2763356" cy="320985"/>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7" name="Imagen 6">
            <a:extLst>
              <a:ext uri="{FF2B5EF4-FFF2-40B4-BE49-F238E27FC236}">
                <a16:creationId xmlns:a16="http://schemas.microsoft.com/office/drawing/2014/main" id="{5BE53B17-80F6-AACB-4C3D-AF1B781E8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868" y="926425"/>
            <a:ext cx="3078825" cy="4654967"/>
          </a:xfrm>
          <a:prstGeom prst="rect">
            <a:avLst/>
          </a:prstGeom>
        </p:spPr>
      </p:pic>
      <p:graphicFrame>
        <p:nvGraphicFramePr>
          <p:cNvPr id="5" name="Objeto 4"/>
          <p:cNvGraphicFramePr>
            <a:graphicFrameLocks noChangeAspect="1"/>
          </p:cNvGraphicFramePr>
          <p:nvPr>
            <p:extLst>
              <p:ext uri="{D42A27DB-BD31-4B8C-83A1-F6EECF244321}">
                <p14:modId xmlns:p14="http://schemas.microsoft.com/office/powerpoint/2010/main" val="2225239675"/>
              </p:ext>
            </p:extLst>
          </p:nvPr>
        </p:nvGraphicFramePr>
        <p:xfrm>
          <a:off x="3989155" y="979921"/>
          <a:ext cx="7716581" cy="4826675"/>
        </p:xfrm>
        <a:graphic>
          <a:graphicData uri="http://schemas.openxmlformats.org/presentationml/2006/ole">
            <mc:AlternateContent xmlns:mc="http://schemas.openxmlformats.org/markup-compatibility/2006">
              <mc:Choice xmlns:v="urn:schemas-microsoft-com:vml" Requires="v">
                <p:oleObj name="Worksheet" r:id="rId4" imgW="8134350" imgH="5543429" progId="Excel.Sheet.12">
                  <p:embed/>
                </p:oleObj>
              </mc:Choice>
              <mc:Fallback>
                <p:oleObj name="Worksheet" r:id="rId4" imgW="8134350" imgH="5543429" progId="Excel.Sheet.12">
                  <p:embed/>
                  <p:pic>
                    <p:nvPicPr>
                      <p:cNvPr id="0" name=""/>
                      <p:cNvPicPr/>
                      <p:nvPr/>
                    </p:nvPicPr>
                    <p:blipFill>
                      <a:blip r:embed="rId5"/>
                      <a:stretch>
                        <a:fillRect/>
                      </a:stretch>
                    </p:blipFill>
                    <p:spPr>
                      <a:xfrm>
                        <a:off x="3989155" y="979921"/>
                        <a:ext cx="7716581" cy="4826675"/>
                      </a:xfrm>
                      <a:prstGeom prst="rect">
                        <a:avLst/>
                      </a:prstGeom>
                    </p:spPr>
                  </p:pic>
                </p:oleObj>
              </mc:Fallback>
            </mc:AlternateContent>
          </a:graphicData>
        </a:graphic>
      </p:graphicFrame>
    </p:spTree>
    <p:extLst>
      <p:ext uri="{BB962C8B-B14F-4D97-AF65-F5344CB8AC3E}">
        <p14:creationId xmlns:p14="http://schemas.microsoft.com/office/powerpoint/2010/main" val="742624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690179"/>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Estratificación del Riesgo de Malaria según Índice Parasitario Anual –IPA x 1000 hab. Región Loreto,  S.E. 36 - 2024</a:t>
            </a:r>
          </a:p>
        </p:txBody>
      </p:sp>
      <p:sp>
        <p:nvSpPr>
          <p:cNvPr id="7" name="1 CuadroTexto"/>
          <p:cNvSpPr txBox="1"/>
          <p:nvPr/>
        </p:nvSpPr>
        <p:spPr>
          <a:xfrm>
            <a:off x="169260" y="5901443"/>
            <a:ext cx="11686880" cy="795987"/>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Según el nivel de  riesgo para Malaria total hasta la S.E.36-2024, Loreto reporta: </a:t>
            </a:r>
            <a:r>
              <a:rPr lang="es-PE" sz="1524" dirty="0">
                <a:solidFill>
                  <a:srgbClr val="FF0000"/>
                </a:solidFill>
                <a:effectLst/>
                <a:latin typeface="Arial" panose="020B0604020202020204" pitchFamily="34" charset="0"/>
                <a:cs typeface="Arial" panose="020B0604020202020204" pitchFamily="34" charset="0"/>
              </a:rPr>
              <a:t>10 distritos de Muy Alto riesgo </a:t>
            </a:r>
            <a:r>
              <a:rPr lang="es-PE" sz="1524" dirty="0">
                <a:solidFill>
                  <a:srgbClr val="0070C0"/>
                </a:solidFill>
                <a:effectLst/>
                <a:latin typeface="Arial" panose="020B0604020202020204" pitchFamily="34" charset="0"/>
                <a:cs typeface="Arial" panose="020B0604020202020204" pitchFamily="34" charset="0"/>
              </a:rPr>
              <a:t>(Yavarí,  Yaquerana, Pastaza, Alto Nanay, Soplín,  Andoas, Tigre, Trompeteros, Urarinas, Ramón Castilla</a:t>
            </a:r>
            <a:r>
              <a:rPr lang="es-PE" sz="1524" dirty="0">
                <a:effectLst/>
                <a:latin typeface="Arial" panose="020B0604020202020204" pitchFamily="34" charset="0"/>
                <a:cs typeface="Arial" panose="020B0604020202020204" pitchFamily="34" charset="0"/>
              </a:rPr>
              <a:t>), 10 distritos de Alto riesgo, 16 de Mediano riesgo y 11 de bajo riesgo de transmisión de malaria.</a:t>
            </a:r>
          </a:p>
        </p:txBody>
      </p:sp>
      <p:sp>
        <p:nvSpPr>
          <p:cNvPr id="8" name="CuadroTexto 7">
            <a:extLst>
              <a:ext uri="{FF2B5EF4-FFF2-40B4-BE49-F238E27FC236}">
                <a16:creationId xmlns:a16="http://schemas.microsoft.com/office/drawing/2014/main" id="{76C28EFB-1857-4789-B7ED-CC10D6B802FA}"/>
              </a:ext>
            </a:extLst>
          </p:cNvPr>
          <p:cNvSpPr txBox="1"/>
          <p:nvPr/>
        </p:nvSpPr>
        <p:spPr>
          <a:xfrm>
            <a:off x="252560" y="5569977"/>
            <a:ext cx="3252629"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3" name="Imagen 2"/>
          <p:cNvPicPr>
            <a:picLocks noChangeAspect="1"/>
          </p:cNvPicPr>
          <p:nvPr/>
        </p:nvPicPr>
        <p:blipFill>
          <a:blip r:embed="rId3"/>
          <a:stretch>
            <a:fillRect/>
          </a:stretch>
        </p:blipFill>
        <p:spPr>
          <a:xfrm>
            <a:off x="169261" y="863945"/>
            <a:ext cx="5875940" cy="4569556"/>
          </a:xfrm>
          <a:prstGeom prst="rect">
            <a:avLst/>
          </a:prstGeom>
        </p:spPr>
      </p:pic>
      <p:pic>
        <p:nvPicPr>
          <p:cNvPr id="4" name="Imagen 3"/>
          <p:cNvPicPr>
            <a:picLocks noChangeAspect="1"/>
          </p:cNvPicPr>
          <p:nvPr/>
        </p:nvPicPr>
        <p:blipFill>
          <a:blip r:embed="rId4"/>
          <a:stretch>
            <a:fillRect/>
          </a:stretch>
        </p:blipFill>
        <p:spPr>
          <a:xfrm>
            <a:off x="6146800" y="990981"/>
            <a:ext cx="5885560" cy="4442520"/>
          </a:xfrm>
          <a:prstGeom prst="rect">
            <a:avLst/>
          </a:prstGeom>
        </p:spPr>
      </p:pic>
    </p:spTree>
    <p:extLst>
      <p:ext uri="{BB962C8B-B14F-4D97-AF65-F5344CB8AC3E}">
        <p14:creationId xmlns:p14="http://schemas.microsoft.com/office/powerpoint/2010/main" val="11434734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14878</TotalTime>
  <Words>7893</Words>
  <Application>Microsoft Office PowerPoint</Application>
  <PresentationFormat>Panorámica</PresentationFormat>
  <Paragraphs>2192</Paragraphs>
  <Slides>72</Slides>
  <Notes>31</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2</vt:i4>
      </vt:variant>
      <vt:variant>
        <vt:lpstr>Títulos de diapositiva</vt:lpstr>
      </vt:variant>
      <vt:variant>
        <vt:i4>72</vt:i4>
      </vt:variant>
    </vt:vector>
  </HeadingPairs>
  <TitlesOfParts>
    <vt:vector size="86" baseType="lpstr">
      <vt:lpstr>Algerian</vt:lpstr>
      <vt:lpstr>Arial</vt:lpstr>
      <vt:lpstr>Arial Black</vt:lpstr>
      <vt:lpstr>Calibri</vt:lpstr>
      <vt:lpstr>Calibri Light</vt:lpstr>
      <vt:lpstr>Codec Pro</vt:lpstr>
      <vt:lpstr>Flexo</vt:lpstr>
      <vt:lpstr>Flexo Black</vt:lpstr>
      <vt:lpstr>Flexo DemiBold</vt:lpstr>
      <vt:lpstr>Georgia</vt:lpstr>
      <vt:lpstr>Wingdings</vt:lpstr>
      <vt:lpstr>Tema de Office</vt:lpstr>
      <vt:lpstr>Worksheet</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DIAGNÓSTICO DEL VIRUS DENGUE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CAPACITACIÓN A INSPECTORES DE VIVIENDAS DE LA CIUDAD DE IQUITOS Y LOCALIDADES PERIURBANAS</vt:lpstr>
      <vt:lpstr>REFORZAMIENTO EN CAMPO DEL INSPECTOR DE VIVIENDA</vt:lpstr>
      <vt:lpstr>CAPACITACIÓN A LOS INSPECTORES DE VIVIENDA DE LA PERIFERIA DE LA UE 400</vt:lpstr>
      <vt:lpstr>LEPTOSPIROSIS</vt:lpstr>
      <vt:lpstr>Presentación de PowerPoint</vt:lpstr>
      <vt:lpstr>Presentación de PowerPoint</vt:lpstr>
      <vt:lpstr>LABORATORIO DE REFERENCIA REGIONAL DE LORETO</vt:lpstr>
      <vt:lpstr>Presentación de PowerPoint</vt:lpstr>
      <vt:lpstr>Presentación de PowerPoint</vt:lpstr>
      <vt:lpstr>Presentación de PowerPoint</vt:lpstr>
      <vt:lpstr>OFIDISMO</vt:lpstr>
      <vt:lpstr>Presentación de PowerPoint</vt:lpstr>
      <vt:lpstr>TUBERCULOSIS</vt:lpstr>
      <vt:lpstr>Presentación de PowerPoint</vt:lpstr>
      <vt:lpstr>MUERTEs MATERNAs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MUERTES FETALES Y NEONATALES</vt:lpstr>
      <vt:lpstr>Presentación de PowerPoint</vt:lpstr>
      <vt:lpstr>MORTALIDAD FETAL Y NEONATAL POR SEMANAS EPIDEMIOLÓGICAS  Y ESTABLECIMIENTOS DE SALUD NOTIFICANTES  2024 (SE1-SE36). </vt:lpstr>
      <vt:lpstr>Presentación de PowerPoint</vt:lpstr>
      <vt:lpstr>Presentación de PowerPoint</vt:lpstr>
      <vt:lpstr>IRAS</vt:lpstr>
      <vt:lpstr>Presentación de PowerPoint</vt:lpstr>
      <vt:lpstr>Presentación de PowerPoint</vt:lpstr>
      <vt:lpstr>Presentación de PowerPoint</vt:lpstr>
      <vt:lpstr>Presentación de PowerPoint</vt:lpstr>
      <vt:lpstr>EDAS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DIRECCION DE EPIDEMIOLOGIA</dc:creator>
  <cp:lastModifiedBy>EPIDEMIOLOGIA</cp:lastModifiedBy>
  <cp:revision>971</cp:revision>
  <cp:lastPrinted>2024-08-01T18:26:20Z</cp:lastPrinted>
  <dcterms:created xsi:type="dcterms:W3CDTF">2024-04-16T19:26:49Z</dcterms:created>
  <dcterms:modified xsi:type="dcterms:W3CDTF">2024-09-16T13:15:31Z</dcterms:modified>
</cp:coreProperties>
</file>