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266" r:id="rId3"/>
    <p:sldId id="267" r:id="rId4"/>
    <p:sldId id="268" r:id="rId5"/>
    <p:sldId id="269" r:id="rId6"/>
    <p:sldId id="270" r:id="rId7"/>
    <p:sldId id="271" r:id="rId8"/>
    <p:sldId id="272" r:id="rId9"/>
    <p:sldId id="273" r:id="rId10"/>
    <p:sldId id="274" r:id="rId11"/>
    <p:sldId id="258" r:id="rId12"/>
    <p:sldId id="4887" r:id="rId13"/>
    <p:sldId id="260" r:id="rId14"/>
    <p:sldId id="261" r:id="rId15"/>
    <p:sldId id="262" r:id="rId16"/>
    <p:sldId id="275" r:id="rId17"/>
    <p:sldId id="4920" r:id="rId18"/>
    <p:sldId id="4944" r:id="rId19"/>
    <p:sldId id="4945" r:id="rId20"/>
    <p:sldId id="4946" r:id="rId21"/>
    <p:sldId id="4947" r:id="rId22"/>
    <p:sldId id="4948" r:id="rId23"/>
    <p:sldId id="4949" r:id="rId24"/>
    <p:sldId id="4950" r:id="rId25"/>
    <p:sldId id="4951" r:id="rId26"/>
    <p:sldId id="4952" r:id="rId27"/>
    <p:sldId id="4943" r:id="rId28"/>
    <p:sldId id="4953" r:id="rId29"/>
    <p:sldId id="4954" r:id="rId30"/>
    <p:sldId id="4791" r:id="rId31"/>
    <p:sldId id="280" r:id="rId32"/>
    <p:sldId id="281" r:id="rId33"/>
    <p:sldId id="4888" r:id="rId34"/>
    <p:sldId id="4962" r:id="rId35"/>
    <p:sldId id="4963" r:id="rId36"/>
    <p:sldId id="4964" r:id="rId37"/>
    <p:sldId id="4965" r:id="rId38"/>
    <p:sldId id="4966" r:id="rId39"/>
    <p:sldId id="4967" r:id="rId40"/>
    <p:sldId id="4792" r:id="rId41"/>
    <p:sldId id="4790" r:id="rId42"/>
    <p:sldId id="4731" r:id="rId43"/>
    <p:sldId id="283" r:id="rId44"/>
    <p:sldId id="284" r:id="rId45"/>
    <p:sldId id="4844" r:id="rId46"/>
    <p:sldId id="308" r:id="rId47"/>
    <p:sldId id="4890" r:id="rId48"/>
    <p:sldId id="4861" r:id="rId49"/>
    <p:sldId id="4860" r:id="rId50"/>
    <p:sldId id="4741" r:id="rId51"/>
    <p:sldId id="4847" r:id="rId52"/>
    <p:sldId id="4848" r:id="rId53"/>
    <p:sldId id="4849" r:id="rId54"/>
    <p:sldId id="4745" r:id="rId55"/>
    <p:sldId id="4850" r:id="rId56"/>
    <p:sldId id="4851" r:id="rId57"/>
    <p:sldId id="4933" r:id="rId58"/>
    <p:sldId id="4955" r:id="rId59"/>
    <p:sldId id="4956" r:id="rId60"/>
    <p:sldId id="4957" r:id="rId61"/>
    <p:sldId id="4958" r:id="rId62"/>
    <p:sldId id="4959" r:id="rId63"/>
    <p:sldId id="4960" r:id="rId64"/>
    <p:sldId id="4961" r:id="rId65"/>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4" autoAdjust="0"/>
    <p:restoredTop sz="95455" autoAdjust="0"/>
  </p:normalViewPr>
  <p:slideViewPr>
    <p:cSldViewPr snapToGrid="0">
      <p:cViewPr varScale="1">
        <p:scale>
          <a:sx n="80" d="100"/>
          <a:sy n="80" d="100"/>
        </p:scale>
        <p:origin x="-773"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E:\BIOLOGIA%20MOLECULAR\14.%20BASES%20GENERALES\2024\Dengue\1.%20Resultados%20Identificaci&#243;n%20Serotipos%20Dengue_2023_2024%20a%20la%20SE20.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E:\BIOLOGIA%20MOLECULAR\14.%20BASES%20GENERALES\2024\Dengue\1.%20Resultados%20Identificaci&#243;n%20Serotipos%20Dengue_2023_2024%20a%20la%20SE20.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E:\BIOLOGIA%20MOLECULAR\14.%20BASES%20GENERALES\2024\Dengue\1.%20Resultados%20Identificaci&#243;n%20Serotipos%20Dengue_2023_2024%20a%20la%20SE20.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SE!$D$1</c:f>
              <c:strCache>
                <c:ptCount val="1"/>
                <c:pt idx="0">
                  <c:v>Serotipo 1</c:v>
                </c:pt>
              </c:strCache>
            </c:strRef>
          </c:tx>
          <c:spPr>
            <a:solidFill>
              <a:schemeClr val="accent1"/>
            </a:solidFill>
            <a:ln>
              <a:noFill/>
            </a:ln>
            <a:effectLst/>
            <a:sp3d/>
          </c:spPr>
          <c:cat>
            <c:multiLvlStrRef>
              <c:f>SE!$A$12:$B$72</c:f>
              <c:multiLvlStrCache>
                <c:ptCount val="61"/>
                <c:lvl>
                  <c:pt idx="0">
                    <c:v>SE11</c:v>
                  </c:pt>
                  <c:pt idx="1">
                    <c:v>SE12</c:v>
                  </c:pt>
                  <c:pt idx="2">
                    <c:v>SE13</c:v>
                  </c:pt>
                  <c:pt idx="3">
                    <c:v>SE14</c:v>
                  </c:pt>
                  <c:pt idx="4">
                    <c:v>SE15</c:v>
                  </c:pt>
                  <c:pt idx="5">
                    <c:v>SE16</c:v>
                  </c:pt>
                  <c:pt idx="6">
                    <c:v>SE17</c:v>
                  </c:pt>
                  <c:pt idx="7">
                    <c:v>SE18</c:v>
                  </c:pt>
                  <c:pt idx="8">
                    <c:v>SE19</c:v>
                  </c:pt>
                  <c:pt idx="9">
                    <c:v>SE20</c:v>
                  </c:pt>
                  <c:pt idx="10">
                    <c:v>SE21</c:v>
                  </c:pt>
                  <c:pt idx="11">
                    <c:v>SE22</c:v>
                  </c:pt>
                  <c:pt idx="12">
                    <c:v>SE23</c:v>
                  </c:pt>
                  <c:pt idx="13">
                    <c:v>SE24</c:v>
                  </c:pt>
                  <c:pt idx="14">
                    <c:v>SE25</c:v>
                  </c:pt>
                  <c:pt idx="15">
                    <c:v>SE26</c:v>
                  </c:pt>
                  <c:pt idx="16">
                    <c:v>SE27</c:v>
                  </c:pt>
                  <c:pt idx="17">
                    <c:v>SE28</c:v>
                  </c:pt>
                  <c:pt idx="18">
                    <c:v>SE29</c:v>
                  </c:pt>
                  <c:pt idx="19">
                    <c:v>SE30</c:v>
                  </c:pt>
                  <c:pt idx="20">
                    <c:v>SE31</c:v>
                  </c:pt>
                  <c:pt idx="21">
                    <c:v>SE32</c:v>
                  </c:pt>
                  <c:pt idx="22">
                    <c:v>SE33</c:v>
                  </c:pt>
                  <c:pt idx="23">
                    <c:v>SE34</c:v>
                  </c:pt>
                  <c:pt idx="24">
                    <c:v>SE35</c:v>
                  </c:pt>
                  <c:pt idx="25">
                    <c:v>SE36</c:v>
                  </c:pt>
                  <c:pt idx="26">
                    <c:v>SE37</c:v>
                  </c:pt>
                  <c:pt idx="27">
                    <c:v>SE38</c:v>
                  </c:pt>
                  <c:pt idx="28">
                    <c:v>SE39</c:v>
                  </c:pt>
                  <c:pt idx="29">
                    <c:v>SE40</c:v>
                  </c:pt>
                  <c:pt idx="30">
                    <c:v>SE41</c:v>
                  </c:pt>
                  <c:pt idx="31">
                    <c:v>SE42</c:v>
                  </c:pt>
                  <c:pt idx="32">
                    <c:v>SE43</c:v>
                  </c:pt>
                  <c:pt idx="33">
                    <c:v>SE44</c:v>
                  </c:pt>
                  <c:pt idx="34">
                    <c:v>SE45</c:v>
                  </c:pt>
                  <c:pt idx="35">
                    <c:v>SE46</c:v>
                  </c:pt>
                  <c:pt idx="36">
                    <c:v>SE47</c:v>
                  </c:pt>
                  <c:pt idx="37">
                    <c:v>SE48</c:v>
                  </c:pt>
                  <c:pt idx="38">
                    <c:v>SE49</c:v>
                  </c:pt>
                  <c:pt idx="39">
                    <c:v>SE50</c:v>
                  </c:pt>
                  <c:pt idx="40">
                    <c:v>SE51</c:v>
                  </c:pt>
                  <c:pt idx="41">
                    <c:v>SE52</c:v>
                  </c:pt>
                  <c:pt idx="42">
                    <c:v>SE01</c:v>
                  </c:pt>
                  <c:pt idx="43">
                    <c:v>SE02</c:v>
                  </c:pt>
                  <c:pt idx="44">
                    <c:v>SE03</c:v>
                  </c:pt>
                  <c:pt idx="45">
                    <c:v>SE04</c:v>
                  </c:pt>
                  <c:pt idx="46">
                    <c:v>SE05</c:v>
                  </c:pt>
                  <c:pt idx="47">
                    <c:v>SE06</c:v>
                  </c:pt>
                  <c:pt idx="48">
                    <c:v>SE07</c:v>
                  </c:pt>
                  <c:pt idx="49">
                    <c:v>SE08</c:v>
                  </c:pt>
                  <c:pt idx="50">
                    <c:v>SE09</c:v>
                  </c:pt>
                  <c:pt idx="51">
                    <c:v>SE10</c:v>
                  </c:pt>
                  <c:pt idx="52">
                    <c:v>SE11</c:v>
                  </c:pt>
                  <c:pt idx="53">
                    <c:v>SE12</c:v>
                  </c:pt>
                  <c:pt idx="54">
                    <c:v>SE13</c:v>
                  </c:pt>
                  <c:pt idx="55">
                    <c:v>SE14</c:v>
                  </c:pt>
                  <c:pt idx="56">
                    <c:v>SE15</c:v>
                  </c:pt>
                  <c:pt idx="57">
                    <c:v>SE16</c:v>
                  </c:pt>
                  <c:pt idx="58">
                    <c:v>SE17</c:v>
                  </c:pt>
                  <c:pt idx="59">
                    <c:v>SE18</c:v>
                  </c:pt>
                  <c:pt idx="60">
                    <c:v>SE19</c:v>
                  </c:pt>
                </c:lvl>
                <c:lvl>
                  <c:pt idx="42">
                    <c:v>2024</c:v>
                  </c:pt>
                </c:lvl>
              </c:multiLvlStrCache>
              <c:extLst xmlns:c16r2="http://schemas.microsoft.com/office/drawing/2015/06/chart">
                <c:ext xmlns:c15="http://schemas.microsoft.com/office/drawing/2012/chart" uri="{02D57815-91ED-43cb-92C2-25804820EDAC}">
                  <c15:fullRef>
                    <c15:sqref>SE!$A$2:$B$72</c15:sqref>
                  </c15:fullRef>
                </c:ext>
              </c:extLst>
            </c:multiLvlStrRef>
          </c:cat>
          <c:val>
            <c:numRef>
              <c:f>SE!$D$12:$D$72</c:f>
              <c:numCache>
                <c:formatCode>General</c:formatCode>
                <c:ptCount val="61"/>
                <c:pt idx="0">
                  <c:v>5</c:v>
                </c:pt>
                <c:pt idx="1">
                  <c:v>2</c:v>
                </c:pt>
                <c:pt idx="2">
                  <c:v>3</c:v>
                </c:pt>
                <c:pt idx="3">
                  <c:v>1</c:v>
                </c:pt>
                <c:pt idx="4">
                  <c:v>1</c:v>
                </c:pt>
                <c:pt idx="5">
                  <c:v>0</c:v>
                </c:pt>
                <c:pt idx="6">
                  <c:v>2</c:v>
                </c:pt>
                <c:pt idx="7">
                  <c:v>0</c:v>
                </c:pt>
                <c:pt idx="8">
                  <c:v>5</c:v>
                </c:pt>
                <c:pt idx="9">
                  <c:v>3</c:v>
                </c:pt>
                <c:pt idx="10">
                  <c:v>1</c:v>
                </c:pt>
                <c:pt idx="11">
                  <c:v>3</c:v>
                </c:pt>
                <c:pt idx="12">
                  <c:v>3</c:v>
                </c:pt>
                <c:pt idx="13">
                  <c:v>0</c:v>
                </c:pt>
                <c:pt idx="14">
                  <c:v>0</c:v>
                </c:pt>
                <c:pt idx="15">
                  <c:v>0</c:v>
                </c:pt>
                <c:pt idx="16">
                  <c:v>0</c:v>
                </c:pt>
                <c:pt idx="17">
                  <c:v>2</c:v>
                </c:pt>
                <c:pt idx="18">
                  <c:v>0</c:v>
                </c:pt>
                <c:pt idx="19">
                  <c:v>1</c:v>
                </c:pt>
                <c:pt idx="20">
                  <c:v>0</c:v>
                </c:pt>
                <c:pt idx="21">
                  <c:v>3</c:v>
                </c:pt>
                <c:pt idx="22">
                  <c:v>2</c:v>
                </c:pt>
                <c:pt idx="23">
                  <c:v>2</c:v>
                </c:pt>
                <c:pt idx="24">
                  <c:v>1</c:v>
                </c:pt>
                <c:pt idx="25">
                  <c:v>6</c:v>
                </c:pt>
                <c:pt idx="26">
                  <c:v>0</c:v>
                </c:pt>
                <c:pt idx="27">
                  <c:v>3</c:v>
                </c:pt>
                <c:pt idx="28">
                  <c:v>3</c:v>
                </c:pt>
                <c:pt idx="29">
                  <c:v>1</c:v>
                </c:pt>
                <c:pt idx="30">
                  <c:v>1</c:v>
                </c:pt>
                <c:pt idx="31">
                  <c:v>1</c:v>
                </c:pt>
                <c:pt idx="32">
                  <c:v>8</c:v>
                </c:pt>
                <c:pt idx="33">
                  <c:v>5</c:v>
                </c:pt>
                <c:pt idx="34">
                  <c:v>7</c:v>
                </c:pt>
                <c:pt idx="35">
                  <c:v>16</c:v>
                </c:pt>
                <c:pt idx="36">
                  <c:v>9</c:v>
                </c:pt>
                <c:pt idx="37">
                  <c:v>11</c:v>
                </c:pt>
                <c:pt idx="38">
                  <c:v>8</c:v>
                </c:pt>
                <c:pt idx="39">
                  <c:v>25</c:v>
                </c:pt>
                <c:pt idx="40">
                  <c:v>24</c:v>
                </c:pt>
                <c:pt idx="41">
                  <c:v>5</c:v>
                </c:pt>
                <c:pt idx="42">
                  <c:v>4</c:v>
                </c:pt>
                <c:pt idx="43">
                  <c:v>6</c:v>
                </c:pt>
                <c:pt idx="44">
                  <c:v>10</c:v>
                </c:pt>
                <c:pt idx="45">
                  <c:v>15</c:v>
                </c:pt>
                <c:pt idx="46">
                  <c:v>14</c:v>
                </c:pt>
                <c:pt idx="47">
                  <c:v>9</c:v>
                </c:pt>
                <c:pt idx="48">
                  <c:v>13</c:v>
                </c:pt>
                <c:pt idx="49">
                  <c:v>16</c:v>
                </c:pt>
                <c:pt idx="50">
                  <c:v>9</c:v>
                </c:pt>
                <c:pt idx="51">
                  <c:v>19</c:v>
                </c:pt>
                <c:pt idx="52">
                  <c:v>32</c:v>
                </c:pt>
                <c:pt idx="53">
                  <c:v>19</c:v>
                </c:pt>
                <c:pt idx="54">
                  <c:v>6</c:v>
                </c:pt>
                <c:pt idx="55">
                  <c:v>19</c:v>
                </c:pt>
                <c:pt idx="56">
                  <c:v>16</c:v>
                </c:pt>
                <c:pt idx="57">
                  <c:v>6</c:v>
                </c:pt>
                <c:pt idx="58">
                  <c:v>13</c:v>
                </c:pt>
                <c:pt idx="59">
                  <c:v>3</c:v>
                </c:pt>
                <c:pt idx="60">
                  <c:v>2</c:v>
                </c:pt>
              </c:numCache>
              <c:extLst xmlns:c16r2="http://schemas.microsoft.com/office/drawing/2015/06/chart">
                <c:ext xmlns:c15="http://schemas.microsoft.com/office/drawing/2012/chart" uri="{02D57815-91ED-43cb-92C2-25804820EDAC}">
                  <c15:fullRef>
                    <c15:sqref>SE!$D$2:$D$72</c15:sqref>
                  </c15:fullRef>
                </c:ext>
              </c:extLst>
            </c:numRef>
          </c:val>
          <c:smooth val="0"/>
          <c:extLst xmlns:c16r2="http://schemas.microsoft.com/office/drawing/2015/06/chart">
            <c:ext xmlns:c16="http://schemas.microsoft.com/office/drawing/2014/chart" uri="{C3380CC4-5D6E-409C-BE32-E72D297353CC}">
              <c16:uniqueId val="{00000000-5922-49E9-95EF-B218308189B9}"/>
            </c:ext>
          </c:extLst>
        </c:ser>
        <c:ser>
          <c:idx val="1"/>
          <c:order val="1"/>
          <c:tx>
            <c:strRef>
              <c:f>SE!$E$1</c:f>
              <c:strCache>
                <c:ptCount val="1"/>
                <c:pt idx="0">
                  <c:v>Serotipo 2</c:v>
                </c:pt>
              </c:strCache>
            </c:strRef>
          </c:tx>
          <c:spPr>
            <a:solidFill>
              <a:schemeClr val="accent2"/>
            </a:solidFill>
            <a:ln>
              <a:solidFill>
                <a:srgbClr val="FF0000"/>
              </a:solidFill>
            </a:ln>
            <a:effectLst/>
            <a:sp3d>
              <a:contourClr>
                <a:srgbClr val="FF0000"/>
              </a:contourClr>
            </a:sp3d>
          </c:spPr>
          <c:cat>
            <c:multiLvlStrRef>
              <c:f>SE!$A$12:$B$72</c:f>
              <c:multiLvlStrCache>
                <c:ptCount val="61"/>
                <c:lvl>
                  <c:pt idx="0">
                    <c:v>SE11</c:v>
                  </c:pt>
                  <c:pt idx="1">
                    <c:v>SE12</c:v>
                  </c:pt>
                  <c:pt idx="2">
                    <c:v>SE13</c:v>
                  </c:pt>
                  <c:pt idx="3">
                    <c:v>SE14</c:v>
                  </c:pt>
                  <c:pt idx="4">
                    <c:v>SE15</c:v>
                  </c:pt>
                  <c:pt idx="5">
                    <c:v>SE16</c:v>
                  </c:pt>
                  <c:pt idx="6">
                    <c:v>SE17</c:v>
                  </c:pt>
                  <c:pt idx="7">
                    <c:v>SE18</c:v>
                  </c:pt>
                  <c:pt idx="8">
                    <c:v>SE19</c:v>
                  </c:pt>
                  <c:pt idx="9">
                    <c:v>SE20</c:v>
                  </c:pt>
                  <c:pt idx="10">
                    <c:v>SE21</c:v>
                  </c:pt>
                  <c:pt idx="11">
                    <c:v>SE22</c:v>
                  </c:pt>
                  <c:pt idx="12">
                    <c:v>SE23</c:v>
                  </c:pt>
                  <c:pt idx="13">
                    <c:v>SE24</c:v>
                  </c:pt>
                  <c:pt idx="14">
                    <c:v>SE25</c:v>
                  </c:pt>
                  <c:pt idx="15">
                    <c:v>SE26</c:v>
                  </c:pt>
                  <c:pt idx="16">
                    <c:v>SE27</c:v>
                  </c:pt>
                  <c:pt idx="17">
                    <c:v>SE28</c:v>
                  </c:pt>
                  <c:pt idx="18">
                    <c:v>SE29</c:v>
                  </c:pt>
                  <c:pt idx="19">
                    <c:v>SE30</c:v>
                  </c:pt>
                  <c:pt idx="20">
                    <c:v>SE31</c:v>
                  </c:pt>
                  <c:pt idx="21">
                    <c:v>SE32</c:v>
                  </c:pt>
                  <c:pt idx="22">
                    <c:v>SE33</c:v>
                  </c:pt>
                  <c:pt idx="23">
                    <c:v>SE34</c:v>
                  </c:pt>
                  <c:pt idx="24">
                    <c:v>SE35</c:v>
                  </c:pt>
                  <c:pt idx="25">
                    <c:v>SE36</c:v>
                  </c:pt>
                  <c:pt idx="26">
                    <c:v>SE37</c:v>
                  </c:pt>
                  <c:pt idx="27">
                    <c:v>SE38</c:v>
                  </c:pt>
                  <c:pt idx="28">
                    <c:v>SE39</c:v>
                  </c:pt>
                  <c:pt idx="29">
                    <c:v>SE40</c:v>
                  </c:pt>
                  <c:pt idx="30">
                    <c:v>SE41</c:v>
                  </c:pt>
                  <c:pt idx="31">
                    <c:v>SE42</c:v>
                  </c:pt>
                  <c:pt idx="32">
                    <c:v>SE43</c:v>
                  </c:pt>
                  <c:pt idx="33">
                    <c:v>SE44</c:v>
                  </c:pt>
                  <c:pt idx="34">
                    <c:v>SE45</c:v>
                  </c:pt>
                  <c:pt idx="35">
                    <c:v>SE46</c:v>
                  </c:pt>
                  <c:pt idx="36">
                    <c:v>SE47</c:v>
                  </c:pt>
                  <c:pt idx="37">
                    <c:v>SE48</c:v>
                  </c:pt>
                  <c:pt idx="38">
                    <c:v>SE49</c:v>
                  </c:pt>
                  <c:pt idx="39">
                    <c:v>SE50</c:v>
                  </c:pt>
                  <c:pt idx="40">
                    <c:v>SE51</c:v>
                  </c:pt>
                  <c:pt idx="41">
                    <c:v>SE52</c:v>
                  </c:pt>
                  <c:pt idx="42">
                    <c:v>SE01</c:v>
                  </c:pt>
                  <c:pt idx="43">
                    <c:v>SE02</c:v>
                  </c:pt>
                  <c:pt idx="44">
                    <c:v>SE03</c:v>
                  </c:pt>
                  <c:pt idx="45">
                    <c:v>SE04</c:v>
                  </c:pt>
                  <c:pt idx="46">
                    <c:v>SE05</c:v>
                  </c:pt>
                  <c:pt idx="47">
                    <c:v>SE06</c:v>
                  </c:pt>
                  <c:pt idx="48">
                    <c:v>SE07</c:v>
                  </c:pt>
                  <c:pt idx="49">
                    <c:v>SE08</c:v>
                  </c:pt>
                  <c:pt idx="50">
                    <c:v>SE09</c:v>
                  </c:pt>
                  <c:pt idx="51">
                    <c:v>SE10</c:v>
                  </c:pt>
                  <c:pt idx="52">
                    <c:v>SE11</c:v>
                  </c:pt>
                  <c:pt idx="53">
                    <c:v>SE12</c:v>
                  </c:pt>
                  <c:pt idx="54">
                    <c:v>SE13</c:v>
                  </c:pt>
                  <c:pt idx="55">
                    <c:v>SE14</c:v>
                  </c:pt>
                  <c:pt idx="56">
                    <c:v>SE15</c:v>
                  </c:pt>
                  <c:pt idx="57">
                    <c:v>SE16</c:v>
                  </c:pt>
                  <c:pt idx="58">
                    <c:v>SE17</c:v>
                  </c:pt>
                  <c:pt idx="59">
                    <c:v>SE18</c:v>
                  </c:pt>
                  <c:pt idx="60">
                    <c:v>SE19</c:v>
                  </c:pt>
                </c:lvl>
                <c:lvl>
                  <c:pt idx="42">
                    <c:v>2024</c:v>
                  </c:pt>
                </c:lvl>
              </c:multiLvlStrCache>
              <c:extLst xmlns:c16r2="http://schemas.microsoft.com/office/drawing/2015/06/chart">
                <c:ext xmlns:c15="http://schemas.microsoft.com/office/drawing/2012/chart" uri="{02D57815-91ED-43cb-92C2-25804820EDAC}">
                  <c15:fullRef>
                    <c15:sqref>SE!$A$2:$B$72</c15:sqref>
                  </c15:fullRef>
                </c:ext>
              </c:extLst>
            </c:multiLvlStrRef>
          </c:cat>
          <c:val>
            <c:numRef>
              <c:f>SE!$E$12:$E$72</c:f>
              <c:numCache>
                <c:formatCode>General</c:formatCode>
                <c:ptCount val="61"/>
                <c:pt idx="0">
                  <c:v>14</c:v>
                </c:pt>
                <c:pt idx="1">
                  <c:v>0</c:v>
                </c:pt>
                <c:pt idx="2">
                  <c:v>0</c:v>
                </c:pt>
                <c:pt idx="3">
                  <c:v>0</c:v>
                </c:pt>
                <c:pt idx="4">
                  <c:v>0</c:v>
                </c:pt>
                <c:pt idx="5">
                  <c:v>1</c:v>
                </c:pt>
                <c:pt idx="6">
                  <c:v>4</c:v>
                </c:pt>
                <c:pt idx="7">
                  <c:v>5</c:v>
                </c:pt>
                <c:pt idx="8">
                  <c:v>14</c:v>
                </c:pt>
                <c:pt idx="9">
                  <c:v>7</c:v>
                </c:pt>
                <c:pt idx="10">
                  <c:v>6</c:v>
                </c:pt>
                <c:pt idx="11">
                  <c:v>4</c:v>
                </c:pt>
                <c:pt idx="12">
                  <c:v>5</c:v>
                </c:pt>
                <c:pt idx="13">
                  <c:v>4</c:v>
                </c:pt>
                <c:pt idx="14">
                  <c:v>1</c:v>
                </c:pt>
                <c:pt idx="15">
                  <c:v>6</c:v>
                </c:pt>
                <c:pt idx="16">
                  <c:v>8</c:v>
                </c:pt>
                <c:pt idx="17">
                  <c:v>4</c:v>
                </c:pt>
                <c:pt idx="18">
                  <c:v>3</c:v>
                </c:pt>
                <c:pt idx="19">
                  <c:v>6</c:v>
                </c:pt>
                <c:pt idx="20">
                  <c:v>2</c:v>
                </c:pt>
                <c:pt idx="21">
                  <c:v>1</c:v>
                </c:pt>
                <c:pt idx="22">
                  <c:v>3</c:v>
                </c:pt>
                <c:pt idx="23">
                  <c:v>2</c:v>
                </c:pt>
                <c:pt idx="24">
                  <c:v>2</c:v>
                </c:pt>
                <c:pt idx="25">
                  <c:v>2</c:v>
                </c:pt>
                <c:pt idx="26">
                  <c:v>2</c:v>
                </c:pt>
                <c:pt idx="27">
                  <c:v>2</c:v>
                </c:pt>
                <c:pt idx="28">
                  <c:v>1</c:v>
                </c:pt>
                <c:pt idx="29">
                  <c:v>0</c:v>
                </c:pt>
                <c:pt idx="30">
                  <c:v>1</c:v>
                </c:pt>
                <c:pt idx="31">
                  <c:v>1</c:v>
                </c:pt>
                <c:pt idx="32">
                  <c:v>0</c:v>
                </c:pt>
                <c:pt idx="33">
                  <c:v>0</c:v>
                </c:pt>
                <c:pt idx="34">
                  <c:v>1</c:v>
                </c:pt>
                <c:pt idx="35">
                  <c:v>0</c:v>
                </c:pt>
                <c:pt idx="36">
                  <c:v>0</c:v>
                </c:pt>
                <c:pt idx="37">
                  <c:v>1</c:v>
                </c:pt>
                <c:pt idx="38">
                  <c:v>1</c:v>
                </c:pt>
                <c:pt idx="39">
                  <c:v>0</c:v>
                </c:pt>
                <c:pt idx="40">
                  <c:v>3</c:v>
                </c:pt>
                <c:pt idx="41">
                  <c:v>1</c:v>
                </c:pt>
                <c:pt idx="42">
                  <c:v>1</c:v>
                </c:pt>
                <c:pt idx="43">
                  <c:v>6</c:v>
                </c:pt>
                <c:pt idx="44">
                  <c:v>8</c:v>
                </c:pt>
                <c:pt idx="45">
                  <c:v>21</c:v>
                </c:pt>
                <c:pt idx="46">
                  <c:v>4</c:v>
                </c:pt>
                <c:pt idx="47">
                  <c:v>6</c:v>
                </c:pt>
                <c:pt idx="48">
                  <c:v>5</c:v>
                </c:pt>
                <c:pt idx="49">
                  <c:v>7</c:v>
                </c:pt>
                <c:pt idx="50">
                  <c:v>4</c:v>
                </c:pt>
                <c:pt idx="51">
                  <c:v>6</c:v>
                </c:pt>
                <c:pt idx="52">
                  <c:v>8</c:v>
                </c:pt>
                <c:pt idx="53">
                  <c:v>5</c:v>
                </c:pt>
                <c:pt idx="54">
                  <c:v>5</c:v>
                </c:pt>
                <c:pt idx="55">
                  <c:v>8</c:v>
                </c:pt>
                <c:pt idx="56">
                  <c:v>7</c:v>
                </c:pt>
                <c:pt idx="57">
                  <c:v>5</c:v>
                </c:pt>
                <c:pt idx="58">
                  <c:v>5</c:v>
                </c:pt>
                <c:pt idx="59">
                  <c:v>1</c:v>
                </c:pt>
                <c:pt idx="60">
                  <c:v>0</c:v>
                </c:pt>
              </c:numCache>
              <c:extLst xmlns:c16r2="http://schemas.microsoft.com/office/drawing/2015/06/chart">
                <c:ext xmlns:c15="http://schemas.microsoft.com/office/drawing/2012/chart" uri="{02D57815-91ED-43cb-92C2-25804820EDAC}">
                  <c15:fullRef>
                    <c15:sqref>SE!$E$2:$E$72</c15:sqref>
                  </c15:fullRef>
                </c:ext>
              </c:extLst>
            </c:numRef>
          </c:val>
          <c:smooth val="0"/>
          <c:extLst xmlns:c16r2="http://schemas.microsoft.com/office/drawing/2015/06/chart">
            <c:ext xmlns:c16="http://schemas.microsoft.com/office/drawing/2014/chart" uri="{C3380CC4-5D6E-409C-BE32-E72D297353CC}">
              <c16:uniqueId val="{00000001-5922-49E9-95EF-B218308189B9}"/>
            </c:ext>
          </c:extLst>
        </c:ser>
        <c:ser>
          <c:idx val="2"/>
          <c:order val="2"/>
          <c:tx>
            <c:strRef>
              <c:f>SE!$F$1</c:f>
              <c:strCache>
                <c:ptCount val="1"/>
                <c:pt idx="0">
                  <c:v>Serotipo 3</c:v>
                </c:pt>
              </c:strCache>
            </c:strRef>
          </c:tx>
          <c:spPr>
            <a:solidFill>
              <a:schemeClr val="accent3"/>
            </a:solidFill>
            <a:ln>
              <a:noFill/>
            </a:ln>
            <a:effectLst/>
            <a:sp3d/>
          </c:spPr>
          <c:cat>
            <c:multiLvlStrRef>
              <c:f>SE!$A$12:$B$72</c:f>
              <c:multiLvlStrCache>
                <c:ptCount val="61"/>
                <c:lvl>
                  <c:pt idx="0">
                    <c:v>SE11</c:v>
                  </c:pt>
                  <c:pt idx="1">
                    <c:v>SE12</c:v>
                  </c:pt>
                  <c:pt idx="2">
                    <c:v>SE13</c:v>
                  </c:pt>
                  <c:pt idx="3">
                    <c:v>SE14</c:v>
                  </c:pt>
                  <c:pt idx="4">
                    <c:v>SE15</c:v>
                  </c:pt>
                  <c:pt idx="5">
                    <c:v>SE16</c:v>
                  </c:pt>
                  <c:pt idx="6">
                    <c:v>SE17</c:v>
                  </c:pt>
                  <c:pt idx="7">
                    <c:v>SE18</c:v>
                  </c:pt>
                  <c:pt idx="8">
                    <c:v>SE19</c:v>
                  </c:pt>
                  <c:pt idx="9">
                    <c:v>SE20</c:v>
                  </c:pt>
                  <c:pt idx="10">
                    <c:v>SE21</c:v>
                  </c:pt>
                  <c:pt idx="11">
                    <c:v>SE22</c:v>
                  </c:pt>
                  <c:pt idx="12">
                    <c:v>SE23</c:v>
                  </c:pt>
                  <c:pt idx="13">
                    <c:v>SE24</c:v>
                  </c:pt>
                  <c:pt idx="14">
                    <c:v>SE25</c:v>
                  </c:pt>
                  <c:pt idx="15">
                    <c:v>SE26</c:v>
                  </c:pt>
                  <c:pt idx="16">
                    <c:v>SE27</c:v>
                  </c:pt>
                  <c:pt idx="17">
                    <c:v>SE28</c:v>
                  </c:pt>
                  <c:pt idx="18">
                    <c:v>SE29</c:v>
                  </c:pt>
                  <c:pt idx="19">
                    <c:v>SE30</c:v>
                  </c:pt>
                  <c:pt idx="20">
                    <c:v>SE31</c:v>
                  </c:pt>
                  <c:pt idx="21">
                    <c:v>SE32</c:v>
                  </c:pt>
                  <c:pt idx="22">
                    <c:v>SE33</c:v>
                  </c:pt>
                  <c:pt idx="23">
                    <c:v>SE34</c:v>
                  </c:pt>
                  <c:pt idx="24">
                    <c:v>SE35</c:v>
                  </c:pt>
                  <c:pt idx="25">
                    <c:v>SE36</c:v>
                  </c:pt>
                  <c:pt idx="26">
                    <c:v>SE37</c:v>
                  </c:pt>
                  <c:pt idx="27">
                    <c:v>SE38</c:v>
                  </c:pt>
                  <c:pt idx="28">
                    <c:v>SE39</c:v>
                  </c:pt>
                  <c:pt idx="29">
                    <c:v>SE40</c:v>
                  </c:pt>
                  <c:pt idx="30">
                    <c:v>SE41</c:v>
                  </c:pt>
                  <c:pt idx="31">
                    <c:v>SE42</c:v>
                  </c:pt>
                  <c:pt idx="32">
                    <c:v>SE43</c:v>
                  </c:pt>
                  <c:pt idx="33">
                    <c:v>SE44</c:v>
                  </c:pt>
                  <c:pt idx="34">
                    <c:v>SE45</c:v>
                  </c:pt>
                  <c:pt idx="35">
                    <c:v>SE46</c:v>
                  </c:pt>
                  <c:pt idx="36">
                    <c:v>SE47</c:v>
                  </c:pt>
                  <c:pt idx="37">
                    <c:v>SE48</c:v>
                  </c:pt>
                  <c:pt idx="38">
                    <c:v>SE49</c:v>
                  </c:pt>
                  <c:pt idx="39">
                    <c:v>SE50</c:v>
                  </c:pt>
                  <c:pt idx="40">
                    <c:v>SE51</c:v>
                  </c:pt>
                  <c:pt idx="41">
                    <c:v>SE52</c:v>
                  </c:pt>
                  <c:pt idx="42">
                    <c:v>SE01</c:v>
                  </c:pt>
                  <c:pt idx="43">
                    <c:v>SE02</c:v>
                  </c:pt>
                  <c:pt idx="44">
                    <c:v>SE03</c:v>
                  </c:pt>
                  <c:pt idx="45">
                    <c:v>SE04</c:v>
                  </c:pt>
                  <c:pt idx="46">
                    <c:v>SE05</c:v>
                  </c:pt>
                  <c:pt idx="47">
                    <c:v>SE06</c:v>
                  </c:pt>
                  <c:pt idx="48">
                    <c:v>SE07</c:v>
                  </c:pt>
                  <c:pt idx="49">
                    <c:v>SE08</c:v>
                  </c:pt>
                  <c:pt idx="50">
                    <c:v>SE09</c:v>
                  </c:pt>
                  <c:pt idx="51">
                    <c:v>SE10</c:v>
                  </c:pt>
                  <c:pt idx="52">
                    <c:v>SE11</c:v>
                  </c:pt>
                  <c:pt idx="53">
                    <c:v>SE12</c:v>
                  </c:pt>
                  <c:pt idx="54">
                    <c:v>SE13</c:v>
                  </c:pt>
                  <c:pt idx="55">
                    <c:v>SE14</c:v>
                  </c:pt>
                  <c:pt idx="56">
                    <c:v>SE15</c:v>
                  </c:pt>
                  <c:pt idx="57">
                    <c:v>SE16</c:v>
                  </c:pt>
                  <c:pt idx="58">
                    <c:v>SE17</c:v>
                  </c:pt>
                  <c:pt idx="59">
                    <c:v>SE18</c:v>
                  </c:pt>
                  <c:pt idx="60">
                    <c:v>SE19</c:v>
                  </c:pt>
                </c:lvl>
                <c:lvl>
                  <c:pt idx="42">
                    <c:v>2024</c:v>
                  </c:pt>
                </c:lvl>
              </c:multiLvlStrCache>
              <c:extLst xmlns:c16r2="http://schemas.microsoft.com/office/drawing/2015/06/chart">
                <c:ext xmlns:c15="http://schemas.microsoft.com/office/drawing/2012/chart" uri="{02D57815-91ED-43cb-92C2-25804820EDAC}">
                  <c15:fullRef>
                    <c15:sqref>SE!$A$2:$B$72</c15:sqref>
                  </c15:fullRef>
                </c:ext>
              </c:extLst>
            </c:multiLvlStrRef>
          </c:cat>
          <c:val>
            <c:numRef>
              <c:f>SE!$F$12:$F$72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c:v>
                </c:pt>
                <c:pt idx="42">
                  <c:v>0</c:v>
                </c:pt>
                <c:pt idx="43">
                  <c:v>0</c:v>
                </c:pt>
                <c:pt idx="44">
                  <c:v>0</c:v>
                </c:pt>
                <c:pt idx="45">
                  <c:v>0</c:v>
                </c:pt>
                <c:pt idx="46">
                  <c:v>2</c:v>
                </c:pt>
                <c:pt idx="47">
                  <c:v>0</c:v>
                </c:pt>
                <c:pt idx="48">
                  <c:v>1</c:v>
                </c:pt>
                <c:pt idx="49">
                  <c:v>1</c:v>
                </c:pt>
                <c:pt idx="50">
                  <c:v>0</c:v>
                </c:pt>
                <c:pt idx="51">
                  <c:v>1</c:v>
                </c:pt>
                <c:pt idx="52">
                  <c:v>2</c:v>
                </c:pt>
                <c:pt idx="53">
                  <c:v>0</c:v>
                </c:pt>
                <c:pt idx="54">
                  <c:v>4</c:v>
                </c:pt>
                <c:pt idx="55">
                  <c:v>0</c:v>
                </c:pt>
                <c:pt idx="56">
                  <c:v>5</c:v>
                </c:pt>
                <c:pt idx="57">
                  <c:v>3</c:v>
                </c:pt>
                <c:pt idx="58">
                  <c:v>2</c:v>
                </c:pt>
                <c:pt idx="59">
                  <c:v>3</c:v>
                </c:pt>
                <c:pt idx="60">
                  <c:v>1</c:v>
                </c:pt>
              </c:numCache>
              <c:extLst xmlns:c16r2="http://schemas.microsoft.com/office/drawing/2015/06/chart">
                <c:ext xmlns:c15="http://schemas.microsoft.com/office/drawing/2012/chart" uri="{02D57815-91ED-43cb-92C2-25804820EDAC}">
                  <c15:fullRef>
                    <c15:sqref>SE!$F$2:$F$72</c15:sqref>
                  </c15:fullRef>
                </c:ext>
              </c:extLst>
            </c:numRef>
          </c:val>
          <c:smooth val="0"/>
          <c:extLst xmlns:c16r2="http://schemas.microsoft.com/office/drawing/2015/06/chart">
            <c:ext xmlns:c16="http://schemas.microsoft.com/office/drawing/2014/chart" uri="{C3380CC4-5D6E-409C-BE32-E72D297353CC}">
              <c16:uniqueId val="{00000002-5922-49E9-95EF-B218308189B9}"/>
            </c:ext>
          </c:extLst>
        </c:ser>
        <c:dLbls>
          <c:showLegendKey val="0"/>
          <c:showVal val="0"/>
          <c:showCatName val="0"/>
          <c:showSerName val="0"/>
          <c:showPercent val="0"/>
          <c:showBubbleSize val="0"/>
        </c:dLbls>
        <c:axId val="178710400"/>
        <c:axId val="178711936"/>
        <c:axId val="49163328"/>
      </c:line3DChart>
      <c:catAx>
        <c:axId val="17871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8711936"/>
        <c:crosses val="autoZero"/>
        <c:auto val="1"/>
        <c:lblAlgn val="ctr"/>
        <c:lblOffset val="100"/>
        <c:noMultiLvlLbl val="0"/>
      </c:catAx>
      <c:valAx>
        <c:axId val="178711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8710400"/>
        <c:crosses val="autoZero"/>
        <c:crossBetween val="between"/>
      </c:valAx>
      <c:serAx>
        <c:axId val="49163328"/>
        <c:scaling>
          <c:orientation val="minMax"/>
        </c:scaling>
        <c:delete val="1"/>
        <c:axPos val="b"/>
        <c:majorTickMark val="out"/>
        <c:minorTickMark val="none"/>
        <c:tickLblPos val="nextTo"/>
        <c:crossAx val="178711936"/>
        <c:crosses val="autoZero"/>
      </c:ser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solidFill>
        <a:sysClr val="windowText" lastClr="000000"/>
      </a:solidFill>
    </a:ln>
    <a:effectLst/>
  </c:spPr>
  <c:txPr>
    <a:bodyPr/>
    <a:lstStyle/>
    <a:p>
      <a:pPr>
        <a:defRPr/>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Provincia!$D$1</c:f>
              <c:strCache>
                <c:ptCount val="1"/>
                <c:pt idx="0">
                  <c:v>Serotipo 1</c:v>
                </c:pt>
              </c:strCache>
            </c:strRef>
          </c:tx>
          <c:spPr>
            <a:solidFill>
              <a:schemeClr val="accent1"/>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Provincia!$D$2:$D$16</c:f>
              <c:numCache>
                <c:formatCode>General</c:formatCode>
                <c:ptCount val="15"/>
                <c:pt idx="0">
                  <c:v>1</c:v>
                </c:pt>
                <c:pt idx="1">
                  <c:v>15</c:v>
                </c:pt>
                <c:pt idx="2">
                  <c:v>1</c:v>
                </c:pt>
                <c:pt idx="3">
                  <c:v>1</c:v>
                </c:pt>
                <c:pt idx="4">
                  <c:v>40</c:v>
                </c:pt>
                <c:pt idx="5">
                  <c:v>1</c:v>
                </c:pt>
                <c:pt idx="6">
                  <c:v>32</c:v>
                </c:pt>
                <c:pt idx="7">
                  <c:v>19</c:v>
                </c:pt>
                <c:pt idx="8">
                  <c:v>0</c:v>
                </c:pt>
                <c:pt idx="9">
                  <c:v>37</c:v>
                </c:pt>
                <c:pt idx="10">
                  <c:v>41</c:v>
                </c:pt>
                <c:pt idx="11">
                  <c:v>18</c:v>
                </c:pt>
                <c:pt idx="12">
                  <c:v>25</c:v>
                </c:pt>
                <c:pt idx="13">
                  <c:v>0</c:v>
                </c:pt>
                <c:pt idx="14">
                  <c:v>0</c:v>
                </c:pt>
              </c:numCache>
            </c:numRef>
          </c:val>
          <c:extLst xmlns:c16r2="http://schemas.microsoft.com/office/drawing/2015/06/chart">
            <c:ext xmlns:c16="http://schemas.microsoft.com/office/drawing/2014/chart" uri="{C3380CC4-5D6E-409C-BE32-E72D297353CC}">
              <c16:uniqueId val="{00000000-6672-4693-8484-9297030F62B6}"/>
            </c:ext>
          </c:extLst>
        </c:ser>
        <c:ser>
          <c:idx val="1"/>
          <c:order val="1"/>
          <c:tx>
            <c:strRef>
              <c:f>Provincia!$E$1</c:f>
              <c:strCache>
                <c:ptCount val="1"/>
                <c:pt idx="0">
                  <c:v>Serotipo 2</c:v>
                </c:pt>
              </c:strCache>
            </c:strRef>
          </c:tx>
          <c:spPr>
            <a:solidFill>
              <a:srgbClr val="FF0000"/>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Provincia!$E$2:$E$16</c:f>
              <c:numCache>
                <c:formatCode>General</c:formatCode>
                <c:ptCount val="15"/>
                <c:pt idx="0">
                  <c:v>4</c:v>
                </c:pt>
                <c:pt idx="1">
                  <c:v>59</c:v>
                </c:pt>
                <c:pt idx="2">
                  <c:v>25</c:v>
                </c:pt>
                <c:pt idx="3">
                  <c:v>0</c:v>
                </c:pt>
                <c:pt idx="4">
                  <c:v>1</c:v>
                </c:pt>
                <c:pt idx="5">
                  <c:v>0</c:v>
                </c:pt>
                <c:pt idx="6">
                  <c:v>1</c:v>
                </c:pt>
                <c:pt idx="7">
                  <c:v>2</c:v>
                </c:pt>
                <c:pt idx="8">
                  <c:v>2</c:v>
                </c:pt>
                <c:pt idx="9">
                  <c:v>8</c:v>
                </c:pt>
                <c:pt idx="10">
                  <c:v>1</c:v>
                </c:pt>
                <c:pt idx="11">
                  <c:v>0</c:v>
                </c:pt>
                <c:pt idx="12">
                  <c:v>0</c:v>
                </c:pt>
                <c:pt idx="13">
                  <c:v>8</c:v>
                </c:pt>
                <c:pt idx="14">
                  <c:v>1</c:v>
                </c:pt>
              </c:numCache>
            </c:numRef>
          </c:val>
          <c:extLst xmlns:c16r2="http://schemas.microsoft.com/office/drawing/2015/06/chart">
            <c:ext xmlns:c16="http://schemas.microsoft.com/office/drawing/2014/chart" uri="{C3380CC4-5D6E-409C-BE32-E72D297353CC}">
              <c16:uniqueId val="{00000001-6672-4693-8484-9297030F62B6}"/>
            </c:ext>
          </c:extLst>
        </c:ser>
        <c:ser>
          <c:idx val="2"/>
          <c:order val="2"/>
          <c:tx>
            <c:strRef>
              <c:f>Provincia!$F$1</c:f>
              <c:strCache>
                <c:ptCount val="1"/>
                <c:pt idx="0">
                  <c:v>Serotipo 3</c:v>
                </c:pt>
              </c:strCache>
            </c:strRef>
          </c:tx>
          <c:spPr>
            <a:solidFill>
              <a:schemeClr val="accent3"/>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Provincia!$F$2:$F$16</c:f>
              <c:numCache>
                <c:formatCode>General</c:formatCode>
                <c:ptCount val="15"/>
                <c:pt idx="0">
                  <c:v>0</c:v>
                </c:pt>
                <c:pt idx="1">
                  <c:v>17</c:v>
                </c:pt>
                <c:pt idx="2">
                  <c:v>0</c:v>
                </c:pt>
                <c:pt idx="3">
                  <c:v>0</c:v>
                </c:pt>
                <c:pt idx="4">
                  <c:v>0</c:v>
                </c:pt>
                <c:pt idx="5">
                  <c:v>0</c:v>
                </c:pt>
                <c:pt idx="6">
                  <c:v>0</c:v>
                </c:pt>
                <c:pt idx="7">
                  <c:v>1</c:v>
                </c:pt>
                <c:pt idx="8">
                  <c:v>0</c:v>
                </c:pt>
                <c:pt idx="9">
                  <c:v>2</c:v>
                </c:pt>
                <c:pt idx="10">
                  <c:v>5</c:v>
                </c:pt>
                <c:pt idx="11">
                  <c:v>0</c:v>
                </c:pt>
                <c:pt idx="12">
                  <c:v>0</c:v>
                </c:pt>
                <c:pt idx="13">
                  <c:v>0</c:v>
                </c:pt>
                <c:pt idx="14">
                  <c:v>0</c:v>
                </c:pt>
              </c:numCache>
            </c:numRef>
          </c:val>
          <c:extLst xmlns:c16r2="http://schemas.microsoft.com/office/drawing/2015/06/chart">
            <c:ext xmlns:c16="http://schemas.microsoft.com/office/drawing/2014/chart" uri="{C3380CC4-5D6E-409C-BE32-E72D297353CC}">
              <c16:uniqueId val="{00000002-6672-4693-8484-9297030F62B6}"/>
            </c:ext>
          </c:extLst>
        </c:ser>
        <c:dLbls>
          <c:showLegendKey val="0"/>
          <c:showVal val="0"/>
          <c:showCatName val="0"/>
          <c:showSerName val="0"/>
          <c:showPercent val="0"/>
          <c:showBubbleSize val="0"/>
        </c:dLbls>
        <c:gapWidth val="95"/>
        <c:overlap val="100"/>
        <c:axId val="212706816"/>
        <c:axId val="212708352"/>
      </c:barChart>
      <c:catAx>
        <c:axId val="21270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2708352"/>
        <c:crosses val="autoZero"/>
        <c:auto val="1"/>
        <c:lblAlgn val="ctr"/>
        <c:lblOffset val="100"/>
        <c:noMultiLvlLbl val="0"/>
      </c:catAx>
      <c:valAx>
        <c:axId val="212708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PE" dirty="0" err="1"/>
                  <a:t>N°</a:t>
                </a:r>
                <a:r>
                  <a:rPr lang="es-PE" dirty="0"/>
                  <a:t> de casos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27068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ysClr val="windowText" lastClr="000000"/>
      </a:solidFill>
    </a:ln>
    <a:effectLst/>
  </c:spPr>
  <c:txPr>
    <a:bodyPr/>
    <a:lstStyle/>
    <a:p>
      <a:pPr>
        <a:defRPr/>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s-ES"/>
        </a:p>
      </c:txPr>
    </c:title>
    <c:autoTitleDeleted val="0"/>
    <c:view3D>
      <c:rotX val="5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4"/>
          <c:y val="0.19432888597258677"/>
          <c:w val="0.92666666666666664"/>
          <c:h val="0.75474518810148727"/>
        </c:manualLayout>
      </c:layout>
      <c:pie3DChart>
        <c:varyColors val="1"/>
        <c:ser>
          <c:idx val="0"/>
          <c:order val="0"/>
          <c:tx>
            <c:strRef>
              <c:f>Provincia!$A$28</c:f>
              <c:strCache>
                <c:ptCount val="1"/>
                <c:pt idx="0">
                  <c:v>Loreto</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6r2="http://schemas.microsoft.com/office/drawing/2015/06/chart">
              <c:ext xmlns:c16="http://schemas.microsoft.com/office/drawing/2014/chart" uri="{C3380CC4-5D6E-409C-BE32-E72D297353CC}">
                <c16:uniqueId val="{00000001-6CAD-4875-87C4-6054D198188F}"/>
              </c:ext>
            </c:extLst>
          </c:dPt>
          <c:dPt>
            <c:idx val="1"/>
            <c:bubble3D val="0"/>
            <c:spPr>
              <a:solidFill>
                <a:srgbClr val="FF0000"/>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6r2="http://schemas.microsoft.com/office/drawing/2015/06/chart">
              <c:ext xmlns:c16="http://schemas.microsoft.com/office/drawing/2014/chart" uri="{C3380CC4-5D6E-409C-BE32-E72D297353CC}">
                <c16:uniqueId val="{00000003-6CAD-4875-87C4-6054D198188F}"/>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6r2="http://schemas.microsoft.com/office/drawing/2015/06/chart">
              <c:ext xmlns:c16="http://schemas.microsoft.com/office/drawing/2014/chart" uri="{C3380CC4-5D6E-409C-BE32-E72D297353CC}">
                <c16:uniqueId val="{00000005-6CAD-4875-87C4-6054D198188F}"/>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s-ES"/>
                </a:p>
              </c:txPr>
              <c:dLblPos val="inEnd"/>
              <c:showLegendKey val="0"/>
              <c:showVal val="0"/>
              <c:showCatName val="1"/>
              <c:showSerName val="0"/>
              <c:showPercent val="1"/>
              <c:showBubbleSize val="0"/>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s-ES"/>
                </a:p>
              </c:txPr>
              <c:dLblPos val="inEnd"/>
              <c:showLegendKey val="0"/>
              <c:showVal val="0"/>
              <c:showCatName val="1"/>
              <c:showSerName val="0"/>
              <c:showPercent val="1"/>
              <c:showBubbleSize val="0"/>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s-ES"/>
                </a:p>
              </c:txPr>
              <c:dLblPos val="inEnd"/>
              <c:showLegendKey val="0"/>
              <c:showVal val="0"/>
              <c:showCatName val="1"/>
              <c:showSerName val="0"/>
              <c:showPercent val="1"/>
              <c:showBubbleSize val="0"/>
            </c:dLbl>
            <c:spPr>
              <a:solidFill>
                <a:sysClr val="window" lastClr="FFFFFF">
                  <a:alpha val="90000"/>
                </a:sysClr>
              </a:solidFill>
              <a:ln w="12700" cap="flat" cmpd="sng" algn="ctr">
                <a:solidFill>
                  <a:srgbClr val="4F81BD"/>
                </a:solidFill>
                <a:round/>
              </a:ln>
              <a:effectLst>
                <a:outerShdw blurRad="50800" dist="38100" dir="2700000" algn="tl" rotWithShape="0">
                  <a:srgbClr val="4F81BD">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Provincia!$B$27:$D$27</c:f>
              <c:strCache>
                <c:ptCount val="3"/>
                <c:pt idx="0">
                  <c:v>Serotipo 1</c:v>
                </c:pt>
                <c:pt idx="1">
                  <c:v>Serotipo 2</c:v>
                </c:pt>
                <c:pt idx="2">
                  <c:v>Serotipo 3</c:v>
                </c:pt>
              </c:strCache>
            </c:strRef>
          </c:cat>
          <c:val>
            <c:numRef>
              <c:f>Provincia!$B$28:$D$28</c:f>
              <c:numCache>
                <c:formatCode>General</c:formatCode>
                <c:ptCount val="3"/>
                <c:pt idx="0">
                  <c:v>231</c:v>
                </c:pt>
                <c:pt idx="1">
                  <c:v>112</c:v>
                </c:pt>
                <c:pt idx="2">
                  <c:v>25</c:v>
                </c:pt>
              </c:numCache>
            </c:numRef>
          </c:val>
          <c:extLst xmlns:c16r2="http://schemas.microsoft.com/office/drawing/2015/06/chart">
            <c:ext xmlns:c16="http://schemas.microsoft.com/office/drawing/2014/chart" uri="{C3380CC4-5D6E-409C-BE32-E72D297353CC}">
              <c16:uniqueId val="{00000006-6CAD-4875-87C4-6054D198188F}"/>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C6673-E5ED-4740-8C24-9A936F364B8F}" type="datetimeFigureOut">
              <a:rPr lang="es-PE" smtClean="0"/>
              <a:t>27/05/2024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C1BB3-F1DA-446A-B4FC-556836AE77EF}" type="slidenum">
              <a:rPr lang="es-PE" smtClean="0"/>
              <a:t>‹Nº›</a:t>
            </a:fld>
            <a:endParaRPr lang="es-PE"/>
          </a:p>
        </p:txBody>
      </p:sp>
    </p:spTree>
    <p:extLst>
      <p:ext uri="{BB962C8B-B14F-4D97-AF65-F5344CB8AC3E}">
        <p14:creationId xmlns:p14="http://schemas.microsoft.com/office/powerpoint/2010/main" val="3180448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7223D98-7C60-4C47-BB72-2F491F228927}" type="slidenum">
              <a:rPr lang="es-PE" smtClean="0"/>
              <a:t>5</a:t>
            </a:fld>
            <a:endParaRPr lang="es-PE"/>
          </a:p>
        </p:txBody>
      </p:sp>
    </p:spTree>
    <p:extLst>
      <p:ext uri="{BB962C8B-B14F-4D97-AF65-F5344CB8AC3E}">
        <p14:creationId xmlns:p14="http://schemas.microsoft.com/office/powerpoint/2010/main" val="3246180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47</a:t>
            </a:fld>
            <a:endParaRPr lang="es-MX"/>
          </a:p>
        </p:txBody>
      </p:sp>
    </p:spTree>
    <p:extLst>
      <p:ext uri="{BB962C8B-B14F-4D97-AF65-F5344CB8AC3E}">
        <p14:creationId xmlns:p14="http://schemas.microsoft.com/office/powerpoint/2010/main" val="10137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51</a:t>
            </a:fld>
            <a:endParaRPr lang="es-PE" dirty="0"/>
          </a:p>
        </p:txBody>
      </p:sp>
    </p:spTree>
    <p:extLst>
      <p:ext uri="{BB962C8B-B14F-4D97-AF65-F5344CB8AC3E}">
        <p14:creationId xmlns:p14="http://schemas.microsoft.com/office/powerpoint/2010/main" val="765203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53</a:t>
            </a:fld>
            <a:endParaRPr lang="es-PE" dirty="0"/>
          </a:p>
        </p:txBody>
      </p:sp>
    </p:spTree>
    <p:extLst>
      <p:ext uri="{BB962C8B-B14F-4D97-AF65-F5344CB8AC3E}">
        <p14:creationId xmlns:p14="http://schemas.microsoft.com/office/powerpoint/2010/main" val="4213139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55</a:t>
            </a:fld>
            <a:endParaRPr lang="es-PE" dirty="0"/>
          </a:p>
        </p:txBody>
      </p:sp>
    </p:spTree>
    <p:extLst>
      <p:ext uri="{BB962C8B-B14F-4D97-AF65-F5344CB8AC3E}">
        <p14:creationId xmlns:p14="http://schemas.microsoft.com/office/powerpoint/2010/main" val="3282302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56</a:t>
            </a:fld>
            <a:endParaRPr lang="es-PE" dirty="0"/>
          </a:p>
        </p:txBody>
      </p:sp>
    </p:spTree>
    <p:extLst>
      <p:ext uri="{BB962C8B-B14F-4D97-AF65-F5344CB8AC3E}">
        <p14:creationId xmlns:p14="http://schemas.microsoft.com/office/powerpoint/2010/main" val="175453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CF51494-8E1B-47F9-90DA-0789DBD3C7C7}" type="slidenum">
              <a:rPr lang="es-PE" smtClean="0"/>
              <a:t>6</a:t>
            </a:fld>
            <a:endParaRPr lang="es-PE"/>
          </a:p>
        </p:txBody>
      </p:sp>
    </p:spTree>
    <p:extLst>
      <p:ext uri="{BB962C8B-B14F-4D97-AF65-F5344CB8AC3E}">
        <p14:creationId xmlns:p14="http://schemas.microsoft.com/office/powerpoint/2010/main" val="2223134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7</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8</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9</a:t>
            </a:fld>
            <a:endParaRPr lang="es-PE" dirty="0"/>
          </a:p>
        </p:txBody>
      </p:sp>
    </p:spTree>
    <p:extLst>
      <p:ext uri="{BB962C8B-B14F-4D97-AF65-F5344CB8AC3E}">
        <p14:creationId xmlns:p14="http://schemas.microsoft.com/office/powerpoint/2010/main" val="36324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14</a:t>
            </a:fld>
            <a:endParaRPr lang="es-PE" dirty="0"/>
          </a:p>
        </p:txBody>
      </p:sp>
    </p:spTree>
    <p:extLst>
      <p:ext uri="{BB962C8B-B14F-4D97-AF65-F5344CB8AC3E}">
        <p14:creationId xmlns:p14="http://schemas.microsoft.com/office/powerpoint/2010/main" val="222996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15</a:t>
            </a:fld>
            <a:endParaRPr lang="es-PE" dirty="0"/>
          </a:p>
        </p:txBody>
      </p:sp>
    </p:spTree>
    <p:extLst>
      <p:ext uri="{BB962C8B-B14F-4D97-AF65-F5344CB8AC3E}">
        <p14:creationId xmlns:p14="http://schemas.microsoft.com/office/powerpoint/2010/main" val="338704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31</a:t>
            </a:fld>
            <a:endParaRPr lang="es-PE" dirty="0"/>
          </a:p>
        </p:txBody>
      </p:sp>
    </p:spTree>
    <p:extLst>
      <p:ext uri="{BB962C8B-B14F-4D97-AF65-F5344CB8AC3E}">
        <p14:creationId xmlns:p14="http://schemas.microsoft.com/office/powerpoint/2010/main" val="2972161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32</a:t>
            </a:fld>
            <a:endParaRPr lang="es-PE" dirty="0"/>
          </a:p>
        </p:txBody>
      </p:sp>
    </p:spTree>
    <p:extLst>
      <p:ext uri="{BB962C8B-B14F-4D97-AF65-F5344CB8AC3E}">
        <p14:creationId xmlns:p14="http://schemas.microsoft.com/office/powerpoint/2010/main" val="2583584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27/05/2024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408387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27/05/2024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79461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27/05/2024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19334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27/05/2024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90098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62F75AD-22C5-4A61-87B3-835C0DD79B87}" type="datetimeFigureOut">
              <a:rPr lang="es-PE" smtClean="0"/>
              <a:t>27/05/2024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43719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162F75AD-22C5-4A61-87B3-835C0DD79B87}" type="datetimeFigureOut">
              <a:rPr lang="es-PE" smtClean="0"/>
              <a:t>27/05/2024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8357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162F75AD-22C5-4A61-87B3-835C0DD79B87}" type="datetimeFigureOut">
              <a:rPr lang="es-PE" smtClean="0"/>
              <a:t>27/05/2024</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72634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162F75AD-22C5-4A61-87B3-835C0DD79B87}" type="datetimeFigureOut">
              <a:rPr lang="es-PE" smtClean="0"/>
              <a:t>27/05/2024</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59527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62F75AD-22C5-4A61-87B3-835C0DD79B87}" type="datetimeFigureOut">
              <a:rPr lang="es-PE" smtClean="0"/>
              <a:t>27/05/2024</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4524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27/05/2024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110387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27/05/2024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5442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F75AD-22C5-4A61-87B3-835C0DD79B87}" type="datetimeFigureOut">
              <a:rPr lang="es-PE" smtClean="0"/>
              <a:t>27/05/2024</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241C8-25D6-4259-B5AD-5286018D229A}" type="slidenum">
              <a:rPr lang="es-PE" smtClean="0"/>
              <a:t>‹Nº›</a:t>
            </a:fld>
            <a:endParaRPr lang="es-PE"/>
          </a:p>
        </p:txBody>
      </p:sp>
    </p:spTree>
    <p:extLst>
      <p:ext uri="{BB962C8B-B14F-4D97-AF65-F5344CB8AC3E}">
        <p14:creationId xmlns:p14="http://schemas.microsoft.com/office/powerpoint/2010/main" val="272687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package" Target="../embeddings/Microsoft_Excel_Worksheet1.xlsx"/></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9.emf"/><Relationship Id="rId5" Type="http://schemas.openxmlformats.org/officeDocument/2006/relationships/oleObject" Target="../embeddings/oleObject3.bin"/><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1.emf"/></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3.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4.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7.emf"/></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8.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83.emf"/></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email">
            <a:extLst>
              <a:ext uri="{28A0092B-C50C-407E-A947-70E740481C1C}">
                <a14:useLocalDpi xmlns:a14="http://schemas.microsoft.com/office/drawing/2010/main"/>
              </a:ext>
            </a:extLst>
          </a:blip>
          <a:srcRect/>
          <a:stretch/>
        </p:blipFill>
        <p:spPr bwMode="auto">
          <a:xfrm>
            <a:off x="671527" y="327769"/>
            <a:ext cx="11032274" cy="941545"/>
          </a:xfrm>
          <a:prstGeom prst="rect">
            <a:avLst/>
          </a:prstGeom>
          <a:noFill/>
          <a:ln>
            <a:noFill/>
          </a:ln>
          <a:extLst>
            <a:ext uri="{53640926-AAD7-44D8-BBD7-CCE9431645EC}">
              <a14:shadowObscured xmlns:a14="http://schemas.microsoft.com/office/drawing/2010/main"/>
            </a:ext>
          </a:extLst>
        </p:spPr>
      </p:pic>
      <p:sp>
        <p:nvSpPr>
          <p:cNvPr id="5" name="389 Rectángulo"/>
          <p:cNvSpPr/>
          <p:nvPr/>
        </p:nvSpPr>
        <p:spPr>
          <a:xfrm>
            <a:off x="1626234" y="2478357"/>
            <a:ext cx="8683696" cy="1495071"/>
          </a:xfrm>
          <a:prstGeom prst="rect">
            <a:avLst/>
          </a:prstGeom>
          <a:noFill/>
        </p:spPr>
        <p:txBody>
          <a:bodyPr wrap="square" lIns="87105" tIns="43552" rIns="87105" bIns="43552">
            <a:spAutoFit/>
            <a:scene3d>
              <a:camera prst="orthographicFront"/>
              <a:lightRig rig="soft" dir="tl">
                <a:rot lat="0" lon="0" rev="0"/>
              </a:lightRig>
            </a:scene3d>
            <a:sp3d extrusionH="57150" contourW="25400" prstMaterial="matte">
              <a:bevelT w="25400" h="55880" prst="relaxedInset"/>
              <a:contourClr>
                <a:schemeClr val="accent2">
                  <a:tint val="20000"/>
                </a:schemeClr>
              </a:contourClr>
            </a:sp3d>
          </a:bodyPr>
          <a:lstStyle/>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REPORTE EPIDEMIOLÓGICO DE </a:t>
            </a:r>
          </a:p>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LORETO, AÑO 2024 (S.E </a:t>
            </a:r>
            <a:r>
              <a:rPr lang="es-ES" sz="3048" b="1" spc="47" dirty="0" smtClean="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20)</a:t>
            </a:r>
            <a:endPar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endParaRPr>
          </a:p>
          <a:p>
            <a:pPr algn="ctr"/>
            <a:r>
              <a:rPr lang="es-ES" sz="3048" b="1" spc="47" dirty="0">
                <a:ln w="11430">
                  <a:noFill/>
                </a:ln>
                <a:solidFill>
                  <a:srgbClr val="00B0F0"/>
                </a:solidFill>
                <a:latin typeface="Arial" pitchFamily="34" charset="0"/>
                <a:cs typeface="Arial" pitchFamily="34" charset="0"/>
              </a:rPr>
              <a:t>(Del </a:t>
            </a:r>
            <a:r>
              <a:rPr lang="es-ES" sz="3048" b="1" spc="47" dirty="0" smtClean="0">
                <a:ln w="11430">
                  <a:noFill/>
                </a:ln>
                <a:solidFill>
                  <a:srgbClr val="00B0F0"/>
                </a:solidFill>
                <a:latin typeface="Arial" pitchFamily="34" charset="0"/>
                <a:cs typeface="Arial" pitchFamily="34" charset="0"/>
              </a:rPr>
              <a:t>12 </a:t>
            </a:r>
            <a:r>
              <a:rPr lang="es-ES" sz="3048" b="1" spc="47" dirty="0">
                <a:ln w="11430">
                  <a:noFill/>
                </a:ln>
                <a:solidFill>
                  <a:srgbClr val="00B0F0"/>
                </a:solidFill>
                <a:latin typeface="Arial" pitchFamily="34" charset="0"/>
                <a:cs typeface="Arial" pitchFamily="34" charset="0"/>
              </a:rPr>
              <a:t>al </a:t>
            </a:r>
            <a:r>
              <a:rPr lang="es-ES" sz="3048" b="1" spc="47" dirty="0" smtClean="0">
                <a:ln w="11430">
                  <a:noFill/>
                </a:ln>
                <a:solidFill>
                  <a:srgbClr val="00B0F0"/>
                </a:solidFill>
                <a:latin typeface="Arial" pitchFamily="34" charset="0"/>
                <a:cs typeface="Arial" pitchFamily="34" charset="0"/>
              </a:rPr>
              <a:t>18 </a:t>
            </a:r>
            <a:r>
              <a:rPr lang="es-ES" sz="3048" b="1" spc="47" dirty="0">
                <a:ln w="11430">
                  <a:noFill/>
                </a:ln>
                <a:solidFill>
                  <a:srgbClr val="00B0F0"/>
                </a:solidFill>
                <a:latin typeface="Arial" pitchFamily="34" charset="0"/>
                <a:cs typeface="Arial" pitchFamily="34" charset="0"/>
              </a:rPr>
              <a:t>de mayo 2024)</a:t>
            </a:r>
          </a:p>
        </p:txBody>
      </p:sp>
      <p:sp>
        <p:nvSpPr>
          <p:cNvPr id="6" name="CuadroTexto 5">
            <a:extLst>
              <a:ext uri="{FF2B5EF4-FFF2-40B4-BE49-F238E27FC236}">
                <a16:creationId xmlns="" xmlns:a16="http://schemas.microsoft.com/office/drawing/2014/main" id="{9F193C2E-34A2-4E23-AF84-42F2E3CDC1FF}"/>
              </a:ext>
            </a:extLst>
          </p:cNvPr>
          <p:cNvSpPr txBox="1"/>
          <p:nvPr/>
        </p:nvSpPr>
        <p:spPr>
          <a:xfrm>
            <a:off x="1626235" y="5683046"/>
            <a:ext cx="7507933" cy="515494"/>
          </a:xfrm>
          <a:prstGeom prst="rect">
            <a:avLst/>
          </a:prstGeom>
          <a:noFill/>
        </p:spPr>
        <p:txBody>
          <a:bodyPr wrap="square" rtlCol="0">
            <a:spAutoFit/>
          </a:bodyPr>
          <a:lstStyle/>
          <a:p>
            <a:pPr algn="ctr"/>
            <a:r>
              <a:rPr lang="es-ES" sz="1333" b="1" dirty="0">
                <a:latin typeface="Georgia" panose="02040502050405020303" pitchFamily="18" charset="0"/>
              </a:rPr>
              <a:t>DIRECCION EJECUTIVA DEL CENTRO DE PREVENCION Y CONTROL-CPC</a:t>
            </a:r>
          </a:p>
          <a:p>
            <a:pPr algn="ctr"/>
            <a:r>
              <a:rPr lang="es-ES" sz="1333" b="1" dirty="0">
                <a:latin typeface="Georgia" panose="02040502050405020303" pitchFamily="18" charset="0"/>
              </a:rPr>
              <a:t>DIRECCION DE EPIDEMIOLOGIA </a:t>
            </a:r>
            <a:endParaRPr lang="es-PE" sz="1333" b="1" dirty="0">
              <a:latin typeface="Georgia" panose="02040502050405020303" pitchFamily="18" charset="0"/>
            </a:endParaRPr>
          </a:p>
        </p:txBody>
      </p:sp>
      <p:pic>
        <p:nvPicPr>
          <p:cNvPr id="7" name="Picture 2">
            <a:extLst>
              <a:ext uri="{FF2B5EF4-FFF2-40B4-BE49-F238E27FC236}">
                <a16:creationId xmlns="" xmlns:a16="http://schemas.microsoft.com/office/drawing/2014/main" id="{4BA8EF2D-1542-40E2-9E66-99BB71DF91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15197" y="4366325"/>
            <a:ext cx="2188605" cy="204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79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Número de casos de Malaria  según etapa de vida ,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a:t>
            </a:r>
            <a:r>
              <a:rPr lang="es-ES" sz="2286"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 </a:t>
            </a: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1 CuadroTexto"/>
          <p:cNvSpPr txBox="1"/>
          <p:nvPr/>
        </p:nvSpPr>
        <p:spPr>
          <a:xfrm>
            <a:off x="6571887" y="4033612"/>
            <a:ext cx="5439115" cy="2062103"/>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pPr marL="272183" indent="-272183">
              <a:buFont typeface="Arial" panose="020B0604020202020204" pitchFamily="34" charset="0"/>
              <a:buChar char="•"/>
            </a:pPr>
            <a:r>
              <a:rPr lang="es-PE" sz="1600" dirty="0">
                <a:effectLst/>
                <a:latin typeface="Arial" panose="020B0604020202020204" pitchFamily="34" charset="0"/>
                <a:cs typeface="Arial" panose="020B0604020202020204" pitchFamily="34" charset="0"/>
              </a:rPr>
              <a:t>Según etapa de vida, los casos de malaria  se concentran en la etapa niño </a:t>
            </a:r>
            <a:r>
              <a:rPr lang="es-PE" sz="1600" dirty="0">
                <a:solidFill>
                  <a:srgbClr val="FF0000"/>
                </a:solidFill>
                <a:effectLst/>
                <a:latin typeface="Arial" panose="020B0604020202020204" pitchFamily="34" charset="0"/>
                <a:cs typeface="Arial" panose="020B0604020202020204" pitchFamily="34" charset="0"/>
              </a:rPr>
              <a:t>(</a:t>
            </a:r>
            <a:r>
              <a:rPr lang="es-PE" sz="1600" dirty="0" smtClean="0">
                <a:solidFill>
                  <a:srgbClr val="FF0000"/>
                </a:solidFill>
                <a:effectLst/>
                <a:latin typeface="Arial" panose="020B0604020202020204" pitchFamily="34" charset="0"/>
                <a:cs typeface="Arial" panose="020B0604020202020204" pitchFamily="34" charset="0"/>
              </a:rPr>
              <a:t>38.07%), </a:t>
            </a:r>
            <a:r>
              <a:rPr lang="es-PE" sz="1600" dirty="0">
                <a:effectLst/>
                <a:latin typeface="Arial" panose="020B0604020202020204" pitchFamily="34" charset="0"/>
                <a:cs typeface="Arial" panose="020B0604020202020204" pitchFamily="34" charset="0"/>
              </a:rPr>
              <a:t>lo cual demuestra transmisión autóctona en las comunidades de riesgo,  principalmente en niños de 5 A 11 años (</a:t>
            </a:r>
            <a:r>
              <a:rPr lang="es-PE" sz="1600" dirty="0" smtClean="0">
                <a:effectLst/>
                <a:latin typeface="Arial" panose="020B0604020202020204" pitchFamily="34" charset="0"/>
                <a:cs typeface="Arial" panose="020B0604020202020204" pitchFamily="34" charset="0"/>
              </a:rPr>
              <a:t>23.71%), </a:t>
            </a:r>
            <a:r>
              <a:rPr lang="es-PE" sz="1600" dirty="0" smtClean="0">
                <a:solidFill>
                  <a:srgbClr val="FF0000"/>
                </a:solidFill>
                <a:effectLst/>
                <a:latin typeface="Arial" panose="020B0604020202020204" pitchFamily="34" charset="0"/>
                <a:cs typeface="Arial" panose="020B0604020202020204" pitchFamily="34" charset="0"/>
              </a:rPr>
              <a:t> </a:t>
            </a:r>
            <a:r>
              <a:rPr lang="es-PE" sz="1600" dirty="0">
                <a:effectLst/>
                <a:latin typeface="Arial" panose="020B0604020202020204" pitchFamily="34" charset="0"/>
                <a:cs typeface="Arial" panose="020B0604020202020204" pitchFamily="34" charset="0"/>
              </a:rPr>
              <a:t>seguido de los casos de malaria en la etapa adulto con el </a:t>
            </a:r>
            <a:r>
              <a:rPr lang="es-PE" sz="1600" dirty="0" smtClean="0">
                <a:solidFill>
                  <a:srgbClr val="FF0000"/>
                </a:solidFill>
                <a:effectLst/>
                <a:latin typeface="Arial" panose="020B0604020202020204" pitchFamily="34" charset="0"/>
                <a:cs typeface="Arial" panose="020B0604020202020204" pitchFamily="34" charset="0"/>
              </a:rPr>
              <a:t>23.82%</a:t>
            </a:r>
            <a:r>
              <a:rPr lang="es-PE" sz="1600" dirty="0" smtClean="0">
                <a:effectLst/>
                <a:latin typeface="Arial" panose="020B0604020202020204" pitchFamily="34" charset="0"/>
                <a:cs typeface="Arial" panose="020B0604020202020204" pitchFamily="34" charset="0"/>
              </a:rPr>
              <a:t>.  </a:t>
            </a:r>
            <a:r>
              <a:rPr lang="es-PE" sz="1600" dirty="0">
                <a:effectLst/>
                <a:latin typeface="Arial" panose="020B0604020202020204" pitchFamily="34" charset="0"/>
                <a:cs typeface="Arial" panose="020B0604020202020204" pitchFamily="34" charset="0"/>
              </a:rPr>
              <a:t>según sexo: el 56% de casos son de </a:t>
            </a:r>
            <a:r>
              <a:rPr lang="es-PE" sz="1600" dirty="0" err="1" smtClean="0">
                <a:effectLst/>
                <a:latin typeface="Arial" panose="020B0604020202020204" pitchFamily="34" charset="0"/>
                <a:cs typeface="Arial" panose="020B0604020202020204" pitchFamily="34" charset="0"/>
              </a:rPr>
              <a:t>sexomasculino</a:t>
            </a:r>
            <a:r>
              <a:rPr lang="es-PE" sz="1600" dirty="0" smtClean="0">
                <a:effectLst/>
                <a:latin typeface="Arial" panose="020B0604020202020204" pitchFamily="34" charset="0"/>
                <a:cs typeface="Arial" panose="020B0604020202020204" pitchFamily="34" charset="0"/>
              </a:rPr>
              <a:t> </a:t>
            </a:r>
            <a:r>
              <a:rPr lang="es-PE" sz="1600" dirty="0">
                <a:effectLst/>
                <a:latin typeface="Arial" panose="020B0604020202020204" pitchFamily="34" charset="0"/>
                <a:cs typeface="Arial" panose="020B0604020202020204" pitchFamily="34" charset="0"/>
              </a:rPr>
              <a:t>y el 44% </a:t>
            </a:r>
            <a:r>
              <a:rPr lang="es-PE" sz="1600" dirty="0" smtClean="0">
                <a:effectLst/>
                <a:latin typeface="Arial" panose="020B0604020202020204" pitchFamily="34" charset="0"/>
                <a:cs typeface="Arial" panose="020B0604020202020204" pitchFamily="34" charset="0"/>
              </a:rPr>
              <a:t>femenino.</a:t>
            </a:r>
            <a:endParaRPr lang="es-PE" sz="1600" dirty="0">
              <a:solidFill>
                <a:srgbClr val="FF0000"/>
              </a:solidFill>
              <a:effectLst/>
              <a:latin typeface="Arial" panose="020B0604020202020204" pitchFamily="34" charset="0"/>
              <a:cs typeface="Arial" panose="020B0604020202020204" pitchFamily="34" charset="0"/>
            </a:endParaRPr>
          </a:p>
        </p:txBody>
      </p:sp>
      <p:sp>
        <p:nvSpPr>
          <p:cNvPr id="10" name="CuadroTexto 9">
            <a:extLst>
              <a:ext uri="{FF2B5EF4-FFF2-40B4-BE49-F238E27FC236}">
                <a16:creationId xmlns=""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9" name="CuadroTexto 8">
            <a:extLst>
              <a:ext uri="{FF2B5EF4-FFF2-40B4-BE49-F238E27FC236}">
                <a16:creationId xmlns="" xmlns:a16="http://schemas.microsoft.com/office/drawing/2014/main" id="{77AF5BF9-4CC9-48D2-8B1C-2EBBABB43E19}"/>
              </a:ext>
            </a:extLst>
          </p:cNvPr>
          <p:cNvSpPr txBox="1"/>
          <p:nvPr/>
        </p:nvSpPr>
        <p:spPr>
          <a:xfrm>
            <a:off x="356958" y="6568249"/>
            <a:ext cx="4805332" cy="253596"/>
          </a:xfrm>
          <a:prstGeom prst="rect">
            <a:avLst/>
          </a:prstGeom>
          <a:noFill/>
        </p:spPr>
        <p:txBody>
          <a:bodyPr wrap="square" rtlCol="0">
            <a:spAutoFit/>
          </a:bodyPr>
          <a:lstStyle/>
          <a:p>
            <a:r>
              <a:rPr lang="es-MX" sz="1048" dirty="0"/>
              <a:t>Fuente: Base de datos del Noti Web de la Dirección de Epidemiología- GERESA Loreto</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96" y="889632"/>
            <a:ext cx="6064479" cy="263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96" y="3681116"/>
            <a:ext cx="5824636" cy="276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150" y="889632"/>
            <a:ext cx="5439115" cy="256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529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 xmlns:a16="http://schemas.microsoft.com/office/drawing/2014/main" id="{B8482696-5865-40B5-976E-9DDB27C8A006}"/>
              </a:ext>
            </a:extLst>
          </p:cNvPr>
          <p:cNvSpPr txBox="1">
            <a:spLocks/>
          </p:cNvSpPr>
          <p:nvPr/>
        </p:nvSpPr>
        <p:spPr>
          <a:xfrm>
            <a:off x="5162176" y="2869880"/>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dirty="0">
                <a:solidFill>
                  <a:schemeClr val="accent6">
                    <a:lumMod val="50000"/>
                  </a:schemeClr>
                </a:solidFill>
                <a:latin typeface="Algerian" panose="04020705040A02060702" pitchFamily="82" charset="0"/>
              </a:rPr>
              <a:t>DENGUE</a:t>
            </a:r>
          </a:p>
        </p:txBody>
      </p:sp>
    </p:spTree>
    <p:extLst>
      <p:ext uri="{BB962C8B-B14F-4D97-AF65-F5344CB8AC3E}">
        <p14:creationId xmlns:p14="http://schemas.microsoft.com/office/powerpoint/2010/main" val="1019820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CuadroTexto"/>
          <p:cNvSpPr txBox="1"/>
          <p:nvPr/>
        </p:nvSpPr>
        <p:spPr>
          <a:xfrm>
            <a:off x="73572" y="5714799"/>
            <a:ext cx="12118428" cy="1030539"/>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a:t>
            </a:r>
            <a:r>
              <a:rPr lang="es-PE" sz="1524" dirty="0" smtClean="0">
                <a:latin typeface="Arial" panose="020B0604020202020204" pitchFamily="34" charset="0"/>
                <a:cs typeface="Arial" panose="020B0604020202020204" pitchFamily="34" charset="0"/>
              </a:rPr>
              <a:t>20 -2024 </a:t>
            </a:r>
            <a:r>
              <a:rPr lang="es-PE" sz="1524" dirty="0">
                <a:latin typeface="Arial" panose="020B0604020202020204" pitchFamily="34" charset="0"/>
                <a:cs typeface="Arial" panose="020B0604020202020204" pitchFamily="34" charset="0"/>
              </a:rPr>
              <a:t>se reportó </a:t>
            </a:r>
            <a:r>
              <a:rPr lang="es-PE" sz="1524" dirty="0" smtClean="0">
                <a:latin typeface="Arial" panose="020B0604020202020204" pitchFamily="34" charset="0"/>
                <a:cs typeface="Arial" panose="020B0604020202020204" pitchFamily="34" charset="0"/>
              </a:rPr>
              <a:t>4317 </a:t>
            </a:r>
            <a:r>
              <a:rPr lang="es-PE" sz="1524" dirty="0">
                <a:latin typeface="Arial" panose="020B0604020202020204" pitchFamily="34" charset="0"/>
                <a:cs typeface="Arial" panose="020B0604020202020204" pitchFamily="34" charset="0"/>
              </a:rPr>
              <a:t>casos de dengue: </a:t>
            </a:r>
            <a:r>
              <a:rPr lang="es-PE" sz="1524" dirty="0" smtClean="0">
                <a:latin typeface="Arial" panose="020B0604020202020204" pitchFamily="34" charset="0"/>
                <a:cs typeface="Arial" panose="020B0604020202020204" pitchFamily="34" charset="0"/>
              </a:rPr>
              <a:t>1680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38.9%</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son confirmados y </a:t>
            </a:r>
            <a:r>
              <a:rPr lang="es-PE" sz="1524" dirty="0" smtClean="0">
                <a:latin typeface="Arial" panose="020B0604020202020204" pitchFamily="34" charset="0"/>
                <a:cs typeface="Arial" panose="020B0604020202020204" pitchFamily="34" charset="0"/>
              </a:rPr>
              <a:t>2,637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61.1%</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son probables en espera de su clasificación final.  Se reportaron </a:t>
            </a:r>
            <a:r>
              <a:rPr lang="es-PE" sz="1524" dirty="0" smtClean="0">
                <a:latin typeface="Arial" panose="020B0604020202020204" pitchFamily="34" charset="0"/>
                <a:cs typeface="Arial" panose="020B0604020202020204" pitchFamily="34" charset="0"/>
              </a:rPr>
              <a:t>3904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90.4%</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casos Dengue Sin Señales de Alarma, </a:t>
            </a:r>
            <a:r>
              <a:rPr lang="es-PE" sz="1524" dirty="0" smtClean="0">
                <a:latin typeface="Arial" panose="020B0604020202020204" pitchFamily="34" charset="0"/>
                <a:cs typeface="Arial" panose="020B0604020202020204" pitchFamily="34" charset="0"/>
              </a:rPr>
              <a:t>410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9.5%</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casos Dengue con signos de alarma y 3</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casos de Dengue Grave (</a:t>
            </a:r>
            <a:r>
              <a:rPr lang="es-PE" sz="1524" dirty="0">
                <a:solidFill>
                  <a:srgbClr val="FF0000"/>
                </a:solidFill>
                <a:latin typeface="Arial" panose="020B0604020202020204" pitchFamily="34" charset="0"/>
                <a:cs typeface="Arial" panose="020B0604020202020204" pitchFamily="34" charset="0"/>
              </a:rPr>
              <a:t>0.1%</a:t>
            </a:r>
            <a:r>
              <a:rPr lang="es-PE" sz="1524" dirty="0">
                <a:latin typeface="Arial" panose="020B0604020202020204" pitchFamily="34" charset="0"/>
                <a:cs typeface="Arial" panose="020B0604020202020204" pitchFamily="34" charset="0"/>
              </a:rPr>
              <a:t>), no se reportaron fallecidos hasta la presente semana. Las últimas 5 semanas epidemiologica los casos de dengue se encuentran en descenso y </a:t>
            </a:r>
            <a:r>
              <a:rPr lang="es-PE" sz="1524" dirty="0" smtClean="0">
                <a:latin typeface="Arial" panose="020B0604020202020204" pitchFamily="34" charset="0"/>
                <a:cs typeface="Arial" panose="020B0604020202020204" pitchFamily="34" charset="0"/>
              </a:rPr>
              <a:t>aun en  </a:t>
            </a:r>
            <a:r>
              <a:rPr lang="es-PE" sz="1524" dirty="0">
                <a:solidFill>
                  <a:srgbClr val="FF0000"/>
                </a:solidFill>
                <a:latin typeface="Arial" panose="020B0604020202020204" pitchFamily="34" charset="0"/>
                <a:cs typeface="Arial" panose="020B0604020202020204" pitchFamily="34" charset="0"/>
              </a:rPr>
              <a:t>ZONA de EPIDEMIA.</a:t>
            </a:r>
          </a:p>
        </p:txBody>
      </p:sp>
      <p:sp>
        <p:nvSpPr>
          <p:cNvPr id="4" name="CuadroTexto 3">
            <a:extLst>
              <a:ext uri="{FF2B5EF4-FFF2-40B4-BE49-F238E27FC236}">
                <a16:creationId xmlns="" xmlns:a16="http://schemas.microsoft.com/office/drawing/2014/main" id="{E3161B25-8031-4511-807C-3C7F6E5667B4}"/>
              </a:ext>
            </a:extLst>
          </p:cNvPr>
          <p:cNvSpPr txBox="1"/>
          <p:nvPr/>
        </p:nvSpPr>
        <p:spPr>
          <a:xfrm>
            <a:off x="81070" y="5462417"/>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60000"/>
            <a:ext cx="10496549" cy="562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253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6203" y="1080445"/>
            <a:ext cx="3130655" cy="800219"/>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 </a:t>
            </a:r>
            <a:r>
              <a:rPr lang="es-MX" sz="2800" b="1" dirty="0" smtClean="0"/>
              <a:t>4,317</a:t>
            </a:r>
            <a:endParaRPr lang="es-MX" sz="2800" b="1" dirty="0"/>
          </a:p>
          <a:p>
            <a:pPr algn="ctr"/>
            <a:r>
              <a:rPr lang="es-MX" dirty="0"/>
              <a:t>Casos Totales</a:t>
            </a:r>
            <a:endParaRPr lang="es-PE" dirty="0"/>
          </a:p>
        </p:txBody>
      </p:sp>
      <p:sp>
        <p:nvSpPr>
          <p:cNvPr id="8" name="CuadroTexto 7"/>
          <p:cNvSpPr txBox="1"/>
          <p:nvPr/>
        </p:nvSpPr>
        <p:spPr>
          <a:xfrm>
            <a:off x="402960" y="2035177"/>
            <a:ext cx="3099659" cy="830997"/>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smtClean="0"/>
              <a:t>1,680</a:t>
            </a:r>
          </a:p>
          <a:p>
            <a:pPr algn="ctr"/>
            <a:r>
              <a:rPr lang="es-MX" sz="2000" dirty="0" smtClean="0"/>
              <a:t>Casos </a:t>
            </a:r>
            <a:r>
              <a:rPr lang="es-MX" sz="2000" dirty="0"/>
              <a:t>confirmados</a:t>
            </a:r>
            <a:endParaRPr lang="es-PE" sz="2000" dirty="0"/>
          </a:p>
        </p:txBody>
      </p:sp>
      <p:sp>
        <p:nvSpPr>
          <p:cNvPr id="9" name="CuadroTexto 8"/>
          <p:cNvSpPr txBox="1"/>
          <p:nvPr/>
        </p:nvSpPr>
        <p:spPr>
          <a:xfrm>
            <a:off x="387460" y="3078728"/>
            <a:ext cx="3130657" cy="800219"/>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smtClean="0"/>
              <a:t>2,637</a:t>
            </a:r>
            <a:endParaRPr lang="es-MX" sz="2800" b="1" dirty="0"/>
          </a:p>
          <a:p>
            <a:pPr algn="ctr"/>
            <a:r>
              <a:rPr lang="es-MX" dirty="0"/>
              <a:t>Casos Probables</a:t>
            </a:r>
            <a:endParaRPr lang="es-PE" dirty="0"/>
          </a:p>
        </p:txBody>
      </p:sp>
      <p:sp>
        <p:nvSpPr>
          <p:cNvPr id="10" name="CuadroTexto 9"/>
          <p:cNvSpPr txBox="1"/>
          <p:nvPr/>
        </p:nvSpPr>
        <p:spPr>
          <a:xfrm>
            <a:off x="402960" y="4257472"/>
            <a:ext cx="3115151" cy="1077218"/>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2800" b="1" dirty="0"/>
              <a:t>                00</a:t>
            </a:r>
          </a:p>
          <a:p>
            <a:pPr algn="ctr"/>
            <a:r>
              <a:rPr lang="es-MX" dirty="0"/>
              <a:t>Fallecidos</a:t>
            </a:r>
          </a:p>
          <a:p>
            <a:r>
              <a:rPr lang="es-MX" dirty="0"/>
              <a:t> </a:t>
            </a:r>
            <a:endParaRPr lang="es-PE" dirty="0"/>
          </a:p>
        </p:txBody>
      </p:sp>
      <p:sp>
        <p:nvSpPr>
          <p:cNvPr id="11" name="CuadroTexto 10"/>
          <p:cNvSpPr txBox="1"/>
          <p:nvPr/>
        </p:nvSpPr>
        <p:spPr>
          <a:xfrm>
            <a:off x="387460" y="5531685"/>
            <a:ext cx="3169398" cy="1077218"/>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smtClean="0">
                <a:solidFill>
                  <a:schemeClr val="tx1"/>
                </a:solidFill>
              </a:rPr>
              <a:t>16</a:t>
            </a:r>
            <a:endParaRPr lang="es-MX" sz="2800" b="1" dirty="0">
              <a:solidFill>
                <a:schemeClr val="tx1"/>
              </a:solidFill>
            </a:endParaRPr>
          </a:p>
          <a:p>
            <a:pPr algn="ctr"/>
            <a:r>
              <a:rPr lang="es-MX" dirty="0"/>
              <a:t>(corte </a:t>
            </a:r>
            <a:r>
              <a:rPr lang="es-MX" dirty="0" smtClean="0"/>
              <a:t>23/05/2024</a:t>
            </a:r>
            <a:r>
              <a:rPr lang="es-MX" dirty="0"/>
              <a:t>) </a:t>
            </a:r>
            <a:r>
              <a:rPr lang="es-MX" b="1" dirty="0"/>
              <a:t>Hospitalizados</a:t>
            </a:r>
            <a:endParaRPr lang="es-PE" b="1" dirty="0"/>
          </a:p>
        </p:txBody>
      </p:sp>
      <p:sp>
        <p:nvSpPr>
          <p:cNvPr id="13" name="CuadroTexto 12"/>
          <p:cNvSpPr txBox="1"/>
          <p:nvPr/>
        </p:nvSpPr>
        <p:spPr>
          <a:xfrm>
            <a:off x="1128348" y="200914"/>
            <a:ext cx="1003363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sz="3200" b="1" dirty="0"/>
              <a:t>Resumen Situación del Dengue en Loreto S.E </a:t>
            </a:r>
            <a:r>
              <a:rPr lang="es-MX" sz="3200" b="1" dirty="0" smtClean="0"/>
              <a:t>1-20-2024</a:t>
            </a:r>
            <a:endParaRPr lang="es-PE" sz="3200" b="1" dirty="0"/>
          </a:p>
        </p:txBody>
      </p:sp>
      <p:sp>
        <p:nvSpPr>
          <p:cNvPr id="14" name="CuadroTexto 13">
            <a:extLst>
              <a:ext uri="{FF2B5EF4-FFF2-40B4-BE49-F238E27FC236}">
                <a16:creationId xmlns="" xmlns:a16="http://schemas.microsoft.com/office/drawing/2014/main" id="{9F45EC7B-3883-476A-8AA8-825085C9E3E4}"/>
              </a:ext>
            </a:extLst>
          </p:cNvPr>
          <p:cNvSpPr txBox="1"/>
          <p:nvPr/>
        </p:nvSpPr>
        <p:spPr>
          <a:xfrm>
            <a:off x="3603090" y="6496724"/>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12" name="Imagen 2">
            <a:extLst>
              <a:ext uri="{FF2B5EF4-FFF2-40B4-BE49-F238E27FC236}">
                <a16:creationId xmlns:a16="http://schemas.microsoft.com/office/drawing/2014/main" xmlns="" id="{1E4846C8-91D0-4807-9F0C-AAA5155D26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3090" y="966145"/>
            <a:ext cx="3733363" cy="5275764"/>
          </a:xfrm>
          <a:prstGeom prst="rect">
            <a:avLst/>
          </a:prstGeom>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6781" y="939930"/>
            <a:ext cx="4470894" cy="556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72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por tipo de diagnóstico según etapas de vida y sexo. Región Loreto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SE1-SE 20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 </a:t>
            </a:r>
          </a:p>
        </p:txBody>
      </p:sp>
      <p:sp>
        <p:nvSpPr>
          <p:cNvPr id="6" name="CuadroTexto 5">
            <a:extLst>
              <a:ext uri="{FF2B5EF4-FFF2-40B4-BE49-F238E27FC236}">
                <a16:creationId xmlns="" xmlns:a16="http://schemas.microsoft.com/office/drawing/2014/main" id="{32F9F120-7062-4606-BE17-9315234C49B2}"/>
              </a:ext>
            </a:extLst>
          </p:cNvPr>
          <p:cNvSpPr txBox="1"/>
          <p:nvPr/>
        </p:nvSpPr>
        <p:spPr>
          <a:xfrm>
            <a:off x="6857732" y="4372222"/>
            <a:ext cx="4814066" cy="1815882"/>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pPr marL="272183" indent="-272183">
              <a:buFont typeface="Arial" panose="020B0604020202020204" pitchFamily="34" charset="0"/>
              <a:buChar char="•"/>
            </a:pPr>
            <a:r>
              <a:rPr lang="es-ES" sz="1400" dirty="0">
                <a:latin typeface="Arial" panose="020B0604020202020204" pitchFamily="34" charset="0"/>
                <a:cs typeface="Arial" panose="020B0604020202020204" pitchFamily="34" charset="0"/>
              </a:rPr>
              <a:t>Hasta la S.E. </a:t>
            </a:r>
            <a:r>
              <a:rPr lang="es-ES" sz="1400" dirty="0" smtClean="0">
                <a:latin typeface="Arial" panose="020B0604020202020204" pitchFamily="34" charset="0"/>
                <a:cs typeface="Arial" panose="020B0604020202020204" pitchFamily="34" charset="0"/>
              </a:rPr>
              <a:t>20 </a:t>
            </a:r>
            <a:r>
              <a:rPr lang="es-ES" sz="1400" dirty="0">
                <a:latin typeface="Arial" panose="020B0604020202020204" pitchFamily="34" charset="0"/>
                <a:cs typeface="Arial" panose="020B0604020202020204" pitchFamily="34" charset="0"/>
              </a:rPr>
              <a:t>- 2024. La etapa de vida Niño (0-11 años) concentra el mayor porcentaje de casos </a:t>
            </a:r>
            <a:r>
              <a:rPr lang="es-ES" sz="1400" dirty="0" smtClean="0">
                <a:latin typeface="Arial" panose="020B0604020202020204" pitchFamily="34" charset="0"/>
                <a:cs typeface="Arial" panose="020B0604020202020204" pitchFamily="34" charset="0"/>
              </a:rPr>
              <a:t>1243 casos  </a:t>
            </a:r>
            <a:r>
              <a:rPr lang="es-ES" sz="1400" dirty="0">
                <a:latin typeface="Arial" panose="020B0604020202020204" pitchFamily="34" charset="0"/>
                <a:cs typeface="Arial" panose="020B0604020202020204" pitchFamily="34" charset="0"/>
              </a:rPr>
              <a:t>de dengue con el </a:t>
            </a:r>
            <a:r>
              <a:rPr lang="es-ES" sz="1400" dirty="0" smtClean="0">
                <a:solidFill>
                  <a:srgbClr val="FF0000"/>
                </a:solidFill>
                <a:latin typeface="Arial" panose="020B0604020202020204" pitchFamily="34" charset="0"/>
                <a:cs typeface="Arial" panose="020B0604020202020204" pitchFamily="34" charset="0"/>
              </a:rPr>
              <a:t>28.8% </a:t>
            </a:r>
            <a:r>
              <a:rPr lang="es-ES" sz="1400" dirty="0" smtClean="0">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seguido de la etapa adulto (30 a 59 años)  con el </a:t>
            </a:r>
            <a:r>
              <a:rPr lang="es-ES" sz="1400" dirty="0" smtClean="0">
                <a:solidFill>
                  <a:srgbClr val="FF0000"/>
                </a:solidFill>
                <a:latin typeface="Arial" panose="020B0604020202020204" pitchFamily="34" charset="0"/>
                <a:cs typeface="Arial" panose="020B0604020202020204" pitchFamily="34" charset="0"/>
              </a:rPr>
              <a:t>27.15%</a:t>
            </a:r>
            <a:r>
              <a:rPr lang="es-ES" sz="1400" dirty="0" smtClean="0">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la mayoría de los casos corresponde a Dengue sin signos de alarma (</a:t>
            </a:r>
            <a:r>
              <a:rPr lang="es-ES" sz="1400" dirty="0" smtClean="0">
                <a:latin typeface="Arial" panose="020B0604020202020204" pitchFamily="34" charset="0"/>
                <a:cs typeface="Arial" panose="020B0604020202020204" pitchFamily="34" charset="0"/>
              </a:rPr>
              <a:t>3904). </a:t>
            </a:r>
            <a:endParaRPr lang="es-ES" sz="1400" dirty="0">
              <a:latin typeface="Arial" panose="020B0604020202020204" pitchFamily="34" charset="0"/>
              <a:cs typeface="Arial" panose="020B0604020202020204" pitchFamily="34" charset="0"/>
            </a:endParaRPr>
          </a:p>
          <a:p>
            <a:pPr marL="272183" indent="-272183">
              <a:buFont typeface="Arial" panose="020B0604020202020204" pitchFamily="34" charset="0"/>
              <a:buChar char="•"/>
            </a:pPr>
            <a:r>
              <a:rPr lang="es-ES" sz="1400" dirty="0">
                <a:latin typeface="Arial" panose="020B0604020202020204" pitchFamily="34" charset="0"/>
                <a:cs typeface="Arial" panose="020B0604020202020204" pitchFamily="34" charset="0"/>
              </a:rPr>
              <a:t>Según sexo el </a:t>
            </a:r>
            <a:r>
              <a:rPr lang="es-ES" sz="1400" dirty="0" smtClean="0">
                <a:latin typeface="Arial" panose="020B0604020202020204" pitchFamily="34" charset="0"/>
                <a:cs typeface="Arial" panose="020B0604020202020204" pitchFamily="34" charset="0"/>
              </a:rPr>
              <a:t>48.1% </a:t>
            </a:r>
            <a:r>
              <a:rPr lang="es-ES" sz="1400" dirty="0">
                <a:latin typeface="Arial" panose="020B0604020202020204" pitchFamily="34" charset="0"/>
                <a:cs typeface="Arial" panose="020B0604020202020204" pitchFamily="34" charset="0"/>
              </a:rPr>
              <a:t>son del sexo masculino y el </a:t>
            </a:r>
            <a:r>
              <a:rPr lang="es-ES" sz="1400" dirty="0" smtClean="0">
                <a:latin typeface="Arial" panose="020B0604020202020204" pitchFamily="34" charset="0"/>
                <a:cs typeface="Arial" panose="020B0604020202020204" pitchFamily="34" charset="0"/>
              </a:rPr>
              <a:t>51.9 % </a:t>
            </a:r>
            <a:r>
              <a:rPr lang="es-ES" sz="1400" dirty="0">
                <a:latin typeface="Arial" panose="020B0604020202020204" pitchFamily="34" charset="0"/>
                <a:cs typeface="Arial" panose="020B0604020202020204" pitchFamily="34" charset="0"/>
              </a:rPr>
              <a:t>de sexo femenino.</a:t>
            </a:r>
          </a:p>
        </p:txBody>
      </p:sp>
      <p:sp>
        <p:nvSpPr>
          <p:cNvPr id="12" name="CuadroTexto 11">
            <a:extLst>
              <a:ext uri="{FF2B5EF4-FFF2-40B4-BE49-F238E27FC236}">
                <a16:creationId xmlns="" xmlns:a16="http://schemas.microsoft.com/office/drawing/2014/main" id="{CEC04375-6EB8-46CE-87ED-5C5B25721B10}"/>
              </a:ext>
            </a:extLst>
          </p:cNvPr>
          <p:cNvSpPr txBox="1"/>
          <p:nvPr/>
        </p:nvSpPr>
        <p:spPr>
          <a:xfrm>
            <a:off x="6983131" y="6304187"/>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72" y="1083963"/>
            <a:ext cx="6170053" cy="235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23" y="3682701"/>
            <a:ext cx="6636508" cy="27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5806" y="1156884"/>
            <a:ext cx="4975991" cy="227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207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8257"/>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20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6" name="8 CuadroTexto"/>
          <p:cNvSpPr txBox="1"/>
          <p:nvPr/>
        </p:nvSpPr>
        <p:spPr>
          <a:xfrm>
            <a:off x="9458324" y="1546938"/>
            <a:ext cx="2628571" cy="3845155"/>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a:t>
            </a:r>
            <a:r>
              <a:rPr lang="es-PE" sz="1524" dirty="0" smtClean="0">
                <a:latin typeface="Arial" panose="020B0604020202020204" pitchFamily="34" charset="0"/>
                <a:cs typeface="Arial" panose="020B0604020202020204" pitchFamily="34" charset="0"/>
              </a:rPr>
              <a:t>20-2024</a:t>
            </a:r>
            <a:r>
              <a:rPr lang="es-PE" sz="1524" dirty="0">
                <a:latin typeface="Arial" panose="020B0604020202020204" pitchFamily="34" charset="0"/>
                <a:cs typeface="Arial" panose="020B0604020202020204" pitchFamily="34" charset="0"/>
              </a:rPr>
              <a:t>, el </a:t>
            </a:r>
            <a:r>
              <a:rPr lang="es-PE" sz="1524" dirty="0" smtClean="0">
                <a:solidFill>
                  <a:srgbClr val="FF0000"/>
                </a:solidFill>
                <a:latin typeface="Arial" panose="020B0604020202020204" pitchFamily="34" charset="0"/>
                <a:cs typeface="Arial" panose="020B0604020202020204" pitchFamily="34" charset="0"/>
              </a:rPr>
              <a:t>82.14% </a:t>
            </a:r>
            <a:r>
              <a:rPr lang="es-PE" sz="1524" dirty="0">
                <a:latin typeface="Arial" panose="020B0604020202020204" pitchFamily="34" charset="0"/>
                <a:cs typeface="Arial" panose="020B0604020202020204" pitchFamily="34" charset="0"/>
              </a:rPr>
              <a:t>de los casos se concentran en 9 distritos, siendo Yurimaguas el que más reporta (</a:t>
            </a:r>
            <a:r>
              <a:rPr lang="es-PE" sz="1524" dirty="0" smtClean="0">
                <a:latin typeface="Arial" panose="020B0604020202020204" pitchFamily="34" charset="0"/>
                <a:cs typeface="Arial" panose="020B0604020202020204" pitchFamily="34" charset="0"/>
              </a:rPr>
              <a:t>43.78%). </a:t>
            </a:r>
            <a:r>
              <a:rPr lang="es-PE" sz="1524" dirty="0">
                <a:latin typeface="Arial" panose="020B0604020202020204" pitchFamily="34" charset="0"/>
                <a:cs typeface="Arial" panose="020B0604020202020204" pitchFamily="34" charset="0"/>
              </a:rPr>
              <a:t>En comparación con el año 2023 (</a:t>
            </a:r>
            <a:r>
              <a:rPr lang="es-PE" sz="1524" dirty="0" smtClean="0">
                <a:latin typeface="Arial" panose="020B0604020202020204" pitchFamily="34" charset="0"/>
                <a:cs typeface="Arial" panose="020B0604020202020204" pitchFamily="34" charset="0"/>
              </a:rPr>
              <a:t>4,896) </a:t>
            </a:r>
            <a:r>
              <a:rPr lang="es-PE" sz="1524" dirty="0">
                <a:latin typeface="Arial" panose="020B0604020202020204" pitchFamily="34" charset="0"/>
                <a:cs typeface="Arial" panose="020B0604020202020204" pitchFamily="34" charset="0"/>
              </a:rPr>
              <a:t>los casos de dengue en el 2024 disminuyeron en un </a:t>
            </a:r>
            <a:r>
              <a:rPr lang="es-PE" sz="1524" dirty="0" smtClean="0">
                <a:latin typeface="Arial" panose="020B0604020202020204" pitchFamily="34" charset="0"/>
                <a:cs typeface="Arial" panose="020B0604020202020204" pitchFamily="34" charset="0"/>
              </a:rPr>
              <a:t>13.4% (579 </a:t>
            </a:r>
            <a:r>
              <a:rPr lang="es-PE" sz="1524" dirty="0">
                <a:latin typeface="Arial" panose="020B0604020202020204" pitchFamily="34" charset="0"/>
                <a:cs typeface="Arial" panose="020B0604020202020204" pitchFamily="34" charset="0"/>
              </a:rPr>
              <a:t>casos menos); Según el mapa de riesgo, </a:t>
            </a:r>
            <a:r>
              <a:rPr lang="es-PE" sz="1524" dirty="0" smtClean="0">
                <a:latin typeface="Arial" panose="020B0604020202020204" pitchFamily="34" charset="0"/>
                <a:cs typeface="Arial" panose="020B0604020202020204" pitchFamily="34" charset="0"/>
              </a:rPr>
              <a:t>23 </a:t>
            </a:r>
            <a:r>
              <a:rPr lang="es-PE" sz="1524" dirty="0">
                <a:latin typeface="Arial" panose="020B0604020202020204" pitchFamily="34" charset="0"/>
                <a:cs typeface="Arial" panose="020B0604020202020204" pitchFamily="34" charset="0"/>
              </a:rPr>
              <a:t>distritos están considerados de Alto riesgo, </a:t>
            </a:r>
            <a:r>
              <a:rPr lang="es-PE" sz="1524" dirty="0" smtClean="0">
                <a:latin typeface="Arial" panose="020B0604020202020204" pitchFamily="34" charset="0"/>
                <a:cs typeface="Arial" panose="020B0604020202020204" pitchFamily="34" charset="0"/>
              </a:rPr>
              <a:t>7 </a:t>
            </a:r>
            <a:r>
              <a:rPr lang="es-PE" sz="1524" dirty="0">
                <a:latin typeface="Arial" panose="020B0604020202020204" pitchFamily="34" charset="0"/>
                <a:cs typeface="Arial" panose="020B0604020202020204" pitchFamily="34" charset="0"/>
              </a:rPr>
              <a:t>de Mediano Riesgo y </a:t>
            </a:r>
            <a:r>
              <a:rPr lang="es-PE" sz="1524" dirty="0" smtClean="0">
                <a:latin typeface="Arial" panose="020B0604020202020204" pitchFamily="34" charset="0"/>
                <a:cs typeface="Arial" panose="020B0604020202020204" pitchFamily="34" charset="0"/>
              </a:rPr>
              <a:t>7 </a:t>
            </a:r>
            <a:r>
              <a:rPr lang="es-PE" sz="1524" dirty="0">
                <a:latin typeface="Arial" panose="020B0604020202020204" pitchFamily="34" charset="0"/>
                <a:cs typeface="Arial" panose="020B0604020202020204" pitchFamily="34" charset="0"/>
              </a:rPr>
              <a:t>distritos de bajo riesgo. </a:t>
            </a:r>
          </a:p>
        </p:txBody>
      </p:sp>
      <p:sp>
        <p:nvSpPr>
          <p:cNvPr id="10" name="CuadroTexto 9">
            <a:extLst>
              <a:ext uri="{FF2B5EF4-FFF2-40B4-BE49-F238E27FC236}">
                <a16:creationId xmlns="" xmlns:a16="http://schemas.microsoft.com/office/drawing/2014/main" id="{AA596912-E619-4325-840B-63DAA6D52131}"/>
              </a:ext>
            </a:extLst>
          </p:cNvPr>
          <p:cNvSpPr txBox="1"/>
          <p:nvPr/>
        </p:nvSpPr>
        <p:spPr>
          <a:xfrm>
            <a:off x="21138" y="6451074"/>
            <a:ext cx="3648075" cy="356380"/>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235" y="802514"/>
            <a:ext cx="3773622" cy="533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857" y="765725"/>
            <a:ext cx="5442643" cy="6041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262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Rectángulo">
            <a:extLst>
              <a:ext uri="{FF2B5EF4-FFF2-40B4-BE49-F238E27FC236}">
                <a16:creationId xmlns="" xmlns:a16="http://schemas.microsoft.com/office/drawing/2014/main" id="{9B84626F-4F4E-FD14-B3DC-D3EB129B5827}"/>
              </a:ext>
            </a:extLst>
          </p:cNvPr>
          <p:cNvSpPr/>
          <p:nvPr/>
        </p:nvSpPr>
        <p:spPr>
          <a:xfrm>
            <a:off x="15857" y="0"/>
            <a:ext cx="12140344"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Dengue, Iquitos ciudad S.E.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17 </a:t>
            </a: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 </a:t>
            </a: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Año 2024</a:t>
            </a: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8" name="CuadroTexto 7">
            <a:extLst>
              <a:ext uri="{FF2B5EF4-FFF2-40B4-BE49-F238E27FC236}">
                <a16:creationId xmlns="" xmlns:a16="http://schemas.microsoft.com/office/drawing/2014/main" id="{5371FD15-E131-B57B-97E9-8DB1D0B3902D}"/>
              </a:ext>
            </a:extLst>
          </p:cNvPr>
          <p:cNvSpPr txBox="1"/>
          <p:nvPr/>
        </p:nvSpPr>
        <p:spPr>
          <a:xfrm>
            <a:off x="8972550" y="2050110"/>
            <a:ext cx="2876550" cy="2647648"/>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ES" sz="1845" dirty="0"/>
              <a:t>El mapa de calor de dengue muestra casos dispersos en los 4 distritos de la ciudad de Iquitos, observándose el punto focalizado de mayor concentración de casos en el distrito de </a:t>
            </a:r>
            <a:r>
              <a:rPr lang="es-ES" sz="1845" dirty="0" smtClean="0"/>
              <a:t>San Juan: </a:t>
            </a:r>
            <a:r>
              <a:rPr lang="es-ES" sz="1845" dirty="0">
                <a:solidFill>
                  <a:srgbClr val="FF0000"/>
                </a:solidFill>
              </a:rPr>
              <a:t>(Sector </a:t>
            </a:r>
            <a:r>
              <a:rPr lang="es-ES" sz="1845" dirty="0" smtClean="0">
                <a:solidFill>
                  <a:srgbClr val="FF0000"/>
                </a:solidFill>
              </a:rPr>
              <a:t>34) </a:t>
            </a:r>
            <a:r>
              <a:rPr lang="es-ES" sz="1845" dirty="0">
                <a:solidFill>
                  <a:srgbClr val="FF0000"/>
                </a:solidFill>
              </a:rPr>
              <a:t>y </a:t>
            </a:r>
            <a:r>
              <a:rPr lang="es-ES" sz="1845" dirty="0"/>
              <a:t>Belén</a:t>
            </a:r>
            <a:r>
              <a:rPr lang="es-ES" sz="1845" dirty="0">
                <a:solidFill>
                  <a:srgbClr val="FF0000"/>
                </a:solidFill>
              </a:rPr>
              <a:t> (Sector </a:t>
            </a:r>
            <a:r>
              <a:rPr lang="es-ES" sz="1845" dirty="0" smtClean="0">
                <a:solidFill>
                  <a:srgbClr val="FF0000"/>
                </a:solidFill>
              </a:rPr>
              <a:t>24).</a:t>
            </a:r>
            <a:endParaRPr lang="es-ES" sz="1845"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77120"/>
            <a:ext cx="8743950" cy="6180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718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MX" sz="4000" b="1" dirty="0">
                <a:solidFill>
                  <a:srgbClr val="002060"/>
                </a:solidFill>
                <a:latin typeface="Arial" panose="020B0604020202020204" pitchFamily="34" charset="0"/>
                <a:cs typeface="Arial" panose="020B0604020202020204" pitchFamily="34" charset="0"/>
              </a:rPr>
              <a:t>DIAGNÓSTICO DEL VIRUS DENGUE</a:t>
            </a:r>
            <a:endParaRPr lang="en-US" sz="4000" dirty="0">
              <a:solidFill>
                <a:srgbClr val="002060"/>
              </a:solidFill>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MX" sz="2000" b="1" dirty="0">
                <a:solidFill>
                  <a:schemeClr val="accent5">
                    <a:lumMod val="75000"/>
                  </a:schemeClr>
                </a:solidFill>
                <a:latin typeface="Arial" panose="020B0604020202020204" pitchFamily="34" charset="0"/>
                <a:cs typeface="Arial" panose="020B0604020202020204" pitchFamily="34" charset="0"/>
              </a:rPr>
              <a:t>LABORATORIO DE REFERENCIA REGIONAL DE LORETO</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N°19: SE19.2024</a:t>
            </a:r>
          </a:p>
          <a:p>
            <a:pPr algn="ctr"/>
            <a:r>
              <a:rPr lang="es-MX" b="1" dirty="0">
                <a:solidFill>
                  <a:srgbClr val="C00000"/>
                </a:solidFill>
                <a:latin typeface="Arial" panose="020B0604020202020204" pitchFamily="34" charset="0"/>
                <a:cs typeface="Arial" panose="020B0604020202020204" pitchFamily="34" charset="0"/>
              </a:rPr>
              <a:t>(Corte 19.MAY.2024)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900013" y="4721266"/>
            <a:ext cx="2239716"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VIROLOGIA</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 xmlns:a16="http://schemas.microsoft.com/office/drawing/2014/main" id="{D981BAD9-C809-4F5B-B334-0ABC4B28D075}"/>
              </a:ext>
            </a:extLst>
          </p:cNvPr>
          <p:cNvPicPr>
            <a:picLocks noChangeAspect="1"/>
          </p:cNvPicPr>
          <p:nvPr/>
        </p:nvPicPr>
        <p:blipFill>
          <a:blip r:embed="rId2"/>
          <a:stretch>
            <a:fillRect/>
          </a:stretch>
        </p:blipFill>
        <p:spPr>
          <a:xfrm>
            <a:off x="441224" y="409612"/>
            <a:ext cx="3397129" cy="1253317"/>
          </a:xfrm>
          <a:prstGeom prst="rect">
            <a:avLst/>
          </a:prstGeom>
        </p:spPr>
      </p:pic>
      <p:pic>
        <p:nvPicPr>
          <p:cNvPr id="8" name="Imagen 7">
            <a:extLst>
              <a:ext uri="{FF2B5EF4-FFF2-40B4-BE49-F238E27FC236}">
                <a16:creationId xmlns="" xmlns:a16="http://schemas.microsoft.com/office/drawing/2014/main" id="{3E93B425-BCDD-49DA-9CDC-0FA67010C226}"/>
              </a:ext>
            </a:extLst>
          </p:cNvPr>
          <p:cNvPicPr>
            <a:picLocks noChangeAspect="1"/>
          </p:cNvPicPr>
          <p:nvPr/>
        </p:nvPicPr>
        <p:blipFill>
          <a:blip/>
          <a:stretch>
            <a:fillRect/>
          </a:stretch>
        </p:blipFill>
        <p:spPr>
          <a:xfrm>
            <a:off x="10994065" y="263650"/>
            <a:ext cx="940155" cy="1394735"/>
          </a:xfrm>
          <a:prstGeom prst="rect">
            <a:avLst/>
          </a:prstGeom>
        </p:spPr>
      </p:pic>
    </p:spTree>
    <p:extLst>
      <p:ext uri="{BB962C8B-B14F-4D97-AF65-F5344CB8AC3E}">
        <p14:creationId xmlns:p14="http://schemas.microsoft.com/office/powerpoint/2010/main" val="3776772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0649" y="96250"/>
            <a:ext cx="11879432"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NÚMERO DE MUESTRAS DE DENGUE E INDICE DE POSITIVIDAD POR SEMANA EPIDEMIOLÓGICA. SE 20 2024. (CORTE 18.05.2024)</a:t>
            </a:r>
            <a:endParaRPr lang="en-US" sz="1700" b="1" dirty="0">
              <a:solidFill>
                <a:srgbClr val="002060"/>
              </a:solidFill>
              <a:latin typeface="Arial" panose="020B0604020202020204" pitchFamily="34" charset="0"/>
              <a:cs typeface="Arial" panose="020B0604020202020204" pitchFamily="34" charset="0"/>
            </a:endParaRPr>
          </a:p>
        </p:txBody>
      </p:sp>
      <p:sp>
        <p:nvSpPr>
          <p:cNvPr id="10" name="CuadroTexto 9"/>
          <p:cNvSpPr txBox="1"/>
          <p:nvPr/>
        </p:nvSpPr>
        <p:spPr>
          <a:xfrm>
            <a:off x="1558303" y="4999237"/>
            <a:ext cx="5229777" cy="200055"/>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Fuente: GERESA Loreto: CPC. Dirección de Referencia Regional de Loreto. Unidad de Virología.  NetLabv.2  </a:t>
            </a:r>
          </a:p>
        </p:txBody>
      </p:sp>
      <p:sp>
        <p:nvSpPr>
          <p:cNvPr id="3" name="Marcador de número de diapositiva 2"/>
          <p:cNvSpPr>
            <a:spLocks noGrp="1"/>
          </p:cNvSpPr>
          <p:nvPr>
            <p:ph type="sldNum" sz="quarter" idx="12"/>
          </p:nvPr>
        </p:nvSpPr>
        <p:spPr>
          <a:xfrm>
            <a:off x="8801986" y="6524772"/>
            <a:ext cx="2743200" cy="365125"/>
          </a:xfrm>
        </p:spPr>
        <p:txBody>
          <a:bodyPr/>
          <a:lstStyle/>
          <a:p>
            <a:fld id="{F5620382-0A46-4FB1-A959-BEC0BD143610}" type="slidenum">
              <a:rPr lang="en-US" smtClean="0"/>
              <a:t>18</a:t>
            </a:fld>
            <a:endParaRPr lang="en-US" dirty="0"/>
          </a:p>
        </p:txBody>
      </p:sp>
      <p:sp>
        <p:nvSpPr>
          <p:cNvPr id="5" name="CuadroTexto 4">
            <a:extLst>
              <a:ext uri="{FF2B5EF4-FFF2-40B4-BE49-F238E27FC236}">
                <a16:creationId xmlns="" xmlns:a16="http://schemas.microsoft.com/office/drawing/2014/main" id="{7EDC58B6-26E5-FD50-9447-88422E3E1702}"/>
              </a:ext>
            </a:extLst>
          </p:cNvPr>
          <p:cNvSpPr txBox="1"/>
          <p:nvPr/>
        </p:nvSpPr>
        <p:spPr>
          <a:xfrm>
            <a:off x="190649" y="5434647"/>
            <a:ext cx="11879430" cy="830997"/>
          </a:xfrm>
          <a:prstGeom prst="rect">
            <a:avLst/>
          </a:prstGeom>
          <a:no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El índice de positividad muestra el porcentaje de resultados positivos con respecto al número total de pruebas procesadas. </a:t>
            </a:r>
          </a:p>
          <a:p>
            <a:pPr algn="just"/>
            <a:r>
              <a:rPr lang="es-MX" sz="1200" b="1" dirty="0">
                <a:latin typeface="Arial" panose="020B0604020202020204" pitchFamily="34" charset="0"/>
                <a:cs typeface="Arial" panose="020B0604020202020204" pitchFamily="34" charset="0"/>
              </a:rPr>
              <a:t>Se observa una disminución del índice de positividad entre las semanas 15 y 16  10.42 % y 5.00 % respectivamente,  sin embargo se observa un incremento del IP entre la SE 16 a la SE 18, con un IP del 12.37% en la SE 18, que luego disminuye hacia la SE 19, para luego observar otro incremento en la SE 20 donde el IP es del11.70 %.</a:t>
            </a:r>
          </a:p>
        </p:txBody>
      </p:sp>
      <p:pic>
        <p:nvPicPr>
          <p:cNvPr id="4" name="Imagen 3">
            <a:extLst>
              <a:ext uri="{FF2B5EF4-FFF2-40B4-BE49-F238E27FC236}">
                <a16:creationId xmlns="" xmlns:a16="http://schemas.microsoft.com/office/drawing/2014/main" id="{219BBBFE-30C4-FE16-4F2A-95D6B0376CAC}"/>
              </a:ext>
            </a:extLst>
          </p:cNvPr>
          <p:cNvPicPr>
            <a:picLocks noChangeAspect="1"/>
          </p:cNvPicPr>
          <p:nvPr/>
        </p:nvPicPr>
        <p:blipFill>
          <a:blip r:embed="rId2"/>
          <a:stretch>
            <a:fillRect/>
          </a:stretch>
        </p:blipFill>
        <p:spPr>
          <a:xfrm>
            <a:off x="1619075" y="863625"/>
            <a:ext cx="8741329" cy="4100314"/>
          </a:xfrm>
          <a:prstGeom prst="rect">
            <a:avLst/>
          </a:prstGeom>
        </p:spPr>
      </p:pic>
    </p:spTree>
    <p:extLst>
      <p:ext uri="{BB962C8B-B14F-4D97-AF65-F5344CB8AC3E}">
        <p14:creationId xmlns:p14="http://schemas.microsoft.com/office/powerpoint/2010/main" val="402121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 xmlns:a16="http://schemas.microsoft.com/office/drawing/2014/main" id="{DF0AEF81-6AE2-C26B-E692-4AB674ED809C}"/>
              </a:ext>
            </a:extLst>
          </p:cNvPr>
          <p:cNvSpPr txBox="1"/>
          <p:nvPr/>
        </p:nvSpPr>
        <p:spPr>
          <a:xfrm>
            <a:off x="415765" y="5173152"/>
            <a:ext cx="11648122" cy="1200329"/>
          </a:xfrm>
          <a:prstGeom prst="rect">
            <a:avLst/>
          </a:prstGeom>
          <a:no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Durante la semana epidemiológica 20, con corte 18.05.2024, se procesaron 102 muestras mediante la prueba de ELISA anticuerpo IgM, esta prueba se procesan en pacientes con tiempo de enfermedad mayor a 5 días. </a:t>
            </a:r>
          </a:p>
          <a:p>
            <a:pPr algn="just"/>
            <a:r>
              <a:rPr lang="es-MX" sz="1200" b="1" dirty="0">
                <a:latin typeface="Arial" panose="020B0604020202020204" pitchFamily="34" charset="0"/>
                <a:cs typeface="Arial" panose="020B0604020202020204" pitchFamily="34" charset="0"/>
              </a:rPr>
              <a:t>Se han analizado 173 muestras mediante la prueba de ELISA antígeno NS1, esta prueba permite un diagnóstico temprano, detecta la presencia del virus durante los primeros 5 días de enfermedad. </a:t>
            </a:r>
          </a:p>
          <a:p>
            <a:pPr algn="just"/>
            <a:r>
              <a:rPr lang="es-MX" sz="1200" b="1" dirty="0">
                <a:latin typeface="Arial" panose="020B0604020202020204" pitchFamily="34" charset="0"/>
                <a:cs typeface="Arial" panose="020B0604020202020204" pitchFamily="34" charset="0"/>
              </a:rPr>
              <a:t>Se han reportado 21 casos positivos que corresponden a pacientes que se encuentran en los primeros días de la enfermedad (ELISA Antígeno NS1). </a:t>
            </a:r>
          </a:p>
          <a:p>
            <a:pPr algn="just"/>
            <a:r>
              <a:rPr lang="es-MX" sz="1200" b="1" dirty="0">
                <a:latin typeface="Arial" panose="020B0604020202020204" pitchFamily="34" charset="0"/>
                <a:cs typeface="Arial" panose="020B0604020202020204" pitchFamily="34" charset="0"/>
              </a:rPr>
              <a:t>y 12 casos positivas en pacientes con mas de cinco días de enfermedad (ELISA IgM). </a:t>
            </a:r>
            <a:endParaRPr lang="es-ES" sz="12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a:xfrm>
            <a:off x="8927282" y="6354934"/>
            <a:ext cx="2743200" cy="365125"/>
          </a:xfrm>
        </p:spPr>
        <p:txBody>
          <a:bodyPr/>
          <a:lstStyle/>
          <a:p>
            <a:fld id="{F5620382-0A46-4FB1-A959-BEC0BD143610}" type="slidenum">
              <a:rPr lang="en-US" smtClean="0"/>
              <a:t>19</a:t>
            </a:fld>
            <a:endParaRPr lang="en-US" dirty="0"/>
          </a:p>
        </p:txBody>
      </p:sp>
      <p:sp>
        <p:nvSpPr>
          <p:cNvPr id="8" name="CuadroTexto 7">
            <a:extLst>
              <a:ext uri="{FF2B5EF4-FFF2-40B4-BE49-F238E27FC236}">
                <a16:creationId xmlns="" xmlns:a16="http://schemas.microsoft.com/office/drawing/2014/main" id="{7D1D213F-6181-4C51-9B35-8BE19C6017D9}"/>
              </a:ext>
            </a:extLst>
          </p:cNvPr>
          <p:cNvSpPr txBox="1"/>
          <p:nvPr/>
        </p:nvSpPr>
        <p:spPr>
          <a:xfrm>
            <a:off x="119537" y="29269"/>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TIPO DE PRUEBA (IgM y NS1). SE 20 2024. (CORTE 18.05.2024)</a:t>
            </a:r>
          </a:p>
        </p:txBody>
      </p:sp>
      <p:sp>
        <p:nvSpPr>
          <p:cNvPr id="9" name="CuadroTexto 8">
            <a:extLst>
              <a:ext uri="{FF2B5EF4-FFF2-40B4-BE49-F238E27FC236}">
                <a16:creationId xmlns="" xmlns:a16="http://schemas.microsoft.com/office/drawing/2014/main" id="{B8FC124A-A95C-4511-9CEE-BCF1FD361F72}"/>
              </a:ext>
            </a:extLst>
          </p:cNvPr>
          <p:cNvSpPr txBox="1"/>
          <p:nvPr/>
        </p:nvSpPr>
        <p:spPr>
          <a:xfrm>
            <a:off x="2008023" y="4792688"/>
            <a:ext cx="6919259" cy="230832"/>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a:t>
            </a:r>
            <a:r>
              <a:rPr lang="es-MX" sz="900" dirty="0">
                <a:latin typeface="Arial" panose="020B0604020202020204" pitchFamily="34" charset="0"/>
                <a:cs typeface="Arial" panose="020B0604020202020204" pitchFamily="34" charset="0"/>
              </a:rPr>
              <a:t>Loreto</a:t>
            </a:r>
            <a:r>
              <a:rPr lang="es-MX" sz="800" dirty="0">
                <a:latin typeface="Arial" panose="020B0604020202020204" pitchFamily="34" charset="0"/>
                <a:cs typeface="Arial" panose="020B0604020202020204" pitchFamily="34" charset="0"/>
              </a:rPr>
              <a:t>: CPC. Dirección de Referencia Regional de Loreto. Unidad de Virología.  NetLabv.2  </a:t>
            </a:r>
          </a:p>
        </p:txBody>
      </p:sp>
      <p:pic>
        <p:nvPicPr>
          <p:cNvPr id="2" name="Imagen 1">
            <a:extLst>
              <a:ext uri="{FF2B5EF4-FFF2-40B4-BE49-F238E27FC236}">
                <a16:creationId xmlns="" xmlns:a16="http://schemas.microsoft.com/office/drawing/2014/main" id="{9B3364DA-46B8-5BF1-E6E4-2E015EB6FA41}"/>
              </a:ext>
            </a:extLst>
          </p:cNvPr>
          <p:cNvPicPr>
            <a:picLocks noChangeAspect="1"/>
          </p:cNvPicPr>
          <p:nvPr/>
        </p:nvPicPr>
        <p:blipFill>
          <a:blip r:embed="rId2"/>
          <a:stretch>
            <a:fillRect/>
          </a:stretch>
        </p:blipFill>
        <p:spPr>
          <a:xfrm>
            <a:off x="2112305" y="515977"/>
            <a:ext cx="7451145" cy="4171452"/>
          </a:xfrm>
          <a:prstGeom prst="rect">
            <a:avLst/>
          </a:prstGeom>
        </p:spPr>
      </p:pic>
    </p:spTree>
    <p:extLst>
      <p:ext uri="{BB962C8B-B14F-4D97-AF65-F5344CB8AC3E}">
        <p14:creationId xmlns:p14="http://schemas.microsoft.com/office/powerpoint/2010/main" val="294962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302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Enfermedades Notificadas por Semana Epidemiológica,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Año  2024  (S.E. </a:t>
            </a:r>
            <a:r>
              <a:rPr lang="es-ES" sz="2286"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20)</a:t>
            </a:r>
            <a:endPar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p:txBody>
      </p:sp>
      <p:sp>
        <p:nvSpPr>
          <p:cNvPr id="5" name="CuadroTexto 4"/>
          <p:cNvSpPr txBox="1"/>
          <p:nvPr/>
        </p:nvSpPr>
        <p:spPr>
          <a:xfrm>
            <a:off x="8818879" y="1321455"/>
            <a:ext cx="3042429" cy="4079707"/>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Hasta  la S.E. </a:t>
            </a:r>
            <a:r>
              <a:rPr lang="es-PE" sz="1524" dirty="0" smtClean="0">
                <a:effectLst/>
                <a:latin typeface="Arial" panose="020B0604020202020204" pitchFamily="34" charset="0"/>
                <a:cs typeface="Arial" panose="020B0604020202020204" pitchFamily="34" charset="0"/>
              </a:rPr>
              <a:t>20- </a:t>
            </a:r>
            <a:r>
              <a:rPr lang="es-PE" sz="1524" dirty="0">
                <a:effectLst/>
                <a:latin typeface="Arial" panose="020B0604020202020204" pitchFamily="34" charset="0"/>
                <a:cs typeface="Arial" panose="020B0604020202020204" pitchFamily="34" charset="0"/>
              </a:rPr>
              <a:t>2024 se han notificado </a:t>
            </a:r>
            <a:r>
              <a:rPr lang="es-PE" sz="1524" dirty="0" smtClean="0">
                <a:effectLst/>
                <a:latin typeface="Arial" panose="020B0604020202020204" pitchFamily="34" charset="0"/>
                <a:cs typeface="Arial" panose="020B0604020202020204" pitchFamily="34" charset="0"/>
              </a:rPr>
              <a:t>33 </a:t>
            </a:r>
            <a:r>
              <a:rPr lang="es-PE" sz="1524" dirty="0">
                <a:effectLst/>
                <a:latin typeface="Arial" panose="020B0604020202020204" pitchFamily="34" charset="0"/>
                <a:cs typeface="Arial" panose="020B0604020202020204" pitchFamily="34" charset="0"/>
              </a:rPr>
              <a:t>daños bajo vigilancia, 3 de ellas representan el </a:t>
            </a:r>
            <a:r>
              <a:rPr lang="es-PE" sz="1524" dirty="0" smtClean="0">
                <a:solidFill>
                  <a:srgbClr val="FF0000"/>
                </a:solidFill>
                <a:effectLst/>
                <a:latin typeface="Arial" panose="020B0604020202020204" pitchFamily="34" charset="0"/>
                <a:cs typeface="Arial" panose="020B0604020202020204" pitchFamily="34" charset="0"/>
              </a:rPr>
              <a:t>82.78%</a:t>
            </a:r>
            <a:r>
              <a:rPr lang="es-PE" sz="1524" dirty="0" smtClean="0">
                <a:effectLst/>
                <a:latin typeface="Arial" panose="020B0604020202020204" pitchFamily="34" charset="0"/>
                <a:cs typeface="Arial" panose="020B0604020202020204" pitchFamily="34" charset="0"/>
              </a:rPr>
              <a:t> </a:t>
            </a:r>
            <a:r>
              <a:rPr lang="es-PE" sz="1524" dirty="0">
                <a:effectLst/>
                <a:latin typeface="Arial" panose="020B0604020202020204" pitchFamily="34" charset="0"/>
                <a:cs typeface="Arial" panose="020B0604020202020204" pitchFamily="34" charset="0"/>
              </a:rPr>
              <a:t>en las que prevalece Malaria </a:t>
            </a:r>
            <a:r>
              <a:rPr lang="es-PE" sz="1524" dirty="0" err="1">
                <a:effectLst/>
                <a:latin typeface="Arial" panose="020B0604020202020204" pitchFamily="34" charset="0"/>
                <a:cs typeface="Arial" panose="020B0604020202020204" pitchFamily="34" charset="0"/>
              </a:rPr>
              <a:t>Vivax</a:t>
            </a:r>
            <a:r>
              <a:rPr lang="es-PE" sz="1524" dirty="0">
                <a:effectLst/>
                <a:latin typeface="Arial" panose="020B0604020202020204" pitchFamily="34" charset="0"/>
                <a:cs typeface="Arial" panose="020B0604020202020204" pitchFamily="34" charset="0"/>
              </a:rPr>
              <a:t> </a:t>
            </a:r>
            <a:r>
              <a:rPr lang="es-PE" sz="1524" dirty="0" smtClean="0">
                <a:effectLst/>
                <a:latin typeface="Arial" panose="020B0604020202020204" pitchFamily="34" charset="0"/>
                <a:cs typeface="Arial" panose="020B0604020202020204" pitchFamily="34" charset="0"/>
              </a:rPr>
              <a:t>(50.81%), </a:t>
            </a:r>
            <a:r>
              <a:rPr lang="es-PE" sz="1524" dirty="0">
                <a:effectLst/>
                <a:latin typeface="Arial" panose="020B0604020202020204" pitchFamily="34" charset="0"/>
                <a:cs typeface="Arial" panose="020B0604020202020204" pitchFamily="34" charset="0"/>
              </a:rPr>
              <a:t>Dengue sin signos de Alarma (</a:t>
            </a:r>
            <a:r>
              <a:rPr lang="es-PE" sz="1524" dirty="0" smtClean="0">
                <a:effectLst/>
                <a:latin typeface="Arial" panose="020B0604020202020204" pitchFamily="34" charset="0"/>
                <a:cs typeface="Arial" panose="020B0604020202020204" pitchFamily="34" charset="0"/>
              </a:rPr>
              <a:t>20.86%) </a:t>
            </a:r>
            <a:r>
              <a:rPr lang="es-PE" sz="1524" dirty="0">
                <a:effectLst/>
                <a:latin typeface="Arial" panose="020B0604020202020204" pitchFamily="34" charset="0"/>
                <a:cs typeface="Arial" panose="020B0604020202020204" pitchFamily="34" charset="0"/>
              </a:rPr>
              <a:t>y Malaria P. Falciparum (</a:t>
            </a:r>
            <a:r>
              <a:rPr lang="es-PE" sz="1524" dirty="0" smtClean="0">
                <a:effectLst/>
                <a:latin typeface="Arial" panose="020B0604020202020204" pitchFamily="34" charset="0"/>
                <a:cs typeface="Arial" panose="020B0604020202020204" pitchFamily="34" charset="0"/>
              </a:rPr>
              <a:t>11.11%). </a:t>
            </a:r>
            <a:endParaRPr lang="es-PE" sz="1524" dirty="0">
              <a:effectLst/>
              <a:latin typeface="Arial" panose="020B0604020202020204" pitchFamily="34" charset="0"/>
              <a:cs typeface="Arial" panose="020B0604020202020204" pitchFamily="34" charset="0"/>
            </a:endParaRPr>
          </a:p>
          <a:p>
            <a:endParaRPr lang="es-PE" sz="1524" dirty="0">
              <a:effectLst/>
              <a:latin typeface="Arial" panose="020B0604020202020204" pitchFamily="34" charset="0"/>
              <a:cs typeface="Arial" panose="020B0604020202020204" pitchFamily="34" charset="0"/>
            </a:endParaRPr>
          </a:p>
          <a:p>
            <a:endParaRPr lang="es-PE" sz="1524" dirty="0">
              <a:effectLst/>
              <a:latin typeface="Arial" panose="020B0604020202020204" pitchFamily="34" charset="0"/>
              <a:cs typeface="Arial" panose="020B0604020202020204" pitchFamily="34" charset="0"/>
            </a:endParaRPr>
          </a:p>
          <a:p>
            <a:r>
              <a:rPr lang="es-PE" sz="1524" dirty="0">
                <a:effectLst/>
                <a:latin typeface="Arial" panose="020B0604020202020204" pitchFamily="34" charset="0"/>
                <a:cs typeface="Arial" panose="020B0604020202020204" pitchFamily="34" charset="0"/>
              </a:rPr>
              <a:t>En el 2023 se reportaron </a:t>
            </a:r>
            <a:r>
              <a:rPr lang="es-PE" sz="1524" dirty="0" smtClean="0">
                <a:effectLst/>
                <a:latin typeface="Arial" panose="020B0604020202020204" pitchFamily="34" charset="0"/>
                <a:cs typeface="Arial" panose="020B0604020202020204" pitchFamily="34" charset="0"/>
              </a:rPr>
              <a:t>31 </a:t>
            </a:r>
            <a:r>
              <a:rPr lang="es-PE" sz="1524" dirty="0">
                <a:effectLst/>
                <a:latin typeface="Arial" panose="020B0604020202020204" pitchFamily="34" charset="0"/>
                <a:cs typeface="Arial" panose="020B0604020202020204" pitchFamily="34" charset="0"/>
              </a:rPr>
              <a:t>enfermedades en ese mismo periodo, siendo Malaria y Dengue las mismas presentadas en el 2024, además de Leptospirosis. </a:t>
            </a:r>
          </a:p>
          <a:p>
            <a:endParaRPr lang="es-PE" sz="1524" dirty="0">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 xmlns:a16="http://schemas.microsoft.com/office/drawing/2014/main" id="{D5775512-7C68-4199-8B9D-E586B42B3239}"/>
              </a:ext>
            </a:extLst>
          </p:cNvPr>
          <p:cNvSpPr txBox="1"/>
          <p:nvPr/>
        </p:nvSpPr>
        <p:spPr>
          <a:xfrm>
            <a:off x="137652" y="6664462"/>
            <a:ext cx="3333136" cy="200055"/>
          </a:xfrm>
          <a:prstGeom prst="rect">
            <a:avLst/>
          </a:prstGeom>
          <a:noFill/>
        </p:spPr>
        <p:txBody>
          <a:bodyPr wrap="square" rtlCol="0">
            <a:spAutoFit/>
          </a:bodyPr>
          <a:lstStyle/>
          <a:p>
            <a:r>
              <a:rPr lang="es-MX" sz="700" dirty="0"/>
              <a:t>Fuente: Base Noti Sp Dirección de Epidemiología 2024</a:t>
            </a:r>
          </a:p>
        </p:txBody>
      </p:sp>
      <p:pic>
        <p:nvPicPr>
          <p:cNvPr id="1084" name="Picture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76" y="801858"/>
            <a:ext cx="8290216" cy="581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0594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3825" y="148459"/>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PROVINCIAS. SE 20 2024. (CORTE 18.05.2024)</a:t>
            </a:r>
          </a:p>
        </p:txBody>
      </p:sp>
      <p:sp>
        <p:nvSpPr>
          <p:cNvPr id="11" name="CuadroTexto 10">
            <a:extLst>
              <a:ext uri="{FF2B5EF4-FFF2-40B4-BE49-F238E27FC236}">
                <a16:creationId xmlns="" xmlns:a16="http://schemas.microsoft.com/office/drawing/2014/main" id="{DF0AEF81-6AE2-C26B-E692-4AB674ED809C}"/>
              </a:ext>
            </a:extLst>
          </p:cNvPr>
          <p:cNvSpPr txBox="1"/>
          <p:nvPr/>
        </p:nvSpPr>
        <p:spPr>
          <a:xfrm>
            <a:off x="1786854" y="5716921"/>
            <a:ext cx="8271545" cy="646331"/>
          </a:xfrm>
          <a:prstGeom prst="rect">
            <a:avLst/>
          </a:prstGeom>
          <a:no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En la SE 20, la provincia de Maynas es la que remite mayor número de muestras al Laboratorio (LRRL). Solo se observan casos positivos en las provincias de Maynas y Alto Amazonas, siendo esta ultima la que presento mayor número.</a:t>
            </a:r>
            <a:endParaRPr lang="es-ES" sz="12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20</a:t>
            </a:fld>
            <a:endParaRPr lang="en-US" dirty="0"/>
          </a:p>
        </p:txBody>
      </p:sp>
      <p:sp>
        <p:nvSpPr>
          <p:cNvPr id="9" name="CuadroTexto 8">
            <a:extLst>
              <a:ext uri="{FF2B5EF4-FFF2-40B4-BE49-F238E27FC236}">
                <a16:creationId xmlns="" xmlns:a16="http://schemas.microsoft.com/office/drawing/2014/main" id="{98BAF68D-1474-4E9D-8D16-D8A07E750E8C}"/>
              </a:ext>
            </a:extLst>
          </p:cNvPr>
          <p:cNvSpPr txBox="1"/>
          <p:nvPr/>
        </p:nvSpPr>
        <p:spPr>
          <a:xfrm>
            <a:off x="1853966" y="5243173"/>
            <a:ext cx="4709660" cy="200055"/>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2" name="Imagen 1">
            <a:extLst>
              <a:ext uri="{FF2B5EF4-FFF2-40B4-BE49-F238E27FC236}">
                <a16:creationId xmlns="" xmlns:a16="http://schemas.microsoft.com/office/drawing/2014/main" id="{8CC54102-8F9C-0CC5-6997-8E8CBE8DB3DA}"/>
              </a:ext>
            </a:extLst>
          </p:cNvPr>
          <p:cNvPicPr>
            <a:picLocks noChangeAspect="1"/>
          </p:cNvPicPr>
          <p:nvPr/>
        </p:nvPicPr>
        <p:blipFill>
          <a:blip r:embed="rId2"/>
          <a:stretch>
            <a:fillRect/>
          </a:stretch>
        </p:blipFill>
        <p:spPr>
          <a:xfrm>
            <a:off x="1889803" y="677709"/>
            <a:ext cx="8092397" cy="4465884"/>
          </a:xfrm>
          <a:prstGeom prst="rect">
            <a:avLst/>
          </a:prstGeom>
        </p:spPr>
      </p:pic>
    </p:spTree>
    <p:extLst>
      <p:ext uri="{BB962C8B-B14F-4D97-AF65-F5344CB8AC3E}">
        <p14:creationId xmlns:p14="http://schemas.microsoft.com/office/powerpoint/2010/main" val="84261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FD5948E2-7242-9CFA-87D7-CFF2EAF36519}"/>
              </a:ext>
            </a:extLst>
          </p:cNvPr>
          <p:cNvSpPr txBox="1"/>
          <p:nvPr/>
        </p:nvSpPr>
        <p:spPr>
          <a:xfrm>
            <a:off x="119537" y="44635"/>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MESES. (CORTE 18.05.2024)</a:t>
            </a:r>
          </a:p>
        </p:txBody>
      </p:sp>
      <p:sp>
        <p:nvSpPr>
          <p:cNvPr id="6" name="CuadroTexto 5">
            <a:extLst>
              <a:ext uri="{FF2B5EF4-FFF2-40B4-BE49-F238E27FC236}">
                <a16:creationId xmlns="" xmlns:a16="http://schemas.microsoft.com/office/drawing/2014/main" id="{0535C1F6-282F-3249-2736-EF4CF4828674}"/>
              </a:ext>
            </a:extLst>
          </p:cNvPr>
          <p:cNvSpPr txBox="1"/>
          <p:nvPr/>
        </p:nvSpPr>
        <p:spPr>
          <a:xfrm>
            <a:off x="119537" y="4586721"/>
            <a:ext cx="4997747" cy="1169551"/>
          </a:xfrm>
          <a:prstGeom prst="rect">
            <a:avLst/>
          </a:prstGeom>
          <a:noFill/>
        </p:spPr>
        <p:txBody>
          <a:bodyPr wrap="square" rtlCol="0">
            <a:spAutoFit/>
          </a:bodyPr>
          <a:lstStyle/>
          <a:p>
            <a:pPr algn="just"/>
            <a:r>
              <a:rPr lang="es-MX" sz="1400" dirty="0"/>
              <a:t>En lo que va del mes de Mayo se han procesado un total de 1579 muestras. </a:t>
            </a:r>
          </a:p>
          <a:p>
            <a:pPr algn="just"/>
            <a:r>
              <a:rPr lang="es-MX" sz="1400" dirty="0"/>
              <a:t>El 09 de mayo, se observa el mayor IP del mes, que corresponde al 18.53 %, con 43 muestras POSITIVAS de un total de 232 muestras procesadas.</a:t>
            </a:r>
          </a:p>
        </p:txBody>
      </p:sp>
      <p:sp>
        <p:nvSpPr>
          <p:cNvPr id="7" name="CuadroTexto 6">
            <a:extLst>
              <a:ext uri="{FF2B5EF4-FFF2-40B4-BE49-F238E27FC236}">
                <a16:creationId xmlns="" xmlns:a16="http://schemas.microsoft.com/office/drawing/2014/main" id="{86196E19-46F2-7AA3-F111-082C24EFECA8}"/>
              </a:ext>
            </a:extLst>
          </p:cNvPr>
          <p:cNvSpPr txBox="1"/>
          <p:nvPr/>
        </p:nvSpPr>
        <p:spPr>
          <a:xfrm>
            <a:off x="5356918" y="3090797"/>
            <a:ext cx="6538607" cy="2031325"/>
          </a:xfrm>
          <a:prstGeom prst="rect">
            <a:avLst/>
          </a:prstGeom>
          <a:noFill/>
        </p:spPr>
        <p:txBody>
          <a:bodyPr wrap="square" rtlCol="0">
            <a:spAutoFit/>
          </a:bodyPr>
          <a:lstStyle/>
          <a:p>
            <a:pPr algn="just"/>
            <a:r>
              <a:rPr lang="es-MX" sz="1400" dirty="0"/>
              <a:t>De las 232 muestras procesadas el 09 de mayo, podemos destacar a los distritos con mayor número de casos positivos:</a:t>
            </a:r>
          </a:p>
          <a:p>
            <a:pPr marL="285750" indent="-285750" algn="just">
              <a:buFont typeface="Arial" panose="020B0604020202020204" pitchFamily="34" charset="0"/>
              <a:buChar char="•"/>
            </a:pPr>
            <a:r>
              <a:rPr lang="es-MX" sz="1400" dirty="0"/>
              <a:t>Yurimaguas, con 33 muestras positivas; 16 muestras positivas de un total de 75 muestras que corresponden a un IP de 21.33  %, del Hospital Santa Gema, 8 muestras positivas de un total de 27procedentes del C.S. I-3 Carretera KM 1.5, que corresponde a un IP del 29.63% y 9 muestras positivas de un total de 30, con un IP del 30%, procedentes de ESSALUD-Hospital I Yurimaguas.</a:t>
            </a:r>
          </a:p>
          <a:p>
            <a:pPr marL="285750" indent="-285750" algn="just">
              <a:buFont typeface="Arial" panose="020B0604020202020204" pitchFamily="34" charset="0"/>
              <a:buChar char="•"/>
            </a:pPr>
            <a:r>
              <a:rPr lang="es-MX" sz="1400" dirty="0"/>
              <a:t>Belén, con 2 muestras positivas de un total de 6 muestras que corresponden a IP de 33.33 %.</a:t>
            </a:r>
          </a:p>
        </p:txBody>
      </p:sp>
      <p:pic>
        <p:nvPicPr>
          <p:cNvPr id="9" name="Imagen 8">
            <a:extLst>
              <a:ext uri="{FF2B5EF4-FFF2-40B4-BE49-F238E27FC236}">
                <a16:creationId xmlns="" xmlns:a16="http://schemas.microsoft.com/office/drawing/2014/main" id="{146DC1C6-6F2D-1C7E-2662-17021AC629B8}"/>
              </a:ext>
            </a:extLst>
          </p:cNvPr>
          <p:cNvPicPr>
            <a:picLocks noChangeAspect="1"/>
          </p:cNvPicPr>
          <p:nvPr/>
        </p:nvPicPr>
        <p:blipFill>
          <a:blip r:embed="rId2"/>
          <a:stretch>
            <a:fillRect/>
          </a:stretch>
        </p:blipFill>
        <p:spPr>
          <a:xfrm>
            <a:off x="158067" y="4268510"/>
            <a:ext cx="4712616" cy="207282"/>
          </a:xfrm>
          <a:prstGeom prst="rect">
            <a:avLst/>
          </a:prstGeom>
        </p:spPr>
      </p:pic>
      <p:pic>
        <p:nvPicPr>
          <p:cNvPr id="10" name="Imagen 9">
            <a:extLst>
              <a:ext uri="{FF2B5EF4-FFF2-40B4-BE49-F238E27FC236}">
                <a16:creationId xmlns="" xmlns:a16="http://schemas.microsoft.com/office/drawing/2014/main" id="{A0D9CA77-4E54-92E4-CF37-087A4CD966EE}"/>
              </a:ext>
            </a:extLst>
          </p:cNvPr>
          <p:cNvPicPr>
            <a:picLocks noChangeAspect="1"/>
          </p:cNvPicPr>
          <p:nvPr/>
        </p:nvPicPr>
        <p:blipFill>
          <a:blip r:embed="rId2"/>
          <a:stretch>
            <a:fillRect/>
          </a:stretch>
        </p:blipFill>
        <p:spPr>
          <a:xfrm>
            <a:off x="5423968" y="2747616"/>
            <a:ext cx="4712616" cy="207282"/>
          </a:xfrm>
          <a:prstGeom prst="rect">
            <a:avLst/>
          </a:prstGeom>
        </p:spPr>
      </p:pic>
      <p:pic>
        <p:nvPicPr>
          <p:cNvPr id="12" name="Imagen 11">
            <a:extLst>
              <a:ext uri="{FF2B5EF4-FFF2-40B4-BE49-F238E27FC236}">
                <a16:creationId xmlns="" xmlns:a16="http://schemas.microsoft.com/office/drawing/2014/main" id="{274641F4-E9C9-4443-096D-98FEC453BDCA}"/>
              </a:ext>
            </a:extLst>
          </p:cNvPr>
          <p:cNvPicPr>
            <a:picLocks noChangeAspect="1"/>
          </p:cNvPicPr>
          <p:nvPr/>
        </p:nvPicPr>
        <p:blipFill>
          <a:blip r:embed="rId3"/>
          <a:stretch>
            <a:fillRect/>
          </a:stretch>
        </p:blipFill>
        <p:spPr>
          <a:xfrm>
            <a:off x="5423968" y="647680"/>
            <a:ext cx="6404509" cy="2058116"/>
          </a:xfrm>
          <a:prstGeom prst="rect">
            <a:avLst/>
          </a:prstGeom>
        </p:spPr>
      </p:pic>
      <p:pic>
        <p:nvPicPr>
          <p:cNvPr id="8" name="Imagen 7">
            <a:extLst>
              <a:ext uri="{FF2B5EF4-FFF2-40B4-BE49-F238E27FC236}">
                <a16:creationId xmlns="" xmlns:a16="http://schemas.microsoft.com/office/drawing/2014/main" id="{614C415E-6E98-0407-C474-E2BCBEC0B09E}"/>
              </a:ext>
            </a:extLst>
          </p:cNvPr>
          <p:cNvPicPr>
            <a:picLocks noChangeAspect="1"/>
          </p:cNvPicPr>
          <p:nvPr/>
        </p:nvPicPr>
        <p:blipFill>
          <a:blip r:embed="rId4"/>
          <a:stretch>
            <a:fillRect/>
          </a:stretch>
        </p:blipFill>
        <p:spPr>
          <a:xfrm>
            <a:off x="218850" y="509506"/>
            <a:ext cx="4591050" cy="3648075"/>
          </a:xfrm>
          <a:prstGeom prst="rect">
            <a:avLst/>
          </a:prstGeom>
        </p:spPr>
      </p:pic>
    </p:spTree>
    <p:extLst>
      <p:ext uri="{BB962C8B-B14F-4D97-AF65-F5344CB8AC3E}">
        <p14:creationId xmlns:p14="http://schemas.microsoft.com/office/powerpoint/2010/main" val="496102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 xmlns:a16="http://schemas.microsoft.com/office/drawing/2014/main" id="{DF0AEF81-6AE2-C26B-E692-4AB674ED809C}"/>
              </a:ext>
            </a:extLst>
          </p:cNvPr>
          <p:cNvSpPr txBox="1"/>
          <p:nvPr/>
        </p:nvSpPr>
        <p:spPr>
          <a:xfrm>
            <a:off x="351998" y="5976264"/>
            <a:ext cx="11140919" cy="461665"/>
          </a:xfrm>
          <a:prstGeom prst="rect">
            <a:avLst/>
          </a:prstGeom>
          <a:no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Los establecimientos de Salud que remitieron mayor número de muestras fueron: Hospital Apoyo Iquitos, 46 muestras; Lagunas, 24 muestras; Carretera KM 1.5, 20 muestras. El mayor número de casos positivos se registro en el Hospital Apoyo Iquitos, con 8 casos.</a:t>
            </a:r>
          </a:p>
        </p:txBody>
      </p:sp>
      <p:sp>
        <p:nvSpPr>
          <p:cNvPr id="3" name="Marcador de número de diapositiva 2"/>
          <p:cNvSpPr>
            <a:spLocks noGrp="1"/>
          </p:cNvSpPr>
          <p:nvPr>
            <p:ph type="sldNum" sz="quarter" idx="12"/>
          </p:nvPr>
        </p:nvSpPr>
        <p:spPr/>
        <p:txBody>
          <a:bodyPr/>
          <a:lstStyle/>
          <a:p>
            <a:r>
              <a:rPr lang="en-US" dirty="0"/>
              <a:t>44</a:t>
            </a:r>
            <a:fld id="{F5620382-0A46-4FB1-A959-BEC0BD143610}" type="slidenum">
              <a:rPr lang="en-US" smtClean="0"/>
              <a:t>22</a:t>
            </a:fld>
            <a:endParaRPr lang="en-US" dirty="0"/>
          </a:p>
        </p:txBody>
      </p:sp>
      <p:sp>
        <p:nvSpPr>
          <p:cNvPr id="8" name="CuadroTexto 7">
            <a:extLst>
              <a:ext uri="{FF2B5EF4-FFF2-40B4-BE49-F238E27FC236}">
                <a16:creationId xmlns="" xmlns:a16="http://schemas.microsoft.com/office/drawing/2014/main" id="{F8DCAF2B-CB10-4BF7-9C2C-C6029F4A9CAE}"/>
              </a:ext>
            </a:extLst>
          </p:cNvPr>
          <p:cNvSpPr txBox="1"/>
          <p:nvPr/>
        </p:nvSpPr>
        <p:spPr>
          <a:xfrm>
            <a:off x="58723" y="44635"/>
            <a:ext cx="12071758"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DISTRITO Y ESTABLECIMIENTOS DE SALUD (EESS). SE 20 2024. (CORTE 18.05.2024)</a:t>
            </a:r>
          </a:p>
        </p:txBody>
      </p:sp>
      <p:sp>
        <p:nvSpPr>
          <p:cNvPr id="12" name="CuadroTexto 11">
            <a:extLst>
              <a:ext uri="{FF2B5EF4-FFF2-40B4-BE49-F238E27FC236}">
                <a16:creationId xmlns="" xmlns:a16="http://schemas.microsoft.com/office/drawing/2014/main" id="{A31C4E7D-244F-4667-8D1C-F7E79D2DF92D}"/>
              </a:ext>
            </a:extLst>
          </p:cNvPr>
          <p:cNvSpPr txBox="1"/>
          <p:nvPr/>
        </p:nvSpPr>
        <p:spPr>
          <a:xfrm>
            <a:off x="1921298" y="5683064"/>
            <a:ext cx="4709660" cy="200055"/>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5" name="Imagen 4">
            <a:extLst>
              <a:ext uri="{FF2B5EF4-FFF2-40B4-BE49-F238E27FC236}">
                <a16:creationId xmlns="" xmlns:a16="http://schemas.microsoft.com/office/drawing/2014/main" id="{32DC6E8D-9D8A-6874-A2FD-D1409DC1AF52}"/>
              </a:ext>
            </a:extLst>
          </p:cNvPr>
          <p:cNvPicPr>
            <a:picLocks noChangeAspect="1"/>
          </p:cNvPicPr>
          <p:nvPr/>
        </p:nvPicPr>
        <p:blipFill>
          <a:blip r:embed="rId2"/>
          <a:stretch>
            <a:fillRect/>
          </a:stretch>
        </p:blipFill>
        <p:spPr>
          <a:xfrm>
            <a:off x="2012410" y="452648"/>
            <a:ext cx="6678583" cy="5152841"/>
          </a:xfrm>
          <a:prstGeom prst="rect">
            <a:avLst/>
          </a:prstGeom>
        </p:spPr>
      </p:pic>
    </p:spTree>
    <p:extLst>
      <p:ext uri="{BB962C8B-B14F-4D97-AF65-F5344CB8AC3E}">
        <p14:creationId xmlns:p14="http://schemas.microsoft.com/office/powerpoint/2010/main" val="2201751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áfico 14">
            <a:extLst>
              <a:ext uri="{FF2B5EF4-FFF2-40B4-BE49-F238E27FC236}">
                <a16:creationId xmlns="" xmlns:a16="http://schemas.microsoft.com/office/drawing/2014/main" id="{533D23D9-4D93-4733-B9E6-C63E581E3956}"/>
              </a:ext>
            </a:extLst>
          </p:cNvPr>
          <p:cNvGraphicFramePr>
            <a:graphicFrameLocks/>
          </p:cNvGraphicFramePr>
          <p:nvPr>
            <p:extLst>
              <p:ext uri="{D42A27DB-BD31-4B8C-83A1-F6EECF244321}">
                <p14:modId xmlns:p14="http://schemas.microsoft.com/office/powerpoint/2010/main" val="3282940568"/>
              </p:ext>
            </p:extLst>
          </p:nvPr>
        </p:nvGraphicFramePr>
        <p:xfrm>
          <a:off x="276620" y="1008668"/>
          <a:ext cx="11523284" cy="4578506"/>
        </p:xfrm>
        <a:graphic>
          <a:graphicData uri="http://schemas.openxmlformats.org/drawingml/2006/chart">
            <c:chart xmlns:c="http://schemas.openxmlformats.org/drawingml/2006/chart" xmlns:r="http://schemas.openxmlformats.org/officeDocument/2006/relationships" r:id="rId2"/>
          </a:graphicData>
        </a:graphic>
      </p:graphicFrame>
      <p:sp>
        <p:nvSpPr>
          <p:cNvPr id="3" name="Marcador de número de diapositiva 2"/>
          <p:cNvSpPr>
            <a:spLocks noGrp="1"/>
          </p:cNvSpPr>
          <p:nvPr>
            <p:ph type="sldNum" sz="quarter" idx="12"/>
          </p:nvPr>
        </p:nvSpPr>
        <p:spPr/>
        <p:txBody>
          <a:bodyPr/>
          <a:lstStyle/>
          <a:p>
            <a:fld id="{F5620382-0A46-4FB1-A959-BEC0BD143610}" type="slidenum">
              <a:rPr lang="en-US" smtClean="0"/>
              <a:t>23</a:t>
            </a:fld>
            <a:endParaRPr lang="en-US" dirty="0"/>
          </a:p>
        </p:txBody>
      </p:sp>
      <p:sp>
        <p:nvSpPr>
          <p:cNvPr id="10" name="Marcador de número de diapositiva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620382-0A46-4FB1-A959-BEC0BD143610}" type="slidenum">
              <a:rPr lang="en-US" smtClean="0"/>
              <a:pPr/>
              <a:t>23</a:t>
            </a:fld>
            <a:endParaRPr lang="en-US"/>
          </a:p>
        </p:txBody>
      </p:sp>
      <p:sp>
        <p:nvSpPr>
          <p:cNvPr id="11" name="CuadroTexto 10">
            <a:extLst>
              <a:ext uri="{FF2B5EF4-FFF2-40B4-BE49-F238E27FC236}">
                <a16:creationId xmlns="" xmlns:a16="http://schemas.microsoft.com/office/drawing/2014/main" id="{DF0AEF81-6AE2-C26B-E692-4AB674ED809C}"/>
              </a:ext>
            </a:extLst>
          </p:cNvPr>
          <p:cNvSpPr txBox="1"/>
          <p:nvPr/>
        </p:nvSpPr>
        <p:spPr>
          <a:xfrm>
            <a:off x="276620" y="5587174"/>
            <a:ext cx="11523284" cy="523220"/>
          </a:xfrm>
          <a:prstGeom prst="rect">
            <a:avLst/>
          </a:prstGeom>
          <a:noFill/>
          <a:ln>
            <a:solidFill>
              <a:schemeClr val="tx1"/>
            </a:solidFill>
          </a:ln>
        </p:spPr>
        <p:txBody>
          <a:bodyPr wrap="square" rtlCol="0">
            <a:spAutoFit/>
          </a:bodyPr>
          <a:lstStyle/>
          <a:p>
            <a:pPr algn="just"/>
            <a:r>
              <a:rPr lang="es-MX" sz="1400" dirty="0">
                <a:latin typeface="Arial" panose="020B0604020202020204" pitchFamily="34" charset="0"/>
                <a:cs typeface="Arial" panose="020B0604020202020204" pitchFamily="34" charset="0"/>
              </a:rPr>
              <a:t>La dinámica de los serotipos de Dengue hasta la SE19 en los años 2023 y 2024. Hasta la SE18-2024 se identificaron tres serotipos del virus: DENV-1, DENV-2 y DENV-3, No se detectó la presencia del serotipo DENV-4 y el serotipo DENV-1 muestra una predominancia desde la SE02. </a:t>
            </a:r>
            <a:endParaRPr lang="es-PE" sz="1400" dirty="0">
              <a:latin typeface="Arial" panose="020B0604020202020204" pitchFamily="34" charset="0"/>
              <a:cs typeface="Arial" panose="020B0604020202020204" pitchFamily="34" charset="0"/>
            </a:endParaRPr>
          </a:p>
        </p:txBody>
      </p:sp>
      <p:sp>
        <p:nvSpPr>
          <p:cNvPr id="19" name="CuadroTexto 18"/>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IDENTIFICACIÓN DE LOS SEROTIPOS DEL DENGUE (DENV-1,2,3 Y 4) EN LA REGIÓN LORETO HASTA LA SE20-2024</a:t>
            </a:r>
            <a:endParaRPr lang="en-US" sz="2400" b="1" dirty="0">
              <a:solidFill>
                <a:schemeClr val="bg1"/>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 xmlns:a16="http://schemas.microsoft.com/office/drawing/2014/main" id="{047BFCF0-A271-4D12-8C20-B12399A73C21}"/>
              </a:ext>
            </a:extLst>
          </p:cNvPr>
          <p:cNvSpPr txBox="1"/>
          <p:nvPr/>
        </p:nvSpPr>
        <p:spPr>
          <a:xfrm>
            <a:off x="276620" y="6459865"/>
            <a:ext cx="4350688"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y Unidad de Biología Molecular del LRR-Loreto  </a:t>
            </a:r>
          </a:p>
        </p:txBody>
      </p:sp>
      <p:sp>
        <p:nvSpPr>
          <p:cNvPr id="2" name="CuadroTexto 1">
            <a:extLst>
              <a:ext uri="{FF2B5EF4-FFF2-40B4-BE49-F238E27FC236}">
                <a16:creationId xmlns="" xmlns:a16="http://schemas.microsoft.com/office/drawing/2014/main" id="{31849263-DD71-4C99-AC70-41DB7CF5D453}"/>
              </a:ext>
            </a:extLst>
          </p:cNvPr>
          <p:cNvSpPr txBox="1"/>
          <p:nvPr/>
        </p:nvSpPr>
        <p:spPr>
          <a:xfrm>
            <a:off x="11161336" y="4354386"/>
            <a:ext cx="678391" cy="230832"/>
          </a:xfrm>
          <a:prstGeom prst="rect">
            <a:avLst/>
          </a:prstGeom>
          <a:noFill/>
        </p:spPr>
        <p:txBody>
          <a:bodyPr wrap="none" rtlCol="0">
            <a:spAutoFit/>
          </a:bodyPr>
          <a:lstStyle/>
          <a:p>
            <a:r>
              <a:rPr lang="es-MX" sz="900" b="1" dirty="0"/>
              <a:t>Serotipo 1</a:t>
            </a:r>
            <a:endParaRPr lang="es-PE" sz="900" b="1" dirty="0"/>
          </a:p>
        </p:txBody>
      </p:sp>
      <p:sp>
        <p:nvSpPr>
          <p:cNvPr id="17" name="CuadroTexto 16">
            <a:extLst>
              <a:ext uri="{FF2B5EF4-FFF2-40B4-BE49-F238E27FC236}">
                <a16:creationId xmlns="" xmlns:a16="http://schemas.microsoft.com/office/drawing/2014/main" id="{62466509-5CE7-4F09-80A9-728F71C324F0}"/>
              </a:ext>
            </a:extLst>
          </p:cNvPr>
          <p:cNvSpPr txBox="1"/>
          <p:nvPr/>
        </p:nvSpPr>
        <p:spPr>
          <a:xfrm>
            <a:off x="11067011" y="3862209"/>
            <a:ext cx="732893" cy="246221"/>
          </a:xfrm>
          <a:prstGeom prst="rect">
            <a:avLst/>
          </a:prstGeom>
          <a:noFill/>
        </p:spPr>
        <p:txBody>
          <a:bodyPr wrap="none" rtlCol="0">
            <a:spAutoFit/>
          </a:bodyPr>
          <a:lstStyle/>
          <a:p>
            <a:r>
              <a:rPr lang="es-MX" sz="1000" b="1" dirty="0"/>
              <a:t>Serotipo 2</a:t>
            </a:r>
            <a:endParaRPr lang="es-PE" sz="1000" b="1" dirty="0"/>
          </a:p>
        </p:txBody>
      </p:sp>
      <p:cxnSp>
        <p:nvCxnSpPr>
          <p:cNvPr id="6" name="Conector recto de flecha 5">
            <a:extLst>
              <a:ext uri="{FF2B5EF4-FFF2-40B4-BE49-F238E27FC236}">
                <a16:creationId xmlns="" xmlns:a16="http://schemas.microsoft.com/office/drawing/2014/main" id="{2513D4DE-A64B-408D-A14A-EC56F0C73BB0}"/>
              </a:ext>
            </a:extLst>
          </p:cNvPr>
          <p:cNvCxnSpPr>
            <a:cxnSpLocks/>
          </p:cNvCxnSpPr>
          <p:nvPr/>
        </p:nvCxnSpPr>
        <p:spPr>
          <a:xfrm flipH="1" flipV="1">
            <a:off x="11161336" y="4300050"/>
            <a:ext cx="192464" cy="54336"/>
          </a:xfrm>
          <a:prstGeom prst="straightConnector1">
            <a:avLst/>
          </a:prstGeom>
          <a:ln w="28575">
            <a:solidFill>
              <a:schemeClr val="accent5"/>
            </a:solidFill>
            <a:tailEnd type="triangle"/>
          </a:ln>
        </p:spPr>
        <p:style>
          <a:lnRef idx="1">
            <a:schemeClr val="dk1"/>
          </a:lnRef>
          <a:fillRef idx="0">
            <a:schemeClr val="dk1"/>
          </a:fillRef>
          <a:effectRef idx="0">
            <a:schemeClr val="dk1"/>
          </a:effectRef>
          <a:fontRef idx="minor">
            <a:schemeClr val="tx1"/>
          </a:fontRef>
        </p:style>
      </p:cxnSp>
      <p:cxnSp>
        <p:nvCxnSpPr>
          <p:cNvPr id="20" name="Conector recto de flecha 19">
            <a:extLst>
              <a:ext uri="{FF2B5EF4-FFF2-40B4-BE49-F238E27FC236}">
                <a16:creationId xmlns="" xmlns:a16="http://schemas.microsoft.com/office/drawing/2014/main" id="{22A74E8C-79AB-47CA-9662-6F2F47422A39}"/>
              </a:ext>
            </a:extLst>
          </p:cNvPr>
          <p:cNvCxnSpPr>
            <a:cxnSpLocks/>
            <a:stCxn id="17" idx="2"/>
          </p:cNvCxnSpPr>
          <p:nvPr/>
        </p:nvCxnSpPr>
        <p:spPr>
          <a:xfrm flipH="1">
            <a:off x="11067011" y="4108430"/>
            <a:ext cx="366447" cy="90852"/>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CuadroTexto 17">
            <a:extLst>
              <a:ext uri="{FF2B5EF4-FFF2-40B4-BE49-F238E27FC236}">
                <a16:creationId xmlns="" xmlns:a16="http://schemas.microsoft.com/office/drawing/2014/main" id="{94804CF4-C607-41C6-9C82-E3A2F234B28D}"/>
              </a:ext>
            </a:extLst>
          </p:cNvPr>
          <p:cNvSpPr txBox="1"/>
          <p:nvPr/>
        </p:nvSpPr>
        <p:spPr>
          <a:xfrm>
            <a:off x="11067011" y="3555942"/>
            <a:ext cx="732893" cy="230832"/>
          </a:xfrm>
          <a:prstGeom prst="rect">
            <a:avLst/>
          </a:prstGeom>
          <a:noFill/>
        </p:spPr>
        <p:txBody>
          <a:bodyPr wrap="square" rtlCol="0">
            <a:spAutoFit/>
          </a:bodyPr>
          <a:lstStyle/>
          <a:p>
            <a:r>
              <a:rPr lang="es-MX" sz="900" b="1" dirty="0"/>
              <a:t>Serotipo 3</a:t>
            </a:r>
            <a:endParaRPr lang="es-PE" sz="900" b="1" dirty="0"/>
          </a:p>
        </p:txBody>
      </p:sp>
      <p:cxnSp>
        <p:nvCxnSpPr>
          <p:cNvPr id="21" name="Conector recto de flecha 20">
            <a:extLst>
              <a:ext uri="{FF2B5EF4-FFF2-40B4-BE49-F238E27FC236}">
                <a16:creationId xmlns="" xmlns:a16="http://schemas.microsoft.com/office/drawing/2014/main" id="{68F342D5-6582-4623-BF40-6038A25F4043}"/>
              </a:ext>
            </a:extLst>
          </p:cNvPr>
          <p:cNvCxnSpPr>
            <a:cxnSpLocks/>
            <a:stCxn id="18" idx="2"/>
          </p:cNvCxnSpPr>
          <p:nvPr/>
        </p:nvCxnSpPr>
        <p:spPr>
          <a:xfrm flipH="1">
            <a:off x="11027188" y="3786774"/>
            <a:ext cx="406270" cy="163036"/>
          </a:xfrm>
          <a:prstGeom prst="straightConnector1">
            <a:avLst/>
          </a:prstGeom>
          <a:ln w="28575">
            <a:solidFill>
              <a:schemeClr val="accent6"/>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8250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5620382-0A46-4FB1-A959-BEC0BD143610}" type="slidenum">
              <a:rPr lang="en-US" smtClean="0"/>
              <a:t>24</a:t>
            </a:fld>
            <a:endParaRPr lang="en-US" dirty="0"/>
          </a:p>
        </p:txBody>
      </p:sp>
      <p:sp>
        <p:nvSpPr>
          <p:cNvPr id="10" name="Marcador de número de diapositiva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620382-0A46-4FB1-A959-BEC0BD143610}" type="slidenum">
              <a:rPr lang="en-US" smtClean="0"/>
              <a:pPr/>
              <a:t>24</a:t>
            </a:fld>
            <a:endParaRPr lang="en-US"/>
          </a:p>
        </p:txBody>
      </p:sp>
      <p:sp>
        <p:nvSpPr>
          <p:cNvPr id="11" name="CuadroTexto 10">
            <a:extLst>
              <a:ext uri="{FF2B5EF4-FFF2-40B4-BE49-F238E27FC236}">
                <a16:creationId xmlns="" xmlns:a16="http://schemas.microsoft.com/office/drawing/2014/main" id="{DF0AEF81-6AE2-C26B-E692-4AB674ED809C}"/>
              </a:ext>
            </a:extLst>
          </p:cNvPr>
          <p:cNvSpPr txBox="1"/>
          <p:nvPr/>
        </p:nvSpPr>
        <p:spPr>
          <a:xfrm>
            <a:off x="171451" y="5335667"/>
            <a:ext cx="11849097" cy="1169551"/>
          </a:xfrm>
          <a:prstGeom prst="rect">
            <a:avLst/>
          </a:prstGeom>
          <a:noFill/>
          <a:ln>
            <a:solidFill>
              <a:schemeClr val="tx1"/>
            </a:solidFill>
          </a:ln>
        </p:spPr>
        <p:txBody>
          <a:bodyPr wrap="square" rtlCol="0">
            <a:spAutoFit/>
          </a:bodyPr>
          <a:lstStyle/>
          <a:p>
            <a:pPr algn="just"/>
            <a:r>
              <a:rPr lang="es-ES" sz="1400" dirty="0">
                <a:latin typeface="Arial" panose="020B0604020202020204" pitchFamily="34" charset="0"/>
                <a:cs typeface="Arial" panose="020B0604020202020204" pitchFamily="34" charset="0"/>
              </a:rPr>
              <a:t>Hasta la SE20 se analizaron 433 muestras positivas a dengue por Serología (Prueba de ELISA). El 63% corresponde al Serotipo Denv-1 identificado en 11 distritos de la región, el 30% corresponden al Serotipo Denv-2 presente en 11 distritos, principalmente en las provincias de Alto Amazonas, </a:t>
            </a:r>
            <a:r>
              <a:rPr lang="es-ES" sz="1400" dirty="0" err="1">
                <a:latin typeface="Arial" panose="020B0604020202020204" pitchFamily="34" charset="0"/>
                <a:cs typeface="Arial" panose="020B0604020202020204" pitchFamily="34" charset="0"/>
              </a:rPr>
              <a:t>Datem</a:t>
            </a:r>
            <a:r>
              <a:rPr lang="es-ES" sz="1400" dirty="0">
                <a:latin typeface="Arial" panose="020B0604020202020204" pitchFamily="34" charset="0"/>
                <a:cs typeface="Arial" panose="020B0604020202020204" pitchFamily="34" charset="0"/>
              </a:rPr>
              <a:t> del Marañón, Putumayo y Ucayali. Se identificaron 25 casos correspondientes al serotipo Denv-3 en toda la región Loreto, un incremento en Alto Amazonas con 17 casos y 8 en Maynas. La identificación de los serotipos es realizada por 3 laboratorios de los cuales 2 se encuentran en la región Loreto y 1 en Lima (Laboratorio de Referencia Nacional).</a:t>
            </a:r>
            <a:endParaRPr lang="es-PE" sz="1400" dirty="0">
              <a:latin typeface="Arial" panose="020B0604020202020204" pitchFamily="34" charset="0"/>
              <a:cs typeface="Arial" panose="020B0604020202020204" pitchFamily="34" charset="0"/>
            </a:endParaRPr>
          </a:p>
        </p:txBody>
      </p:sp>
      <p:sp>
        <p:nvSpPr>
          <p:cNvPr id="19" name="CuadroTexto 18"/>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DISTRIBUCIÓN DE LOS SEROTIPOS DEL DENGUE (DENV-1,2,3 Y 4) EN DISTRITOS DE LA REGIÓN LORETO (SE01-SE20.2024)</a:t>
            </a:r>
            <a:endParaRPr lang="en-US" sz="2400" b="1" dirty="0">
              <a:solidFill>
                <a:schemeClr val="bg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 xmlns:a16="http://schemas.microsoft.com/office/drawing/2014/main" id="{D1DC671C-A992-493F-BF46-C4E9F5273DEB}"/>
              </a:ext>
            </a:extLst>
          </p:cNvPr>
          <p:cNvSpPr txBox="1"/>
          <p:nvPr/>
        </p:nvSpPr>
        <p:spPr>
          <a:xfrm>
            <a:off x="335612" y="6519862"/>
            <a:ext cx="4722163"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y Unidad de Biología Molecular del LRR-Loreto  </a:t>
            </a:r>
          </a:p>
        </p:txBody>
      </p:sp>
      <p:pic>
        <p:nvPicPr>
          <p:cNvPr id="2" name="Imagen 1">
            <a:extLst>
              <a:ext uri="{FF2B5EF4-FFF2-40B4-BE49-F238E27FC236}">
                <a16:creationId xmlns="" xmlns:a16="http://schemas.microsoft.com/office/drawing/2014/main" id="{F4A5E376-2239-4FFD-B57A-EB04254E3854}"/>
              </a:ext>
            </a:extLst>
          </p:cNvPr>
          <p:cNvPicPr>
            <a:picLocks noChangeAspect="1"/>
          </p:cNvPicPr>
          <p:nvPr/>
        </p:nvPicPr>
        <p:blipFill>
          <a:blip r:embed="rId2"/>
          <a:stretch>
            <a:fillRect/>
          </a:stretch>
        </p:blipFill>
        <p:spPr>
          <a:xfrm>
            <a:off x="8882472" y="4185958"/>
            <a:ext cx="3023582" cy="826146"/>
          </a:xfrm>
          <a:prstGeom prst="rect">
            <a:avLst/>
          </a:prstGeom>
        </p:spPr>
      </p:pic>
      <p:graphicFrame>
        <p:nvGraphicFramePr>
          <p:cNvPr id="14" name="Gráfico 13">
            <a:extLst>
              <a:ext uri="{FF2B5EF4-FFF2-40B4-BE49-F238E27FC236}">
                <a16:creationId xmlns="" xmlns:a16="http://schemas.microsoft.com/office/drawing/2014/main" id="{C28223F8-E5E8-4D7A-8800-833275072211}"/>
              </a:ext>
            </a:extLst>
          </p:cNvPr>
          <p:cNvGraphicFramePr>
            <a:graphicFrameLocks/>
          </p:cNvGraphicFramePr>
          <p:nvPr>
            <p:extLst>
              <p:ext uri="{D42A27DB-BD31-4B8C-83A1-F6EECF244321}">
                <p14:modId xmlns:p14="http://schemas.microsoft.com/office/powerpoint/2010/main" val="3657700360"/>
              </p:ext>
            </p:extLst>
          </p:nvPr>
        </p:nvGraphicFramePr>
        <p:xfrm>
          <a:off x="171452" y="849851"/>
          <a:ext cx="8567196" cy="44900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14">
            <a:extLst>
              <a:ext uri="{FF2B5EF4-FFF2-40B4-BE49-F238E27FC236}">
                <a16:creationId xmlns="" xmlns:a16="http://schemas.microsoft.com/office/drawing/2014/main" id="{1CDEB140-7BDA-48A1-B2D6-3B9D53D5D948}"/>
              </a:ext>
            </a:extLst>
          </p:cNvPr>
          <p:cNvGraphicFramePr>
            <a:graphicFrameLocks/>
          </p:cNvGraphicFramePr>
          <p:nvPr>
            <p:extLst>
              <p:ext uri="{D42A27DB-BD31-4B8C-83A1-F6EECF244321}">
                <p14:modId xmlns:p14="http://schemas.microsoft.com/office/powerpoint/2010/main" val="42714493"/>
              </p:ext>
            </p:extLst>
          </p:nvPr>
        </p:nvGraphicFramePr>
        <p:xfrm>
          <a:off x="8560324" y="1027260"/>
          <a:ext cx="3810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02865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5A2D3E98-BEA7-6BD2-BFC5-E4E25ED47782}"/>
              </a:ext>
            </a:extLst>
          </p:cNvPr>
          <p:cNvSpPr txBox="1"/>
          <p:nvPr/>
        </p:nvSpPr>
        <p:spPr>
          <a:xfrm>
            <a:off x="7089065" y="760808"/>
            <a:ext cx="4617105" cy="3416320"/>
          </a:xfrm>
          <a:prstGeom prst="rect">
            <a:avLst/>
          </a:prstGeom>
          <a:noFill/>
        </p:spPr>
        <p:txBody>
          <a:bodyPr wrap="square">
            <a:spAutoFit/>
          </a:bodyPr>
          <a:lstStyle/>
          <a:p>
            <a:pPr algn="just"/>
            <a:r>
              <a:rPr lang="es-MX" sz="1200" dirty="0">
                <a:latin typeface="Arial" panose="020B0604020202020204" pitchFamily="34" charset="0"/>
                <a:cs typeface="Arial" panose="020B0604020202020204" pitchFamily="34" charset="0"/>
              </a:rPr>
              <a:t>Se remitieron 4065 muestras negativas al Diagnóstico ELISA Dengue IgM y NS1, al Instituto Nacional de Salud (INS) para realizar un diagnóstico diferencial de otras </a:t>
            </a:r>
            <a:r>
              <a:rPr lang="es-MX" sz="1200" dirty="0" err="1">
                <a:latin typeface="Arial" panose="020B0604020202020204" pitchFamily="34" charset="0"/>
                <a:cs typeface="Arial" panose="020B0604020202020204" pitchFamily="34" charset="0"/>
              </a:rPr>
              <a:t>arbovirosis</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Chikungunya</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Zika). </a:t>
            </a:r>
          </a:p>
          <a:p>
            <a:pPr algn="just"/>
            <a:r>
              <a:rPr lang="es-MX" sz="1200" dirty="0">
                <a:latin typeface="Arial" panose="020B0604020202020204" pitchFamily="34" charset="0"/>
                <a:cs typeface="Arial" panose="020B0604020202020204" pitchFamily="34" charset="0"/>
              </a:rPr>
              <a:t>Hasta la fecha del 13 de mayo de 2024, se han recibido los resultados de 3381 muestras.</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191 muestras para detectar </a:t>
            </a:r>
            <a:r>
              <a:rPr lang="es-MX" sz="1200" dirty="0" err="1">
                <a:latin typeface="Arial" panose="020B0604020202020204" pitchFamily="34" charset="0"/>
                <a:cs typeface="Arial" panose="020B0604020202020204" pitchFamily="34" charset="0"/>
              </a:rPr>
              <a:t>Chikungunya</a:t>
            </a:r>
            <a:r>
              <a:rPr lang="es-MX" sz="1200" dirty="0">
                <a:latin typeface="Arial" panose="020B0604020202020204" pitchFamily="34" charset="0"/>
                <a:cs typeface="Arial" panose="020B0604020202020204" pitchFamily="34" charset="0"/>
              </a:rPr>
              <a:t>, resultando 1 muestra ´positiva en lo que va del mes de mayo.</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1507 muestras de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con resultados de 5 muestras positivas en el mes de marzo y 50 positivas en lo que va del mes de abril y 5 muestras positivas en lo que va del mes de mayo.</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1519 muestras para el virus </a:t>
            </a:r>
            <a:r>
              <a:rPr lang="es-MX" sz="1200" dirty="0" err="1">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de estas 97 resultaron positivos en febrero, 91 positivos en marzo, 66 positivos en lo en el mes de abril y 8 positivas en lo que va de mayo.</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164 muestras para el virus Zika, siendo todas negativas.</a:t>
            </a:r>
          </a:p>
          <a:p>
            <a:pPr algn="just"/>
            <a:r>
              <a:rPr lang="es-MX" sz="1200" dirty="0">
                <a:latin typeface="Arial" panose="020B0604020202020204" pitchFamily="34" charset="0"/>
                <a:cs typeface="Arial" panose="020B0604020202020204" pitchFamily="34" charset="0"/>
              </a:rPr>
              <a:t>Estos resultados indican la circulación del Virus </a:t>
            </a:r>
            <a:r>
              <a:rPr lang="es-MX" sz="1200" dirty="0" err="1">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y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en la Región Loreto.</a:t>
            </a:r>
          </a:p>
        </p:txBody>
      </p:sp>
      <p:sp>
        <p:nvSpPr>
          <p:cNvPr id="5" name="CuadroTexto 4">
            <a:extLst>
              <a:ext uri="{FF2B5EF4-FFF2-40B4-BE49-F238E27FC236}">
                <a16:creationId xmlns="" xmlns:a16="http://schemas.microsoft.com/office/drawing/2014/main" id="{80618C5D-6EC8-4760-9176-1886480D4D89}"/>
              </a:ext>
            </a:extLst>
          </p:cNvPr>
          <p:cNvSpPr txBox="1"/>
          <p:nvPr/>
        </p:nvSpPr>
        <p:spPr>
          <a:xfrm>
            <a:off x="119537" y="2105"/>
            <a:ext cx="11944350"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DIAGNÓSTICO DIFERENCIADO DENGUE: CHIKUNGUNYA, MAYARO,OROPUCHE, ZIKA.</a:t>
            </a:r>
            <a:br>
              <a:rPr lang="es-MX" sz="1700" b="1" dirty="0">
                <a:solidFill>
                  <a:srgbClr val="002060"/>
                </a:solidFill>
                <a:latin typeface="Arial" panose="020B0604020202020204" pitchFamily="34" charset="0"/>
                <a:cs typeface="Arial" panose="020B0604020202020204" pitchFamily="34" charset="0"/>
              </a:rPr>
            </a:br>
            <a:r>
              <a:rPr lang="es-MX" sz="1700" b="1" dirty="0">
                <a:solidFill>
                  <a:srgbClr val="002060"/>
                </a:solidFill>
                <a:latin typeface="Arial" panose="020B0604020202020204" pitchFamily="34" charset="0"/>
                <a:cs typeface="Arial" panose="020B0604020202020204" pitchFamily="34" charset="0"/>
              </a:rPr>
              <a:t> (CORTE 13.05.2024)</a:t>
            </a:r>
          </a:p>
        </p:txBody>
      </p:sp>
      <p:sp>
        <p:nvSpPr>
          <p:cNvPr id="12" name="CuadroTexto 11">
            <a:extLst>
              <a:ext uri="{FF2B5EF4-FFF2-40B4-BE49-F238E27FC236}">
                <a16:creationId xmlns="" xmlns:a16="http://schemas.microsoft.com/office/drawing/2014/main" id="{D072E170-452B-498D-A306-840AFB021924}"/>
              </a:ext>
            </a:extLst>
          </p:cNvPr>
          <p:cNvSpPr txBox="1"/>
          <p:nvPr/>
        </p:nvSpPr>
        <p:spPr>
          <a:xfrm>
            <a:off x="119536" y="3883644"/>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NetLabv.2. Instituto Nacional de Salud</a:t>
            </a:r>
          </a:p>
        </p:txBody>
      </p:sp>
      <p:pic>
        <p:nvPicPr>
          <p:cNvPr id="7" name="Imagen 6">
            <a:extLst>
              <a:ext uri="{FF2B5EF4-FFF2-40B4-BE49-F238E27FC236}">
                <a16:creationId xmlns="" xmlns:a16="http://schemas.microsoft.com/office/drawing/2014/main" id="{21B9EFF2-4008-892F-27C9-9EB06BBB8BC8}"/>
              </a:ext>
            </a:extLst>
          </p:cNvPr>
          <p:cNvPicPr>
            <a:picLocks noChangeAspect="1"/>
          </p:cNvPicPr>
          <p:nvPr/>
        </p:nvPicPr>
        <p:blipFill>
          <a:blip r:embed="rId2"/>
          <a:stretch>
            <a:fillRect/>
          </a:stretch>
        </p:blipFill>
        <p:spPr>
          <a:xfrm>
            <a:off x="287528" y="4477244"/>
            <a:ext cx="6108721" cy="1556362"/>
          </a:xfrm>
          <a:prstGeom prst="rect">
            <a:avLst/>
          </a:prstGeom>
        </p:spPr>
      </p:pic>
      <p:pic>
        <p:nvPicPr>
          <p:cNvPr id="3" name="Imagen 2">
            <a:extLst>
              <a:ext uri="{FF2B5EF4-FFF2-40B4-BE49-F238E27FC236}">
                <a16:creationId xmlns="" xmlns:a16="http://schemas.microsoft.com/office/drawing/2014/main" id="{D432023B-7ADE-D354-F2A7-7FF79074DBF5}"/>
              </a:ext>
            </a:extLst>
          </p:cNvPr>
          <p:cNvPicPr>
            <a:picLocks noChangeAspect="1"/>
          </p:cNvPicPr>
          <p:nvPr/>
        </p:nvPicPr>
        <p:blipFill>
          <a:blip r:embed="rId3"/>
          <a:stretch>
            <a:fillRect/>
          </a:stretch>
        </p:blipFill>
        <p:spPr>
          <a:xfrm>
            <a:off x="119536" y="751423"/>
            <a:ext cx="6774835" cy="2998456"/>
          </a:xfrm>
          <a:prstGeom prst="rect">
            <a:avLst/>
          </a:prstGeom>
        </p:spPr>
      </p:pic>
    </p:spTree>
    <p:extLst>
      <p:ext uri="{BB962C8B-B14F-4D97-AF65-F5344CB8AC3E}">
        <p14:creationId xmlns:p14="http://schemas.microsoft.com/office/powerpoint/2010/main" val="2489195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F5F50CB7-A74A-5659-2A96-5BE9E8D5F7B6}"/>
              </a:ext>
            </a:extLst>
          </p:cNvPr>
          <p:cNvSpPr txBox="1"/>
          <p:nvPr/>
        </p:nvSpPr>
        <p:spPr>
          <a:xfrm>
            <a:off x="119537" y="2105"/>
            <a:ext cx="11944350"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DIAGNÓSTICO DIFERENCIADO DENGUE: CHIKUNGUNYA, MAYARO,OROPUCHE, ZIKA.</a:t>
            </a:r>
            <a:br>
              <a:rPr lang="es-MX" sz="1700" b="1" dirty="0">
                <a:solidFill>
                  <a:srgbClr val="002060"/>
                </a:solidFill>
                <a:latin typeface="Arial" panose="020B0604020202020204" pitchFamily="34" charset="0"/>
                <a:cs typeface="Arial" panose="020B0604020202020204" pitchFamily="34" charset="0"/>
              </a:rPr>
            </a:br>
            <a:r>
              <a:rPr lang="es-MX" sz="1700" b="1" dirty="0">
                <a:solidFill>
                  <a:srgbClr val="002060"/>
                </a:solidFill>
                <a:latin typeface="Arial" panose="020B0604020202020204" pitchFamily="34" charset="0"/>
                <a:cs typeface="Arial" panose="020B0604020202020204" pitchFamily="34" charset="0"/>
              </a:rPr>
              <a:t> (CORTE 13.05.2024)</a:t>
            </a:r>
          </a:p>
        </p:txBody>
      </p:sp>
      <p:sp>
        <p:nvSpPr>
          <p:cNvPr id="3" name="CuadroTexto 2">
            <a:extLst>
              <a:ext uri="{FF2B5EF4-FFF2-40B4-BE49-F238E27FC236}">
                <a16:creationId xmlns="" xmlns:a16="http://schemas.microsoft.com/office/drawing/2014/main" id="{0D5E9CB1-6815-9787-85A1-7C876B37BB20}"/>
              </a:ext>
            </a:extLst>
          </p:cNvPr>
          <p:cNvSpPr txBox="1"/>
          <p:nvPr/>
        </p:nvSpPr>
        <p:spPr>
          <a:xfrm>
            <a:off x="319480" y="2626022"/>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a:t>
            </a:r>
            <a:r>
              <a:rPr lang="es-MX" sz="800" dirty="0" err="1">
                <a:latin typeface="Arial" panose="020B0604020202020204" pitchFamily="34" charset="0"/>
                <a:cs typeface="Arial" panose="020B0604020202020204" pitchFamily="34" charset="0"/>
              </a:rPr>
              <a:t>NetLab</a:t>
            </a:r>
            <a:r>
              <a:rPr lang="es-MX" sz="800" dirty="0">
                <a:latin typeface="Arial" panose="020B0604020202020204" pitchFamily="34" charset="0"/>
                <a:cs typeface="Arial" panose="020B0604020202020204" pitchFamily="34" charset="0"/>
              </a:rPr>
              <a:t> v2. Instituto Nacional de Salud.   </a:t>
            </a:r>
          </a:p>
        </p:txBody>
      </p:sp>
      <p:sp>
        <p:nvSpPr>
          <p:cNvPr id="4" name="CuadroTexto 3">
            <a:extLst>
              <a:ext uri="{FF2B5EF4-FFF2-40B4-BE49-F238E27FC236}">
                <a16:creationId xmlns="" xmlns:a16="http://schemas.microsoft.com/office/drawing/2014/main" id="{3EFE302D-2DAB-C49E-8918-96A05465877E}"/>
              </a:ext>
            </a:extLst>
          </p:cNvPr>
          <p:cNvSpPr txBox="1"/>
          <p:nvPr/>
        </p:nvSpPr>
        <p:spPr>
          <a:xfrm>
            <a:off x="184558" y="3020262"/>
            <a:ext cx="6618913" cy="954107"/>
          </a:xfrm>
          <a:prstGeom prst="rect">
            <a:avLst/>
          </a:prstGeom>
          <a:noFill/>
        </p:spPr>
        <p:txBody>
          <a:bodyPr wrap="square" rtlCol="0">
            <a:spAutoFit/>
          </a:bodyPr>
          <a:lstStyle/>
          <a:p>
            <a:pPr algn="just"/>
            <a:r>
              <a:rPr lang="es-MX" sz="1400" dirty="0">
                <a:latin typeface="Arial" panose="020B0604020202020204" pitchFamily="34" charset="0"/>
                <a:cs typeface="Arial" panose="020B0604020202020204" pitchFamily="34" charset="0"/>
              </a:rPr>
              <a:t>Los casos positivos de </a:t>
            </a:r>
            <a:r>
              <a:rPr lang="es-MX" sz="1400" dirty="0" err="1">
                <a:latin typeface="Arial" panose="020B0604020202020204" pitchFamily="34" charset="0"/>
                <a:cs typeface="Arial" panose="020B0604020202020204" pitchFamily="34" charset="0"/>
              </a:rPr>
              <a:t>Oropuche</a:t>
            </a:r>
            <a:r>
              <a:rPr lang="es-MX" sz="1400" dirty="0">
                <a:latin typeface="Arial" panose="020B0604020202020204" pitchFamily="34" charset="0"/>
                <a:cs typeface="Arial" panose="020B0604020202020204" pitchFamily="34" charset="0"/>
              </a:rPr>
              <a:t> corresponden al mes de mayo y se han reportado en los distritos de Belén, Punchana y San juan Bautista.</a:t>
            </a:r>
          </a:p>
          <a:p>
            <a:pPr algn="just"/>
            <a:r>
              <a:rPr lang="es-MX" sz="1400" dirty="0">
                <a:latin typeface="Arial" panose="020B0604020202020204" pitchFamily="34" charset="0"/>
                <a:cs typeface="Arial" panose="020B0604020202020204" pitchFamily="34" charset="0"/>
              </a:rPr>
              <a:t>Siendo el Distritos de Belén, el que presentaron mayor número de casos positivos.</a:t>
            </a:r>
          </a:p>
        </p:txBody>
      </p:sp>
      <p:pic>
        <p:nvPicPr>
          <p:cNvPr id="5" name="Imagen 4">
            <a:extLst>
              <a:ext uri="{FF2B5EF4-FFF2-40B4-BE49-F238E27FC236}">
                <a16:creationId xmlns="" xmlns:a16="http://schemas.microsoft.com/office/drawing/2014/main" id="{D9A87205-146C-91F3-1BE7-7BD74B777F80}"/>
              </a:ext>
            </a:extLst>
          </p:cNvPr>
          <p:cNvPicPr>
            <a:picLocks noChangeAspect="1"/>
          </p:cNvPicPr>
          <p:nvPr/>
        </p:nvPicPr>
        <p:blipFill>
          <a:blip r:embed="rId2"/>
          <a:stretch>
            <a:fillRect/>
          </a:stretch>
        </p:blipFill>
        <p:spPr>
          <a:xfrm>
            <a:off x="319480" y="904176"/>
            <a:ext cx="6553200" cy="1543050"/>
          </a:xfrm>
          <a:prstGeom prst="rect">
            <a:avLst/>
          </a:prstGeom>
        </p:spPr>
      </p:pic>
      <p:pic>
        <p:nvPicPr>
          <p:cNvPr id="6" name="Imagen 5">
            <a:extLst>
              <a:ext uri="{FF2B5EF4-FFF2-40B4-BE49-F238E27FC236}">
                <a16:creationId xmlns="" xmlns:a16="http://schemas.microsoft.com/office/drawing/2014/main" id="{5B21456C-722A-BB58-7431-D21763EF54A5}"/>
              </a:ext>
            </a:extLst>
          </p:cNvPr>
          <p:cNvPicPr>
            <a:picLocks noChangeAspect="1"/>
          </p:cNvPicPr>
          <p:nvPr/>
        </p:nvPicPr>
        <p:blipFill>
          <a:blip r:embed="rId3"/>
          <a:stretch>
            <a:fillRect/>
          </a:stretch>
        </p:blipFill>
        <p:spPr>
          <a:xfrm>
            <a:off x="3483708" y="3907859"/>
            <a:ext cx="7252376" cy="1492865"/>
          </a:xfrm>
          <a:prstGeom prst="rect">
            <a:avLst/>
          </a:prstGeom>
        </p:spPr>
      </p:pic>
      <p:sp>
        <p:nvSpPr>
          <p:cNvPr id="7" name="CuadroTexto 6">
            <a:extLst>
              <a:ext uri="{FF2B5EF4-FFF2-40B4-BE49-F238E27FC236}">
                <a16:creationId xmlns="" xmlns:a16="http://schemas.microsoft.com/office/drawing/2014/main" id="{0519E8F7-1253-002A-202F-A993EC1F1926}"/>
              </a:ext>
            </a:extLst>
          </p:cNvPr>
          <p:cNvSpPr txBox="1"/>
          <p:nvPr/>
        </p:nvSpPr>
        <p:spPr>
          <a:xfrm>
            <a:off x="3421216" y="5435002"/>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a:t>
            </a:r>
            <a:r>
              <a:rPr lang="es-MX" sz="800" dirty="0" err="1">
                <a:latin typeface="Arial" panose="020B0604020202020204" pitchFamily="34" charset="0"/>
                <a:cs typeface="Arial" panose="020B0604020202020204" pitchFamily="34" charset="0"/>
              </a:rPr>
              <a:t>NetLab</a:t>
            </a:r>
            <a:r>
              <a:rPr lang="es-MX" sz="800" dirty="0">
                <a:latin typeface="Arial" panose="020B0604020202020204" pitchFamily="34" charset="0"/>
                <a:cs typeface="Arial" panose="020B0604020202020204" pitchFamily="34" charset="0"/>
              </a:rPr>
              <a:t> v2. Instituto Nacional de Salud.   </a:t>
            </a:r>
          </a:p>
        </p:txBody>
      </p:sp>
      <p:sp>
        <p:nvSpPr>
          <p:cNvPr id="8" name="CuadroTexto 7">
            <a:extLst>
              <a:ext uri="{FF2B5EF4-FFF2-40B4-BE49-F238E27FC236}">
                <a16:creationId xmlns="" xmlns:a16="http://schemas.microsoft.com/office/drawing/2014/main" id="{4BB2D3EC-53FD-4ADF-7CB6-E11F3FFB2A3C}"/>
              </a:ext>
            </a:extLst>
          </p:cNvPr>
          <p:cNvSpPr txBox="1"/>
          <p:nvPr/>
        </p:nvSpPr>
        <p:spPr>
          <a:xfrm>
            <a:off x="3189914" y="5737427"/>
            <a:ext cx="6618913" cy="523220"/>
          </a:xfrm>
          <a:prstGeom prst="rect">
            <a:avLst/>
          </a:prstGeom>
          <a:noFill/>
        </p:spPr>
        <p:txBody>
          <a:bodyPr wrap="square" rtlCol="0">
            <a:spAutoFit/>
          </a:bodyPr>
          <a:lstStyle/>
          <a:p>
            <a:pPr algn="just"/>
            <a:r>
              <a:rPr lang="es-MX" sz="1400" dirty="0">
                <a:latin typeface="Arial" panose="020B0604020202020204" pitchFamily="34" charset="0"/>
                <a:cs typeface="Arial" panose="020B0604020202020204" pitchFamily="34" charset="0"/>
              </a:rPr>
              <a:t>Los casos positivos de </a:t>
            </a:r>
            <a:r>
              <a:rPr lang="es-MX" sz="1400" dirty="0" err="1">
                <a:latin typeface="Arial" panose="020B0604020202020204" pitchFamily="34" charset="0"/>
                <a:cs typeface="Arial" panose="020B0604020202020204" pitchFamily="34" charset="0"/>
              </a:rPr>
              <a:t>Mayaro</a:t>
            </a:r>
            <a:r>
              <a:rPr lang="es-MX" sz="1400" dirty="0">
                <a:latin typeface="Arial" panose="020B0604020202020204" pitchFamily="34" charset="0"/>
                <a:cs typeface="Arial" panose="020B0604020202020204" pitchFamily="34" charset="0"/>
              </a:rPr>
              <a:t> corresponden al mes de mayo y se han reportado en los distritos de Iquitos, Jenaro Herrera, Lagunas y Yurimaguas.</a:t>
            </a:r>
          </a:p>
        </p:txBody>
      </p:sp>
    </p:spTree>
    <p:extLst>
      <p:ext uri="{BB962C8B-B14F-4D97-AF65-F5344CB8AC3E}">
        <p14:creationId xmlns:p14="http://schemas.microsoft.com/office/powerpoint/2010/main" val="2667914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 xmlns:a16="http://schemas.microsoft.com/office/drawing/2014/main" id="{03A2E6DB-9C4F-43CE-AC36-6E6E5852F64A}"/>
              </a:ext>
            </a:extLst>
          </p:cNvPr>
          <p:cNvSpPr>
            <a:spLocks noGrp="1"/>
          </p:cNvSpPr>
          <p:nvPr>
            <p:ph type="ctrTitle"/>
          </p:nvPr>
        </p:nvSpPr>
        <p:spPr>
          <a:xfrm>
            <a:off x="3745735" y="4837472"/>
            <a:ext cx="8141465"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CONTROL VECTORIAL</a:t>
            </a:r>
          </a:p>
        </p:txBody>
      </p:sp>
    </p:spTree>
    <p:extLst>
      <p:ext uri="{BB962C8B-B14F-4D97-AF65-F5344CB8AC3E}">
        <p14:creationId xmlns:p14="http://schemas.microsoft.com/office/powerpoint/2010/main" val="3688490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230AD28F-CA72-B60C-9F08-73F3F9110751}"/>
              </a:ext>
            </a:extLst>
          </p:cNvPr>
          <p:cNvSpPr txBox="1">
            <a:spLocks/>
          </p:cNvSpPr>
          <p:nvPr/>
        </p:nvSpPr>
        <p:spPr>
          <a:xfrm>
            <a:off x="1356284" y="304650"/>
            <a:ext cx="9141633" cy="786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dirty="0">
                <a:solidFill>
                  <a:srgbClr val="000000"/>
                </a:solidFill>
                <a:latin typeface="Calibri"/>
              </a:rPr>
              <a:t>AVANCE DEL III CICLO DE TRATAMIENTO FOCAL EN LOS 37 SETORES DE LA CIUDAD DE IQUITOS (</a:t>
            </a:r>
            <a:r>
              <a:rPr lang="es-ES" sz="2400" b="1" kern="0" dirty="0">
                <a:solidFill>
                  <a:srgbClr val="000000"/>
                </a:solidFill>
                <a:latin typeface="Calibri"/>
              </a:rPr>
              <a:t>06</a:t>
            </a:r>
            <a:r>
              <a:rPr lang="es-ES" sz="2400" b="1" dirty="0">
                <a:solidFill>
                  <a:srgbClr val="000000"/>
                </a:solidFill>
                <a:latin typeface="Calibri"/>
              </a:rPr>
              <a:t> – 20 Mayo 2024)</a:t>
            </a:r>
            <a:endParaRPr lang="es-PE" sz="2400" dirty="0"/>
          </a:p>
        </p:txBody>
      </p:sp>
      <p:sp>
        <p:nvSpPr>
          <p:cNvPr id="8" name="CuadroTexto 4">
            <a:extLst>
              <a:ext uri="{FF2B5EF4-FFF2-40B4-BE49-F238E27FC236}">
                <a16:creationId xmlns:a16="http://schemas.microsoft.com/office/drawing/2014/main" xmlns="" id="{ACE8C802-8CD9-779F-8E91-E2D5BB050F85}"/>
              </a:ext>
            </a:extLst>
          </p:cNvPr>
          <p:cNvSpPr txBox="1"/>
          <p:nvPr/>
        </p:nvSpPr>
        <p:spPr>
          <a:xfrm>
            <a:off x="742190" y="1784375"/>
            <a:ext cx="5552579" cy="1323439"/>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1200" cap="none" spc="0" baseline="0" dirty="0">
                <a:solidFill>
                  <a:srgbClr val="000000"/>
                </a:solidFill>
                <a:uFillTx/>
                <a:latin typeface="Calibri"/>
              </a:rPr>
              <a:t>Se está realizando el  </a:t>
            </a:r>
            <a:r>
              <a:rPr lang="es-ES" sz="2000" b="0" i="0" u="none" strike="noStrike" kern="0" cap="none" spc="0" baseline="0" dirty="0">
                <a:solidFill>
                  <a:srgbClr val="000000"/>
                </a:solidFill>
                <a:uFillTx/>
                <a:latin typeface="Calibri"/>
              </a:rPr>
              <a:t>III Ciclo de C</a:t>
            </a:r>
            <a:r>
              <a:rPr lang="es-ES" sz="2000" b="0" i="0" u="none" strike="noStrike" kern="1200" cap="none" spc="0" baseline="0" dirty="0">
                <a:solidFill>
                  <a:srgbClr val="000000"/>
                </a:solidFill>
                <a:uFillTx/>
                <a:latin typeface="Calibri"/>
              </a:rPr>
              <a:t>ontrol Focal</a:t>
            </a:r>
            <a:r>
              <a:rPr lang="es-ES" sz="2000" b="0" i="0" u="none" strike="noStrike" kern="0" cap="none" spc="0" baseline="0" dirty="0">
                <a:solidFill>
                  <a:srgbClr val="000000"/>
                </a:solidFill>
                <a:uFillTx/>
                <a:latin typeface="Calibri"/>
              </a:rPr>
              <a:t> en los 37 sectores, los cuales están distribuidos en los cuatros distritos de la ciudad de Iquitos, </a:t>
            </a:r>
            <a:r>
              <a:rPr lang="es-ES" sz="2000" b="0" i="0" u="none" strike="noStrike" kern="1200" cap="none" spc="0" baseline="0" dirty="0">
                <a:solidFill>
                  <a:srgbClr val="000000"/>
                </a:solidFill>
                <a:uFillTx/>
                <a:latin typeface="Calibri"/>
              </a:rPr>
              <a:t>teniendo un avance de 28.36%, como cobertura el </a:t>
            </a:r>
            <a:r>
              <a:rPr lang="es-ES" sz="2000" dirty="0">
                <a:solidFill>
                  <a:srgbClr val="000000"/>
                </a:solidFill>
                <a:latin typeface="Calibri"/>
              </a:rPr>
              <a:t>78.4</a:t>
            </a:r>
            <a:r>
              <a:rPr lang="es-ES" sz="2000" b="0" i="0" u="none" strike="noStrike" kern="1200" cap="none" spc="0" baseline="0" dirty="0">
                <a:solidFill>
                  <a:srgbClr val="000000"/>
                </a:solidFill>
                <a:uFillTx/>
                <a:latin typeface="Calibri"/>
              </a:rPr>
              <a:t>%</a:t>
            </a:r>
            <a:endParaRPr lang="es-PE" sz="2000" b="0" i="0" u="none" strike="noStrike" kern="1200" cap="none" spc="0" baseline="0" dirty="0">
              <a:solidFill>
                <a:srgbClr val="000000"/>
              </a:solidFill>
              <a:uFillTx/>
              <a:latin typeface="Calibri"/>
            </a:endParaRPr>
          </a:p>
        </p:txBody>
      </p:sp>
      <p:sp>
        <p:nvSpPr>
          <p:cNvPr id="10" name="CuadroTexto 1">
            <a:extLst>
              <a:ext uri="{FF2B5EF4-FFF2-40B4-BE49-F238E27FC236}">
                <a16:creationId xmlns:a16="http://schemas.microsoft.com/office/drawing/2014/main" xmlns="" id="{A71B887B-1925-5B6D-1ABA-5D2F6F6E696E}"/>
              </a:ext>
            </a:extLst>
          </p:cNvPr>
          <p:cNvSpPr txBox="1"/>
          <p:nvPr/>
        </p:nvSpPr>
        <p:spPr>
          <a:xfrm>
            <a:off x="7471815" y="644808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graphicFrame>
        <p:nvGraphicFramePr>
          <p:cNvPr id="2" name="Objeto 1">
            <a:extLst>
              <a:ext uri="{FF2B5EF4-FFF2-40B4-BE49-F238E27FC236}">
                <a16:creationId xmlns:a16="http://schemas.microsoft.com/office/drawing/2014/main" xmlns="" id="{A4E71425-0D3C-8A0D-7DF2-DA088114A2F6}"/>
              </a:ext>
            </a:extLst>
          </p:cNvPr>
          <p:cNvGraphicFramePr>
            <a:graphicFrameLocks noChangeAspect="1"/>
          </p:cNvGraphicFramePr>
          <p:nvPr>
            <p:extLst>
              <p:ext uri="{D42A27DB-BD31-4B8C-83A1-F6EECF244321}">
                <p14:modId xmlns:p14="http://schemas.microsoft.com/office/powerpoint/2010/main" val="3591650207"/>
              </p:ext>
            </p:extLst>
          </p:nvPr>
        </p:nvGraphicFramePr>
        <p:xfrm>
          <a:off x="273684" y="3894148"/>
          <a:ext cx="7109634" cy="2028825"/>
        </p:xfrm>
        <a:graphic>
          <a:graphicData uri="http://schemas.openxmlformats.org/presentationml/2006/ole">
            <mc:AlternateContent xmlns:mc="http://schemas.openxmlformats.org/markup-compatibility/2006">
              <mc:Choice xmlns:v="urn:schemas-microsoft-com:vml" Requires="v">
                <p:oleObj spid="_x0000_s13357" name="Worksheet" r:id="rId4" imgW="9763282" imgH="2028667" progId="Excel.Sheet.12">
                  <p:embed/>
                </p:oleObj>
              </mc:Choice>
              <mc:Fallback>
                <p:oleObj name="Worksheet" r:id="rId4" imgW="9763282" imgH="2028667" progId="Excel.Sheet.12">
                  <p:embed/>
                  <p:pic>
                    <p:nvPicPr>
                      <p:cNvPr id="0" name=""/>
                      <p:cNvPicPr/>
                      <p:nvPr/>
                    </p:nvPicPr>
                    <p:blipFill>
                      <a:blip r:embed="rId5"/>
                      <a:stretch>
                        <a:fillRect/>
                      </a:stretch>
                    </p:blipFill>
                    <p:spPr>
                      <a:xfrm>
                        <a:off x="273684" y="3894148"/>
                        <a:ext cx="7109634" cy="2028825"/>
                      </a:xfrm>
                      <a:prstGeom prst="rect">
                        <a:avLst/>
                      </a:prstGeom>
                    </p:spPr>
                  </p:pic>
                </p:oleObj>
              </mc:Fallback>
            </mc:AlternateContent>
          </a:graphicData>
        </a:graphic>
      </p:graphicFrame>
      <p:pic>
        <p:nvPicPr>
          <p:cNvPr id="4" name="Imagen 3">
            <a:extLst>
              <a:ext uri="{FF2B5EF4-FFF2-40B4-BE49-F238E27FC236}">
                <a16:creationId xmlns:a16="http://schemas.microsoft.com/office/drawing/2014/main" xmlns="" id="{BAAFDF42-8FB2-5B4D-D1F9-9DC289907E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4916" y="987134"/>
            <a:ext cx="4590960" cy="5460948"/>
          </a:xfrm>
          <a:prstGeom prst="rect">
            <a:avLst/>
          </a:prstGeom>
        </p:spPr>
      </p:pic>
    </p:spTree>
    <p:extLst>
      <p:ext uri="{BB962C8B-B14F-4D97-AF65-F5344CB8AC3E}">
        <p14:creationId xmlns:p14="http://schemas.microsoft.com/office/powerpoint/2010/main" val="2404386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xmlns="" id="{8DFB6D00-93FC-BDF9-7C42-C403B57F1E97}"/>
              </a:ext>
            </a:extLst>
          </p:cNvPr>
          <p:cNvGraphicFramePr>
            <a:graphicFrameLocks noGrp="1"/>
          </p:cNvGraphicFramePr>
          <p:nvPr>
            <p:extLst>
              <p:ext uri="{D42A27DB-BD31-4B8C-83A1-F6EECF244321}">
                <p14:modId xmlns:p14="http://schemas.microsoft.com/office/powerpoint/2010/main" val="1658046850"/>
              </p:ext>
            </p:extLst>
          </p:nvPr>
        </p:nvGraphicFramePr>
        <p:xfrm>
          <a:off x="377372" y="583438"/>
          <a:ext cx="11234060" cy="5986895"/>
        </p:xfrm>
        <a:graphic>
          <a:graphicData uri="http://schemas.openxmlformats.org/drawingml/2006/table">
            <a:tbl>
              <a:tblPr/>
              <a:tblGrid>
                <a:gridCol w="1134753">
                  <a:extLst>
                    <a:ext uri="{9D8B030D-6E8A-4147-A177-3AD203B41FA5}">
                      <a16:colId xmlns:a16="http://schemas.microsoft.com/office/drawing/2014/main" xmlns="" val="3375170772"/>
                    </a:ext>
                  </a:extLst>
                </a:gridCol>
                <a:gridCol w="1242258">
                  <a:extLst>
                    <a:ext uri="{9D8B030D-6E8A-4147-A177-3AD203B41FA5}">
                      <a16:colId xmlns:a16="http://schemas.microsoft.com/office/drawing/2014/main" xmlns="" val="462647271"/>
                    </a:ext>
                  </a:extLst>
                </a:gridCol>
                <a:gridCol w="1325869">
                  <a:extLst>
                    <a:ext uri="{9D8B030D-6E8A-4147-A177-3AD203B41FA5}">
                      <a16:colId xmlns:a16="http://schemas.microsoft.com/office/drawing/2014/main" xmlns="" val="2316815840"/>
                    </a:ext>
                  </a:extLst>
                </a:gridCol>
                <a:gridCol w="1325869">
                  <a:extLst>
                    <a:ext uri="{9D8B030D-6E8A-4147-A177-3AD203B41FA5}">
                      <a16:colId xmlns:a16="http://schemas.microsoft.com/office/drawing/2014/main" xmlns="" val="2140106305"/>
                    </a:ext>
                  </a:extLst>
                </a:gridCol>
                <a:gridCol w="668906">
                  <a:extLst>
                    <a:ext uri="{9D8B030D-6E8A-4147-A177-3AD203B41FA5}">
                      <a16:colId xmlns:a16="http://schemas.microsoft.com/office/drawing/2014/main" xmlns="" val="261632954"/>
                    </a:ext>
                  </a:extLst>
                </a:gridCol>
                <a:gridCol w="836135">
                  <a:extLst>
                    <a:ext uri="{9D8B030D-6E8A-4147-A177-3AD203B41FA5}">
                      <a16:colId xmlns:a16="http://schemas.microsoft.com/office/drawing/2014/main" xmlns="" val="1999302184"/>
                    </a:ext>
                  </a:extLst>
                </a:gridCol>
                <a:gridCol w="836135">
                  <a:extLst>
                    <a:ext uri="{9D8B030D-6E8A-4147-A177-3AD203B41FA5}">
                      <a16:colId xmlns:a16="http://schemas.microsoft.com/office/drawing/2014/main" xmlns="" val="1701847499"/>
                    </a:ext>
                  </a:extLst>
                </a:gridCol>
                <a:gridCol w="573348">
                  <a:extLst>
                    <a:ext uri="{9D8B030D-6E8A-4147-A177-3AD203B41FA5}">
                      <a16:colId xmlns:a16="http://schemas.microsoft.com/office/drawing/2014/main" xmlns="" val="1675107094"/>
                    </a:ext>
                  </a:extLst>
                </a:gridCol>
                <a:gridCol w="537514">
                  <a:extLst>
                    <a:ext uri="{9D8B030D-6E8A-4147-A177-3AD203B41FA5}">
                      <a16:colId xmlns:a16="http://schemas.microsoft.com/office/drawing/2014/main" xmlns="" val="3017759319"/>
                    </a:ext>
                  </a:extLst>
                </a:gridCol>
                <a:gridCol w="492721">
                  <a:extLst>
                    <a:ext uri="{9D8B030D-6E8A-4147-A177-3AD203B41FA5}">
                      <a16:colId xmlns:a16="http://schemas.microsoft.com/office/drawing/2014/main" xmlns="" val="1633967842"/>
                    </a:ext>
                  </a:extLst>
                </a:gridCol>
                <a:gridCol w="465847">
                  <a:extLst>
                    <a:ext uri="{9D8B030D-6E8A-4147-A177-3AD203B41FA5}">
                      <a16:colId xmlns:a16="http://schemas.microsoft.com/office/drawing/2014/main" xmlns="" val="1408415156"/>
                    </a:ext>
                  </a:extLst>
                </a:gridCol>
                <a:gridCol w="597240">
                  <a:extLst>
                    <a:ext uri="{9D8B030D-6E8A-4147-A177-3AD203B41FA5}">
                      <a16:colId xmlns:a16="http://schemas.microsoft.com/office/drawing/2014/main" xmlns="" val="2354483939"/>
                    </a:ext>
                  </a:extLst>
                </a:gridCol>
                <a:gridCol w="597240">
                  <a:extLst>
                    <a:ext uri="{9D8B030D-6E8A-4147-A177-3AD203B41FA5}">
                      <a16:colId xmlns:a16="http://schemas.microsoft.com/office/drawing/2014/main" xmlns="" val="609380494"/>
                    </a:ext>
                  </a:extLst>
                </a:gridCol>
                <a:gridCol w="600225">
                  <a:extLst>
                    <a:ext uri="{9D8B030D-6E8A-4147-A177-3AD203B41FA5}">
                      <a16:colId xmlns:a16="http://schemas.microsoft.com/office/drawing/2014/main" xmlns="" val="314665374"/>
                    </a:ext>
                  </a:extLst>
                </a:gridCol>
              </a:tblGrid>
              <a:tr h="84159">
                <a:tc rowSpan="2">
                  <a:txBody>
                    <a:bodyPr/>
                    <a:lstStyle/>
                    <a:p>
                      <a:pPr algn="ctr" fontAlgn="ctr"/>
                      <a:r>
                        <a:rPr lang="es-PE" sz="800" b="1" i="0" u="none" strike="noStrike" dirty="0">
                          <a:solidFill>
                            <a:srgbClr val="000000"/>
                          </a:solidFill>
                          <a:effectLst/>
                          <a:latin typeface="Times New Roman" panose="02020603050405020304" pitchFamily="18" charset="0"/>
                        </a:rPr>
                        <a:t>PROVINCIA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a:txBody>
                    <a:bodyPr/>
                    <a:lstStyle/>
                    <a:p>
                      <a:pPr algn="ctr" fontAlgn="ctr"/>
                      <a:r>
                        <a:rPr lang="es-PE" sz="800" b="1" i="0" u="none" strike="noStrike">
                          <a:solidFill>
                            <a:srgbClr val="000000"/>
                          </a:solidFill>
                          <a:effectLst/>
                          <a:latin typeface="Times New Roman" panose="02020603050405020304" pitchFamily="18" charset="0"/>
                        </a:rPr>
                        <a:t>DISTRITO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a:txBody>
                    <a:bodyPr/>
                    <a:lstStyle/>
                    <a:p>
                      <a:pPr algn="ctr" fontAlgn="ctr"/>
                      <a:r>
                        <a:rPr lang="es-PE" sz="800" b="1" i="0" u="none" strike="noStrike" dirty="0">
                          <a:solidFill>
                            <a:srgbClr val="000000"/>
                          </a:solidFill>
                          <a:effectLst/>
                          <a:latin typeface="Times New Roman" panose="02020603050405020304" pitchFamily="18" charset="0"/>
                        </a:rPr>
                        <a:t>IPRESS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a:txBody>
                    <a:bodyPr/>
                    <a:lstStyle/>
                    <a:p>
                      <a:pPr algn="ctr" fontAlgn="ctr"/>
                      <a:r>
                        <a:rPr lang="es-PE" sz="800" b="1" i="0" u="none" strike="noStrike">
                          <a:solidFill>
                            <a:srgbClr val="000000"/>
                          </a:solidFill>
                          <a:effectLst/>
                          <a:latin typeface="Times New Roman" panose="02020603050405020304" pitchFamily="18" charset="0"/>
                        </a:rPr>
                        <a:t>FECHA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a:txBody>
                    <a:bodyPr/>
                    <a:lstStyle/>
                    <a:p>
                      <a:pPr algn="ctr" fontAlgn="ctr"/>
                      <a:r>
                        <a:rPr lang="es-PE" sz="800" b="1" i="0" u="none" strike="noStrike">
                          <a:solidFill>
                            <a:srgbClr val="000000"/>
                          </a:solidFill>
                          <a:effectLst/>
                          <a:latin typeface="Times New Roman" panose="02020603050405020304" pitchFamily="18" charset="0"/>
                        </a:rPr>
                        <a:t>META</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a:txBody>
                    <a:bodyPr/>
                    <a:lstStyle/>
                    <a:p>
                      <a:pPr algn="ctr" fontAlgn="ctr"/>
                      <a:r>
                        <a:rPr lang="es-PE" sz="800" b="1" i="0" u="none" strike="noStrike">
                          <a:solidFill>
                            <a:srgbClr val="000000"/>
                          </a:solidFill>
                          <a:effectLst/>
                          <a:latin typeface="Times New Roman" panose="02020603050405020304" pitchFamily="18" charset="0"/>
                        </a:rPr>
                        <a:t>% COBERTURA</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a:txBody>
                    <a:bodyPr/>
                    <a:lstStyle/>
                    <a:p>
                      <a:pPr algn="ctr" fontAlgn="ctr"/>
                      <a:r>
                        <a:rPr lang="es-PE" sz="800" b="1" i="0" u="none" strike="noStrike">
                          <a:solidFill>
                            <a:srgbClr val="000000"/>
                          </a:solidFill>
                          <a:effectLst/>
                          <a:latin typeface="Times New Roman" panose="02020603050405020304" pitchFamily="18" charset="0"/>
                        </a:rPr>
                        <a:t>OBSERVAC.</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gridSpan="7">
                  <a:txBody>
                    <a:bodyPr/>
                    <a:lstStyle/>
                    <a:p>
                      <a:pPr algn="ctr" fontAlgn="ctr"/>
                      <a:r>
                        <a:rPr lang="es-PE" sz="600" b="1" i="0" u="none" strike="noStrike">
                          <a:solidFill>
                            <a:srgbClr val="000000"/>
                          </a:solidFill>
                          <a:effectLst/>
                          <a:latin typeface="Times New Roman" panose="02020603050405020304" pitchFamily="18" charset="0"/>
                        </a:rPr>
                        <a:t>CASAS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2692833452"/>
                  </a:ext>
                </a:extLst>
              </a:tr>
              <a:tr h="440913">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ctr" fontAlgn="ctr"/>
                      <a:r>
                        <a:rPr lang="es-PE" sz="800" b="1" i="0" u="none" strike="noStrike">
                          <a:solidFill>
                            <a:srgbClr val="000000"/>
                          </a:solidFill>
                          <a:effectLst/>
                          <a:latin typeface="Times New Roman" panose="02020603050405020304" pitchFamily="18" charset="0"/>
                        </a:rPr>
                        <a:t>Inspeccion.</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a:solidFill>
                            <a:srgbClr val="000000"/>
                          </a:solidFill>
                          <a:effectLst/>
                          <a:latin typeface="Times New Roman" panose="02020603050405020304" pitchFamily="18" charset="0"/>
                        </a:rPr>
                        <a:t>Tratadas</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a:solidFill>
                            <a:srgbClr val="000000"/>
                          </a:solidFill>
                          <a:effectLst/>
                          <a:latin typeface="Times New Roman" panose="02020603050405020304" pitchFamily="18" charset="0"/>
                        </a:rPr>
                        <a:t>Cerradas</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a:solidFill>
                            <a:srgbClr val="000000"/>
                          </a:solidFill>
                          <a:effectLst/>
                          <a:latin typeface="Times New Roman" panose="02020603050405020304" pitchFamily="18" charset="0"/>
                        </a:rPr>
                        <a:t>Deshabitada</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a:solidFill>
                            <a:srgbClr val="000000"/>
                          </a:solidFill>
                          <a:effectLst/>
                          <a:latin typeface="Times New Roman" panose="02020603050405020304" pitchFamily="18" charset="0"/>
                        </a:rPr>
                        <a:t>Renuentes</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a:solidFill>
                            <a:srgbClr val="000000"/>
                          </a:solidFill>
                          <a:effectLst/>
                          <a:latin typeface="Times New Roman" panose="02020603050405020304" pitchFamily="18" charset="0"/>
                        </a:rPr>
                        <a:t>Total Registradas</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a:solidFill>
                            <a:srgbClr val="000000"/>
                          </a:solidFill>
                          <a:effectLst/>
                          <a:latin typeface="Times New Roman" panose="02020603050405020304" pitchFamily="18" charset="0"/>
                        </a:rPr>
                        <a:t>N° de Residentes</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1957551400"/>
                  </a:ext>
                </a:extLst>
              </a:tr>
              <a:tr h="123303">
                <a:tc>
                  <a:txBody>
                    <a:bodyPr/>
                    <a:lstStyle/>
                    <a:p>
                      <a:pPr algn="l" fontAlgn="ctr"/>
                      <a:r>
                        <a:rPr lang="es-PE" sz="800" b="0" i="0" u="none" strike="noStrike" dirty="0">
                          <a:solidFill>
                            <a:srgbClr val="000000"/>
                          </a:solidFill>
                          <a:effectLst/>
                          <a:latin typeface="Times New Roman" panose="02020603050405020304" pitchFamily="18" charset="0"/>
                        </a:rPr>
                        <a:t>REQUENA</a:t>
                      </a:r>
                    </a:p>
                  </a:txBody>
                  <a:tcPr marL="2387" marR="2387" marT="23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REQUENA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REQUENA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03/04 - 02/05/2024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8619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87.7%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III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7631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1399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962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8701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21454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889316233"/>
                  </a:ext>
                </a:extLst>
              </a:tr>
              <a:tr h="123303">
                <a:tc>
                  <a:txBody>
                    <a:bodyPr/>
                    <a:lstStyle/>
                    <a:p>
                      <a:pPr algn="l" fontAlgn="ctr"/>
                      <a:r>
                        <a:rPr lang="es-PE" sz="800" b="0" i="0" u="none" strike="noStrike" dirty="0">
                          <a:solidFill>
                            <a:srgbClr val="000000"/>
                          </a:solidFill>
                          <a:effectLst/>
                          <a:latin typeface="Times New Roman" panose="02020603050405020304" pitchFamily="18" charset="0"/>
                        </a:rPr>
                        <a:t>REQUENA</a:t>
                      </a:r>
                    </a:p>
                  </a:txBody>
                  <a:tcPr marL="2387" marR="2387" marT="23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JENARO HERRERA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JENARO HERRERA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08/04 - 02/05/2024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922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98.8%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III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920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187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931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2943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172014926"/>
                  </a:ext>
                </a:extLst>
              </a:tr>
              <a:tr h="123303">
                <a:tc>
                  <a:txBody>
                    <a:bodyPr/>
                    <a:lstStyle/>
                    <a:p>
                      <a:pPr algn="l" fontAlgn="ctr"/>
                      <a:r>
                        <a:rPr lang="es-PE" sz="800" b="0" i="0" u="none" strike="noStrike">
                          <a:solidFill>
                            <a:srgbClr val="000000"/>
                          </a:solidFill>
                          <a:effectLst/>
                          <a:latin typeface="Times New Roman" panose="02020603050405020304" pitchFamily="18" charset="0"/>
                        </a:rPr>
                        <a:t>REQUENA</a:t>
                      </a:r>
                    </a:p>
                  </a:txBody>
                  <a:tcPr marL="2387" marR="2387" marT="23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l" fontAlgn="ctr"/>
                      <a:r>
                        <a:rPr lang="es-PE" sz="800" b="0" i="0" u="none" strike="noStrike">
                          <a:solidFill>
                            <a:srgbClr val="000000"/>
                          </a:solidFill>
                          <a:effectLst/>
                          <a:latin typeface="Times New Roman" panose="02020603050405020304" pitchFamily="18" charset="0"/>
                        </a:rPr>
                        <a:t>EMILIO SAN MARTIN</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SINTICO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12 - 15/04/2024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97.1%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277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906082270"/>
                  </a:ext>
                </a:extLst>
              </a:tr>
              <a:tr h="123303">
                <a:tc>
                  <a:txBody>
                    <a:bodyPr/>
                    <a:lstStyle/>
                    <a:p>
                      <a:pPr algn="l" fontAlgn="ctr"/>
                      <a:r>
                        <a:rPr lang="es-PE" sz="800" b="0" i="0" u="none" strike="noStrike" dirty="0">
                          <a:solidFill>
                            <a:srgbClr val="000000"/>
                          </a:solidFill>
                          <a:effectLst/>
                          <a:latin typeface="Times New Roman" panose="02020603050405020304" pitchFamily="18" charset="0"/>
                        </a:rPr>
                        <a:t>REQUENA</a:t>
                      </a:r>
                    </a:p>
                  </a:txBody>
                  <a:tcPr marL="2387" marR="2387" marT="23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s-PE"/>
                    </a:p>
                  </a:txBody>
                  <a:tcPr/>
                </a:tc>
                <a:tc>
                  <a:txBody>
                    <a:bodyPr/>
                    <a:lstStyle/>
                    <a:p>
                      <a:pPr algn="l" fontAlgn="ctr"/>
                      <a:r>
                        <a:rPr lang="es-PE" sz="800" b="0" i="0" u="none" strike="noStrike">
                          <a:solidFill>
                            <a:srgbClr val="000000"/>
                          </a:solidFill>
                          <a:effectLst/>
                          <a:latin typeface="Times New Roman" panose="02020603050405020304" pitchFamily="18" charset="0"/>
                        </a:rPr>
                        <a:t>SANTA FE</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16 - 29/04/2024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278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94.6%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261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140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276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1211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528609573"/>
                  </a:ext>
                </a:extLst>
              </a:tr>
              <a:tr h="123303">
                <a:tc>
                  <a:txBody>
                    <a:bodyPr/>
                    <a:lstStyle/>
                    <a:p>
                      <a:pPr algn="l" fontAlgn="ctr"/>
                      <a:r>
                        <a:rPr lang="es-PE" sz="800" b="0" i="0" u="none" strike="noStrike">
                          <a:solidFill>
                            <a:srgbClr val="000000"/>
                          </a:solidFill>
                          <a:effectLst/>
                          <a:latin typeface="Times New Roman" panose="02020603050405020304" pitchFamily="18" charset="0"/>
                        </a:rPr>
                        <a:t>REQUENA</a:t>
                      </a:r>
                    </a:p>
                  </a:txBody>
                  <a:tcPr marL="2387" marR="2387" marT="23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s-PE"/>
                    </a:p>
                  </a:txBody>
                  <a:tcPr/>
                </a:tc>
                <a:tc>
                  <a:txBody>
                    <a:bodyPr/>
                    <a:lstStyle/>
                    <a:p>
                      <a:pPr algn="l" fontAlgn="ctr"/>
                      <a:r>
                        <a:rPr lang="es-PE" sz="800" b="0" i="0" u="none" strike="noStrike">
                          <a:solidFill>
                            <a:srgbClr val="000000"/>
                          </a:solidFill>
                          <a:effectLst/>
                          <a:latin typeface="Times New Roman" panose="02020603050405020304" pitchFamily="18" charset="0"/>
                        </a:rPr>
                        <a:t>TAMANCO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25/04 - 02/05/2024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494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96.5%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IV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111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115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529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287502108"/>
                  </a:ext>
                </a:extLst>
              </a:tr>
              <a:tr h="123303">
                <a:tc rowSpan="4">
                  <a:txBody>
                    <a:bodyPr/>
                    <a:lstStyle/>
                    <a:p>
                      <a:pPr algn="l" fontAlgn="ctr"/>
                      <a:r>
                        <a:rPr lang="es-PE" sz="800" b="0" i="0" u="none" strike="noStrike">
                          <a:solidFill>
                            <a:srgbClr val="000000"/>
                          </a:solidFill>
                          <a:effectLst/>
                          <a:latin typeface="Times New Roman" panose="02020603050405020304" pitchFamily="18" charset="0"/>
                        </a:rPr>
                        <a:t>MAYNAS</a:t>
                      </a:r>
                    </a:p>
                  </a:txBody>
                  <a:tcPr marL="2387" marR="2387" marT="23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MAZAN</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MAZAN</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21/03 - 06/05/2024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2001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59.6%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III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1417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776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422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533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2377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5723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60165783"/>
                  </a:ext>
                </a:extLst>
              </a:tr>
              <a:tr h="123303">
                <a:tc vMerge="1">
                  <a:txBody>
                    <a:bodyPr/>
                    <a:lstStyle/>
                    <a:p>
                      <a:endParaRPr lang="es-PE"/>
                    </a:p>
                  </a:txBody>
                  <a:tcPr/>
                </a:tc>
                <a:tc>
                  <a:txBody>
                    <a:bodyPr/>
                    <a:lstStyle/>
                    <a:p>
                      <a:pPr algn="l" fontAlgn="ctr"/>
                      <a:r>
                        <a:rPr lang="es-PE" sz="800" b="0" i="0" u="none" strike="noStrike">
                          <a:solidFill>
                            <a:srgbClr val="000000"/>
                          </a:solidFill>
                          <a:effectLst/>
                          <a:latin typeface="Times New Roman" panose="02020603050405020304" pitchFamily="18" charset="0"/>
                        </a:rPr>
                        <a:t>INDIANA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INDIANA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10 - 14/05/2023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1348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66.2%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IV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276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417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1023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940247013"/>
                  </a:ext>
                </a:extLst>
              </a:tr>
              <a:tr h="135633">
                <a:tc vMerge="1">
                  <a:txBody>
                    <a:bodyPr/>
                    <a:lstStyle/>
                    <a:p>
                      <a:endParaRPr lang="es-PE"/>
                    </a:p>
                  </a:txBody>
                  <a:tcPr/>
                </a:tc>
                <a:tc>
                  <a:txBody>
                    <a:bodyPr/>
                    <a:lstStyle/>
                    <a:p>
                      <a:pPr algn="l" fontAlgn="ctr"/>
                      <a:r>
                        <a:rPr lang="es-PE" sz="800" b="0" i="0" u="none" strike="noStrike">
                          <a:solidFill>
                            <a:srgbClr val="000000"/>
                          </a:solidFill>
                          <a:effectLst/>
                          <a:latin typeface="Times New Roman" panose="02020603050405020304" pitchFamily="18" charset="0"/>
                        </a:rPr>
                        <a:t>NAPO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SANTA CLOTILDE </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12/03 - 29/04/2024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1006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82.9%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841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291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156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1015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2573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39342336"/>
                  </a:ext>
                </a:extLst>
              </a:tr>
              <a:tr h="135633">
                <a:tc vMerge="1">
                  <a:txBody>
                    <a:bodyPr/>
                    <a:lstStyle/>
                    <a:p>
                      <a:endParaRPr lang="es-PE"/>
                    </a:p>
                  </a:txBody>
                  <a:tcPr/>
                </a:tc>
                <a:tc>
                  <a:txBody>
                    <a:bodyPr/>
                    <a:lstStyle/>
                    <a:p>
                      <a:pPr algn="l" fontAlgn="ctr"/>
                      <a:r>
                        <a:rPr lang="es-PE" sz="800" b="0" i="0" u="none" strike="noStrike">
                          <a:solidFill>
                            <a:srgbClr val="000000"/>
                          </a:solidFill>
                          <a:effectLst/>
                          <a:latin typeface="Times New Roman" panose="02020603050405020304" pitchFamily="18" charset="0"/>
                        </a:rPr>
                        <a:t>TT. MANUEL CLAVERO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TANSHYACU</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14 - 16/05/2024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3527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77.8%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375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123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482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1771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4839494"/>
                  </a:ext>
                </a:extLst>
              </a:tr>
              <a:tr h="123303">
                <a:tc rowSpan="2">
                  <a:txBody>
                    <a:bodyPr/>
                    <a:lstStyle/>
                    <a:p>
                      <a:pPr algn="l" fontAlgn="ctr"/>
                      <a:r>
                        <a:rPr lang="es-PE" sz="800" b="0" i="0" u="none" strike="noStrike">
                          <a:solidFill>
                            <a:srgbClr val="000000"/>
                          </a:solidFill>
                          <a:effectLst/>
                          <a:latin typeface="Times New Roman" panose="02020603050405020304" pitchFamily="18" charset="0"/>
                        </a:rPr>
                        <a:t>PUTUMAYO</a:t>
                      </a:r>
                    </a:p>
                  </a:txBody>
                  <a:tcPr marL="2387" marR="2387" marT="23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ESTRECHO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ESTRECHO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24/04 - 18/05/2024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1522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86.2%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dirty="0">
                          <a:solidFill>
                            <a:srgbClr val="000000"/>
                          </a:solidFill>
                          <a:effectLst/>
                          <a:latin typeface="Times New Roman" panose="02020603050405020304" pitchFamily="18" charset="0"/>
                        </a:rPr>
                        <a:t>IV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958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253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1112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2183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981182012"/>
                  </a:ext>
                </a:extLst>
              </a:tr>
              <a:tr h="123303">
                <a:tc vMerge="1">
                  <a:txBody>
                    <a:bodyPr/>
                    <a:lstStyle/>
                    <a:p>
                      <a:endParaRPr lang="es-PE"/>
                    </a:p>
                  </a:txBody>
                  <a:tcPr/>
                </a:tc>
                <a:tc>
                  <a:txBody>
                    <a:bodyPr/>
                    <a:lstStyle/>
                    <a:p>
                      <a:pPr algn="l" fontAlgn="ctr"/>
                      <a:r>
                        <a:rPr lang="es-PE" sz="800" b="0" i="0" u="none" strike="noStrike">
                          <a:solidFill>
                            <a:srgbClr val="000000"/>
                          </a:solidFill>
                          <a:effectLst/>
                          <a:latin typeface="Times New Roman" panose="02020603050405020304" pitchFamily="18" charset="0"/>
                        </a:rPr>
                        <a:t>TTE. MANUEL CLAVERO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SOPLIN VARGAS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27/04 - 07/05/2024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250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72.8%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VII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150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150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206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599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372344310"/>
                  </a:ext>
                </a:extLst>
              </a:tr>
              <a:tr h="123303">
                <a:tc rowSpan="4">
                  <a:txBody>
                    <a:bodyPr/>
                    <a:lstStyle/>
                    <a:p>
                      <a:pPr algn="l" fontAlgn="ctr"/>
                      <a:r>
                        <a:rPr lang="es-PE" sz="800" b="0" i="0" u="none" strike="noStrike">
                          <a:solidFill>
                            <a:srgbClr val="000000"/>
                          </a:solidFill>
                          <a:effectLst/>
                          <a:latin typeface="Times New Roman" panose="02020603050405020304" pitchFamily="18" charset="0"/>
                        </a:rPr>
                        <a:t>MARISCAL RAMON CASTILLA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RAMON CASTILLA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CABALLOCOCHA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01 - 27/04/2024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3874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76.6%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3030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716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765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3955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10583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687631274"/>
                  </a:ext>
                </a:extLst>
              </a:tr>
              <a:tr h="123303">
                <a:tc vMerge="1">
                  <a:txBody>
                    <a:bodyPr/>
                    <a:lstStyle/>
                    <a:p>
                      <a:endParaRPr lang="es-PE"/>
                    </a:p>
                  </a:txBody>
                  <a:tcPr/>
                </a:tc>
                <a:tc>
                  <a:txBody>
                    <a:bodyPr/>
                    <a:lstStyle/>
                    <a:p>
                      <a:pPr algn="l" fontAlgn="ctr"/>
                      <a:r>
                        <a:rPr lang="es-PE" sz="800" b="0" i="0" u="none" strike="noStrike" dirty="0">
                          <a:solidFill>
                            <a:srgbClr val="000000"/>
                          </a:solidFill>
                          <a:effectLst/>
                          <a:latin typeface="Times New Roman" panose="02020603050405020304" pitchFamily="18" charset="0"/>
                        </a:rPr>
                        <a:t>PEVAS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PEVAS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02 - 16/05/2024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1256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98.2%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dirty="0">
                          <a:solidFill>
                            <a:srgbClr val="000000"/>
                          </a:solidFill>
                          <a:effectLst/>
                          <a:latin typeface="Times New Roman" panose="02020603050405020304" pitchFamily="18" charset="0"/>
                        </a:rPr>
                        <a:t>IV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649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159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661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1718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751868882"/>
                  </a:ext>
                </a:extLst>
              </a:tr>
              <a:tr h="123303">
                <a:tc vMerge="1">
                  <a:txBody>
                    <a:bodyPr/>
                    <a:lstStyle/>
                    <a:p>
                      <a:endParaRPr lang="es-PE"/>
                    </a:p>
                  </a:txBody>
                  <a:tcPr/>
                </a:tc>
                <a:tc>
                  <a:txBody>
                    <a:bodyPr/>
                    <a:lstStyle/>
                    <a:p>
                      <a:pPr algn="l" fontAlgn="ctr"/>
                      <a:r>
                        <a:rPr lang="es-PE" sz="800" b="0" i="0" u="none" strike="noStrike">
                          <a:solidFill>
                            <a:srgbClr val="000000"/>
                          </a:solidFill>
                          <a:effectLst/>
                          <a:latin typeface="Times New Roman" panose="02020603050405020304" pitchFamily="18" charset="0"/>
                        </a:rPr>
                        <a:t>SAN PABLO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SAN PABLO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13 - 18/05/2024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825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77.0%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245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137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318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1094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967587676"/>
                  </a:ext>
                </a:extLst>
              </a:tr>
              <a:tr h="123303">
                <a:tc vMerge="1">
                  <a:txBody>
                    <a:bodyPr/>
                    <a:lstStyle/>
                    <a:p>
                      <a:endParaRPr lang="es-PE"/>
                    </a:p>
                  </a:txBody>
                  <a:tcPr/>
                </a:tc>
                <a:tc>
                  <a:txBody>
                    <a:bodyPr/>
                    <a:lstStyle/>
                    <a:p>
                      <a:pPr algn="l" fontAlgn="ctr"/>
                      <a:r>
                        <a:rPr lang="es-PE" sz="800" b="0" i="0" u="none" strike="noStrike">
                          <a:solidFill>
                            <a:srgbClr val="000000"/>
                          </a:solidFill>
                          <a:effectLst/>
                          <a:latin typeface="Times New Roman" panose="02020603050405020304" pitchFamily="18" charset="0"/>
                        </a:rPr>
                        <a:t>YAVARI</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800" b="0" i="0" u="none" strike="noStrike">
                          <a:solidFill>
                            <a:srgbClr val="000000"/>
                          </a:solidFill>
                          <a:effectLst/>
                          <a:latin typeface="Times New Roman" panose="02020603050405020304" pitchFamily="18" charset="0"/>
                        </a:rPr>
                        <a:t>SANTA ROSA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08 - 15/04/2024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396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68.7%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134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195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598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793661950"/>
                  </a:ext>
                </a:extLst>
              </a:tr>
              <a:tr h="123303">
                <a:tc rowSpan="2">
                  <a:txBody>
                    <a:bodyPr/>
                    <a:lstStyle/>
                    <a:p>
                      <a:pPr algn="l" fontAlgn="ctr"/>
                      <a:r>
                        <a:rPr lang="es-PE" sz="700" b="0" i="0" u="none" strike="noStrike">
                          <a:solidFill>
                            <a:srgbClr val="000000"/>
                          </a:solidFill>
                          <a:effectLst/>
                          <a:latin typeface="Arial Narrow" panose="020B0606020202030204" pitchFamily="34" charset="0"/>
                        </a:rPr>
                        <a:t>ALTO AMAZONAS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Arial Narrow" panose="020B0606020202030204" pitchFamily="34" charset="0"/>
                        </a:rPr>
                        <a:t>YURIMAGUAS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Arial Narrow" panose="020B0606020202030204" pitchFamily="34" charset="0"/>
                        </a:rPr>
                        <a:t>YURIMAGUAS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Narrow" panose="020B0606020202030204" pitchFamily="34" charset="0"/>
                        </a:rPr>
                        <a:t>1/04-14/5/2024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23599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68.7%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14557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8020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5942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632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21202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52514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145494599"/>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Narrow" panose="020B0606020202030204" pitchFamily="34" charset="0"/>
                        </a:rPr>
                        <a:t>LAGUNAS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dirty="0">
                          <a:solidFill>
                            <a:srgbClr val="000000"/>
                          </a:solidFill>
                          <a:effectLst/>
                          <a:latin typeface="Arial Narrow" panose="020B0606020202030204" pitchFamily="34" charset="0"/>
                        </a:rPr>
                        <a:t>IPRESS LAGUNAS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Narrow" panose="020B0606020202030204" pitchFamily="34" charset="0"/>
                        </a:rPr>
                        <a:t>14/03-12/4/2024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2156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2028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1588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167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2195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7355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088282068"/>
                  </a:ext>
                </a:extLst>
              </a:tr>
              <a:tr h="123303">
                <a:tc rowSpan="6">
                  <a:txBody>
                    <a:bodyPr/>
                    <a:lstStyle/>
                    <a:p>
                      <a:pPr algn="l" fontAlgn="ctr"/>
                      <a:r>
                        <a:rPr lang="es-PE" sz="700" b="0" i="0" u="none" strike="noStrike">
                          <a:solidFill>
                            <a:srgbClr val="000000"/>
                          </a:solidFill>
                          <a:effectLst/>
                          <a:latin typeface="Arial Narrow" panose="020B0606020202030204" pitchFamily="34" charset="0"/>
                        </a:rPr>
                        <a:t>LORETO NAUTA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Arial Narrow" panose="020B0606020202030204" pitchFamily="34" charset="0"/>
                        </a:rPr>
                        <a:t>NAUTA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Arial Narrow" panose="020B0606020202030204" pitchFamily="34" charset="0"/>
                        </a:rPr>
                        <a:t>NAUTA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12/4-8/5/2024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8458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89.6%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7481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3424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838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8348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20480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624410286"/>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Narrow" panose="020B0606020202030204" pitchFamily="34" charset="0"/>
                        </a:rPr>
                        <a:t>NAUTA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Arial Narrow" panose="020B0606020202030204" pitchFamily="34" charset="0"/>
                        </a:rPr>
                        <a:t>SAN REGIS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22/04-8/5/2024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388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89.8%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343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131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382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915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6180725"/>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Narrow" panose="020B0606020202030204" pitchFamily="34" charset="0"/>
                        </a:rPr>
                        <a:t>TROMPETEROS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Arial Narrow" panose="020B0606020202030204" pitchFamily="34" charset="0"/>
                        </a:rPr>
                        <a:t>TROMPETEROS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15 - 30/4/2024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794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95.2%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320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152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336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918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784446000"/>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Narrow" panose="020B0606020202030204" pitchFamily="34" charset="0"/>
                        </a:rPr>
                        <a:t>URARINAS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Arial Narrow" panose="020B0606020202030204" pitchFamily="34" charset="0"/>
                        </a:rPr>
                        <a:t>I - 3 MAYPUCO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29/4-7/5/2025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98.0%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265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426613715"/>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Narrow" panose="020B0606020202030204" pitchFamily="34" charset="0"/>
                        </a:rPr>
                        <a:t>URARINAS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it-IT" sz="700" b="0" i="0" u="none" strike="noStrike">
                          <a:solidFill>
                            <a:srgbClr val="000000"/>
                          </a:solidFill>
                          <a:effectLst/>
                          <a:latin typeface="Arial Narrow" panose="020B0606020202030204" pitchFamily="34" charset="0"/>
                        </a:rPr>
                        <a:t>I - 2 SAN JOSE DE SARAMURO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6-18/4/2024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328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91.4%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256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112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280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702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446260632"/>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Narrow" panose="020B0606020202030204" pitchFamily="34" charset="0"/>
                        </a:rPr>
                        <a:t>PARINARI</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it-IT" sz="700" b="0" i="0" u="none" strike="noStrike" dirty="0">
                          <a:solidFill>
                            <a:srgbClr val="000000"/>
                          </a:solidFill>
                          <a:effectLst/>
                          <a:latin typeface="Arial Narrow" panose="020B0606020202030204" pitchFamily="34" charset="0"/>
                        </a:rPr>
                        <a:t>I - 3 SANTA RITA DE CASTILLA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17/4-6/5/2024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386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98.0%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402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316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410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1288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557027293"/>
                  </a:ext>
                </a:extLst>
              </a:tr>
              <a:tr h="123303">
                <a:tc rowSpan="7">
                  <a:txBody>
                    <a:bodyPr/>
                    <a:lstStyle/>
                    <a:p>
                      <a:pPr algn="l" fontAlgn="ctr"/>
                      <a:r>
                        <a:rPr lang="es-PE" sz="700" b="0" i="0" u="none" strike="noStrike">
                          <a:solidFill>
                            <a:srgbClr val="000000"/>
                          </a:solidFill>
                          <a:effectLst/>
                          <a:latin typeface="Calibri" panose="020F0502020204030204" pitchFamily="34" charset="0"/>
                        </a:rPr>
                        <a:t>UCAYALI</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Calibri" panose="020F0502020204030204" pitchFamily="34" charset="0"/>
                        </a:rPr>
                        <a:t>CONTAMANA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Calibri" panose="020F0502020204030204" pitchFamily="34" charset="0"/>
                        </a:rPr>
                        <a:t>IPRESS I - 3 OCHO DE MAYO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dirty="0">
                          <a:solidFill>
                            <a:srgbClr val="000000"/>
                          </a:solidFill>
                          <a:effectLst/>
                          <a:latin typeface="Calibri" panose="020F0502020204030204" pitchFamily="34" charset="0"/>
                        </a:rPr>
                        <a:t>27/02-2/5/2024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6400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96.4%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5827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1341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180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6046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22560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396507895"/>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Calibri" panose="020F0502020204030204" pitchFamily="34" charset="0"/>
                        </a:rPr>
                        <a:t>VARGAS GUERRA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Calibri" panose="020F0502020204030204" pitchFamily="34" charset="0"/>
                        </a:rPr>
                        <a:t>IPRESS I - 4 ORELLANA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panose="020F0502020204030204" pitchFamily="34" charset="0"/>
                        </a:rPr>
                        <a:t>12-27/03/2024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1770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96.1%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1698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293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1767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4631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931221680"/>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Calibri" panose="020F0502020204030204" pitchFamily="34" charset="0"/>
                        </a:rPr>
                        <a:t>SARAYACU</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it-IT" sz="700" b="0" i="0" u="none" strike="noStrike">
                          <a:solidFill>
                            <a:srgbClr val="000000"/>
                          </a:solidFill>
                          <a:effectLst/>
                          <a:latin typeface="Calibri" panose="020F0502020204030204" pitchFamily="34" charset="0"/>
                        </a:rPr>
                        <a:t>IPRESS I - 3 TIERRA BLANCA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panose="020F0502020204030204" pitchFamily="34" charset="0"/>
                        </a:rPr>
                        <a:t>11-24/04/2024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508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94.7%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450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475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1582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03815114"/>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Calibri" panose="020F0502020204030204" pitchFamily="34" charset="0"/>
                        </a:rPr>
                        <a:t>PADRE MÁRQUEZ</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Calibri" panose="020F0502020204030204" pitchFamily="34" charset="0"/>
                        </a:rPr>
                        <a:t>IPRESS I - 3 TIRUNTÁN</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panose="020F0502020204030204" pitchFamily="34" charset="0"/>
                        </a:rPr>
                        <a:t>1-13/05/2024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250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98.0%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245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250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676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692726852"/>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Calibri" panose="020F0502020204030204" pitchFamily="34" charset="0"/>
                        </a:rPr>
                        <a:t>PAMPA HERMOSA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Calibri" panose="020F0502020204030204" pitchFamily="34" charset="0"/>
                        </a:rPr>
                        <a:t>IPRESS I - 3 PAMPA HERMOSA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panose="020F0502020204030204" pitchFamily="34" charset="0"/>
                        </a:rPr>
                        <a:t>12-23/03/2024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363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97.9%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322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322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329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1653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993481598"/>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Calibri" panose="020F0502020204030204" pitchFamily="34" charset="0"/>
                        </a:rPr>
                        <a:t>INAHUAYA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Calibri" panose="020F0502020204030204" pitchFamily="34" charset="0"/>
                        </a:rPr>
                        <a:t>IPRESS I - 2 INAHUAYA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panose="020F0502020204030204" pitchFamily="34" charset="0"/>
                        </a:rPr>
                        <a:t>13-27/03/2024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450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75.9%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233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155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307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820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277479705"/>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Calibri" panose="020F0502020204030204" pitchFamily="34" charset="0"/>
                        </a:rPr>
                        <a:t>SARAYACU</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Calibri" panose="020F0502020204030204" pitchFamily="34" charset="0"/>
                        </a:rPr>
                        <a:t>IPRESS I - 4 JUANCITO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panose="020F0502020204030204" pitchFamily="34" charset="0"/>
                        </a:rPr>
                        <a:t>10-13/03/2024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630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93.0%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531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571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3278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62731979"/>
                  </a:ext>
                </a:extLst>
              </a:tr>
              <a:tr h="123303">
                <a:tc rowSpan="11">
                  <a:txBody>
                    <a:bodyPr/>
                    <a:lstStyle/>
                    <a:p>
                      <a:pPr algn="l" fontAlgn="ctr"/>
                      <a:r>
                        <a:rPr lang="es-PE" sz="700" b="0" i="0" u="none" strike="noStrike" dirty="0">
                          <a:solidFill>
                            <a:srgbClr val="000000"/>
                          </a:solidFill>
                          <a:effectLst/>
                          <a:latin typeface="Arial" panose="020B0604020202020204" pitchFamily="34" charset="0"/>
                        </a:rPr>
                        <a:t>DATEM</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700" b="0" i="0" u="none" strike="noStrike">
                          <a:solidFill>
                            <a:srgbClr val="000000"/>
                          </a:solidFill>
                          <a:effectLst/>
                          <a:latin typeface="Arial" panose="020B0604020202020204" pitchFamily="34" charset="0"/>
                        </a:rPr>
                        <a:t>BARRANCA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700" b="0" i="0" u="none" strike="noStrike">
                          <a:solidFill>
                            <a:srgbClr val="000000"/>
                          </a:solidFill>
                          <a:effectLst/>
                          <a:latin typeface="Arial" panose="020B0604020202020204" pitchFamily="34" charset="0"/>
                        </a:rPr>
                        <a:t>ACLAS - SAN LORENZO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dirty="0">
                          <a:solidFill>
                            <a:srgbClr val="000000"/>
                          </a:solidFill>
                          <a:effectLst/>
                          <a:latin typeface="Arial" panose="020B0604020202020204" pitchFamily="34" charset="0"/>
                        </a:rPr>
                        <a:t>6-17/05/2024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4232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dirty="0">
                          <a:solidFill>
                            <a:srgbClr val="000000"/>
                          </a:solidFill>
                          <a:effectLst/>
                          <a:latin typeface="Times New Roman" panose="02020603050405020304" pitchFamily="18" charset="0"/>
                        </a:rPr>
                        <a:t>92.0%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IX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3892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267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234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4232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12403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730948444"/>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panose="020B0604020202020204" pitchFamily="34" charset="0"/>
                        </a:rPr>
                        <a:t>MORONA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700" b="0" i="0" u="none" strike="noStrike">
                          <a:solidFill>
                            <a:srgbClr val="000000"/>
                          </a:solidFill>
                          <a:effectLst/>
                          <a:latin typeface="Arial" panose="020B0604020202020204" pitchFamily="34" charset="0"/>
                        </a:rPr>
                        <a:t>C.S. PUERTO AMERICA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a:solidFill>
                            <a:srgbClr val="000000"/>
                          </a:solidFill>
                          <a:effectLst/>
                          <a:latin typeface="Arial" panose="020B0604020202020204" pitchFamily="34" charset="0"/>
                        </a:rPr>
                        <a:t>2-14/05/2024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265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95.8%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254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265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1325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251044275"/>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panose="020B0604020202020204" pitchFamily="34" charset="0"/>
                        </a:rPr>
                        <a:t>MANSERICHE</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700" b="0" i="0" u="none" strike="noStrike">
                          <a:solidFill>
                            <a:srgbClr val="000000"/>
                          </a:solidFill>
                          <a:effectLst/>
                          <a:latin typeface="Arial" panose="020B0604020202020204" pitchFamily="34" charset="0"/>
                        </a:rPr>
                        <a:t>C.S. SARAMIRIZA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a:solidFill>
                            <a:srgbClr val="000000"/>
                          </a:solidFill>
                          <a:effectLst/>
                          <a:latin typeface="Arial" panose="020B0604020202020204" pitchFamily="34" charset="0"/>
                        </a:rPr>
                        <a:t>8-13/04/2024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846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93.5%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dirty="0">
                          <a:solidFill>
                            <a:srgbClr val="000000"/>
                          </a:solidFill>
                          <a:effectLst/>
                          <a:latin typeface="Calibri Light" panose="020F0302020204030204" pitchFamily="34" charset="0"/>
                        </a:rPr>
                        <a:t>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791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209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846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4010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86181510"/>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panose="020B0604020202020204" pitchFamily="34" charset="0"/>
                        </a:rPr>
                        <a:t>PASTAZA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700" b="0" i="0" u="none" strike="noStrike">
                          <a:solidFill>
                            <a:srgbClr val="000000"/>
                          </a:solidFill>
                          <a:effectLst/>
                          <a:latin typeface="Arial" panose="020B0604020202020204" pitchFamily="34" charset="0"/>
                        </a:rPr>
                        <a:t>C.S. ULLPAYACU</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a:solidFill>
                            <a:srgbClr val="000000"/>
                          </a:solidFill>
                          <a:effectLst/>
                          <a:latin typeface="Arial" panose="020B0604020202020204" pitchFamily="34" charset="0"/>
                        </a:rPr>
                        <a:t>1-5/04/2024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474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93.5%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443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67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474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2200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968175711"/>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panose="020B0604020202020204" pitchFamily="34" charset="0"/>
                        </a:rPr>
                        <a:t>ANDOAS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700" b="0" i="0" u="none" strike="noStrike">
                          <a:solidFill>
                            <a:srgbClr val="000000"/>
                          </a:solidFill>
                          <a:effectLst/>
                          <a:latin typeface="Arial" panose="020B0604020202020204" pitchFamily="34" charset="0"/>
                        </a:rPr>
                        <a:t>P.S. ALIANZA CRISTIANA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a:solidFill>
                            <a:srgbClr val="000000"/>
                          </a:solidFill>
                          <a:effectLst/>
                          <a:latin typeface="Arial" panose="020B0604020202020204" pitchFamily="34" charset="0"/>
                        </a:rPr>
                        <a:t>3-6/04/2024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251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100.0%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251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251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953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84013940"/>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panose="020B0604020202020204" pitchFamily="34" charset="0"/>
                        </a:rPr>
                        <a:t>ANDOAS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700" b="0" i="0" u="none" strike="noStrike">
                          <a:solidFill>
                            <a:srgbClr val="000000"/>
                          </a:solidFill>
                          <a:effectLst/>
                          <a:latin typeface="Arial" panose="020B0604020202020204" pitchFamily="34" charset="0"/>
                        </a:rPr>
                        <a:t>P.S. ANDOAS NUEVO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Arial" panose="020B0604020202020204" pitchFamily="34" charset="0"/>
                        </a:rPr>
                        <a:t>20-24/04/2024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500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97.0%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dirty="0">
                          <a:solidFill>
                            <a:srgbClr val="000000"/>
                          </a:solidFill>
                          <a:effectLst/>
                          <a:latin typeface="Calibri Light" panose="020F0302020204030204" pitchFamily="34" charset="0"/>
                        </a:rPr>
                        <a:t>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485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241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500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2265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954578910"/>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panose="020B0604020202020204" pitchFamily="34" charset="0"/>
                        </a:rPr>
                        <a:t>MANSERICHE</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700" b="0" i="0" u="none" strike="noStrike">
                          <a:solidFill>
                            <a:srgbClr val="000000"/>
                          </a:solidFill>
                          <a:effectLst/>
                          <a:latin typeface="Arial" panose="020B0604020202020204" pitchFamily="34" charset="0"/>
                        </a:rPr>
                        <a:t>P.S. BORJA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a:solidFill>
                            <a:srgbClr val="000000"/>
                          </a:solidFill>
                          <a:effectLst/>
                          <a:latin typeface="Arial" panose="020B0604020202020204" pitchFamily="34" charset="0"/>
                        </a:rPr>
                        <a:t>5-6/04/2024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233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94.0%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219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dirty="0">
                          <a:solidFill>
                            <a:srgbClr val="000000"/>
                          </a:solidFill>
                          <a:effectLst/>
                          <a:latin typeface="Times New Roman" panose="02020603050405020304" pitchFamily="18" charset="0"/>
                        </a:rPr>
                        <a:t>10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233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412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018802452"/>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panose="020B0604020202020204" pitchFamily="34" charset="0"/>
                        </a:rPr>
                        <a:t>MANSERICHE</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700" b="0" i="0" u="none" strike="noStrike">
                          <a:solidFill>
                            <a:srgbClr val="000000"/>
                          </a:solidFill>
                          <a:effectLst/>
                          <a:latin typeface="Arial" panose="020B0604020202020204" pitchFamily="34" charset="0"/>
                        </a:rPr>
                        <a:t>P.S. FELIX FLORES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a:solidFill>
                            <a:srgbClr val="000000"/>
                          </a:solidFill>
                          <a:effectLst/>
                          <a:latin typeface="Arial" panose="020B0604020202020204" pitchFamily="34" charset="0"/>
                        </a:rPr>
                        <a:t>10-11/04/2024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143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93.0%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133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dirty="0">
                          <a:solidFill>
                            <a:srgbClr val="000000"/>
                          </a:solidFill>
                          <a:effectLst/>
                          <a:latin typeface="Times New Roman" panose="02020603050405020304" pitchFamily="18" charset="0"/>
                        </a:rPr>
                        <a:t>9</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143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234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735229677"/>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panose="020B0604020202020204" pitchFamily="34" charset="0"/>
                        </a:rPr>
                        <a:t>BARRANCA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700" b="0" i="0" u="none" strike="noStrike">
                          <a:solidFill>
                            <a:srgbClr val="000000"/>
                          </a:solidFill>
                          <a:effectLst/>
                          <a:latin typeface="Arial" panose="020B0604020202020204" pitchFamily="34" charset="0"/>
                        </a:rPr>
                        <a:t>P.S. INDUSTRIAL</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a:solidFill>
                            <a:srgbClr val="000000"/>
                          </a:solidFill>
                          <a:effectLst/>
                          <a:latin typeface="Arial" panose="020B0604020202020204" pitchFamily="34" charset="0"/>
                        </a:rPr>
                        <a:t>1-11/04/2024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215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96.3%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IV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207</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36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215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826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219297749"/>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panose="020B0604020202020204" pitchFamily="34" charset="0"/>
                        </a:rPr>
                        <a:t>ANDOAS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700" b="0" i="0" u="none" strike="noStrike">
                          <a:solidFill>
                            <a:srgbClr val="000000"/>
                          </a:solidFill>
                          <a:effectLst/>
                          <a:latin typeface="Arial" panose="020B0604020202020204" pitchFamily="34" charset="0"/>
                        </a:rPr>
                        <a:t>P.S. NUEVO ANDOAS</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a:solidFill>
                            <a:srgbClr val="000000"/>
                          </a:solidFill>
                          <a:effectLst/>
                          <a:latin typeface="Arial" panose="020B0604020202020204" pitchFamily="34" charset="0"/>
                        </a:rPr>
                        <a:t>26-27/02/2024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500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88.8%</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444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192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44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dirty="0">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500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2265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268552505"/>
                  </a:ext>
                </a:extLst>
              </a:tr>
              <a:tr h="123303">
                <a:tc vMerge="1">
                  <a:txBody>
                    <a:bodyPr/>
                    <a:lstStyle/>
                    <a:p>
                      <a:endParaRPr lang="es-PE"/>
                    </a:p>
                  </a:txBody>
                  <a:tcPr/>
                </a:tc>
                <a:tc>
                  <a:txBody>
                    <a:bodyPr/>
                    <a:lstStyle/>
                    <a:p>
                      <a:pPr algn="l" fontAlgn="ctr"/>
                      <a:r>
                        <a:rPr lang="es-PE" sz="700" b="0" i="0" u="none" strike="noStrike">
                          <a:solidFill>
                            <a:srgbClr val="000000"/>
                          </a:solidFill>
                          <a:effectLst/>
                          <a:latin typeface="Arial" panose="020B0604020202020204" pitchFamily="34" charset="0"/>
                        </a:rPr>
                        <a:t>MORONA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PE" sz="700" b="0" i="0" u="none" strike="noStrike">
                          <a:solidFill>
                            <a:srgbClr val="000000"/>
                          </a:solidFill>
                          <a:effectLst/>
                          <a:latin typeface="Arial" panose="020B0604020202020204" pitchFamily="34" charset="0"/>
                        </a:rPr>
                        <a:t>P.S. PTO. ALEGRIA</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PE" sz="800" b="0" i="0" u="none" strike="noStrike">
                          <a:solidFill>
                            <a:srgbClr val="000000"/>
                          </a:solidFill>
                          <a:effectLst/>
                          <a:latin typeface="Arial" panose="020B0604020202020204" pitchFamily="34" charset="0"/>
                        </a:rPr>
                        <a:t>23-24/02/2024</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296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91.2%</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Calibri Light" panose="020F0302020204030204" pitchFamily="34" charset="0"/>
                        </a:rPr>
                        <a:t>I CICLO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270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dirty="0">
                          <a:solidFill>
                            <a:srgbClr val="000000"/>
                          </a:solidFill>
                          <a:effectLst/>
                          <a:latin typeface="Times New Roman" panose="02020603050405020304" pitchFamily="18" charset="0"/>
                        </a:rPr>
                        <a:t>33</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dirty="0">
                          <a:solidFill>
                            <a:srgbClr val="000000"/>
                          </a:solidFill>
                          <a:effectLst/>
                          <a:latin typeface="Times New Roman" panose="02020603050405020304" pitchFamily="18" charset="0"/>
                        </a:rPr>
                        <a:t>296</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800" b="0" i="0" u="none" strike="noStrike">
                          <a:solidFill>
                            <a:srgbClr val="000000"/>
                          </a:solidFill>
                          <a:effectLst/>
                          <a:latin typeface="Times New Roman" panose="02020603050405020304" pitchFamily="18" charset="0"/>
                        </a:rPr>
                        <a:t>1420</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098523531"/>
                  </a:ext>
                </a:extLst>
              </a:tr>
              <a:tr h="332916">
                <a:tc gridSpan="4">
                  <a:txBody>
                    <a:bodyPr/>
                    <a:lstStyle/>
                    <a:p>
                      <a:pPr algn="ctr" fontAlgn="ctr"/>
                      <a:r>
                        <a:rPr lang="es-PE" sz="800" b="1" i="0" u="none" strike="noStrike">
                          <a:solidFill>
                            <a:srgbClr val="000000"/>
                          </a:solidFill>
                          <a:effectLst/>
                          <a:latin typeface="Times New Roman" panose="02020603050405020304" pitchFamily="18" charset="0"/>
                        </a:rPr>
                        <a:t>GERESA LORETO</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gn="ctr" fontAlgn="ctr"/>
                      <a:r>
                        <a:rPr lang="es-PE" sz="800" b="1" i="0" u="none" strike="noStrike">
                          <a:solidFill>
                            <a:srgbClr val="000000"/>
                          </a:solidFill>
                          <a:effectLst/>
                          <a:latin typeface="Times New Roman" panose="02020603050405020304" pitchFamily="18" charset="0"/>
                        </a:rPr>
                        <a:t>80924</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a:solidFill>
                            <a:srgbClr val="000000"/>
                          </a:solidFill>
                          <a:effectLst/>
                          <a:latin typeface="Times New Roman" panose="02020603050405020304" pitchFamily="18" charset="0"/>
                        </a:rPr>
                        <a:t>82.5%</a:t>
                      </a:r>
                    </a:p>
                  </a:txBody>
                  <a:tcPr marL="2387" marR="2387" marT="23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a:solidFill>
                            <a:srgbClr val="000000"/>
                          </a:solidFill>
                          <a:effectLst/>
                          <a:latin typeface="Times New Roman" panose="02020603050405020304" pitchFamily="18" charset="0"/>
                        </a:rPr>
                        <a:t> </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dirty="0">
                          <a:solidFill>
                            <a:srgbClr val="000000"/>
                          </a:solidFill>
                          <a:effectLst/>
                          <a:latin typeface="Times New Roman" panose="02020603050405020304" pitchFamily="18" charset="0"/>
                        </a:rPr>
                        <a:t>59248</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a:solidFill>
                            <a:srgbClr val="000000"/>
                          </a:solidFill>
                          <a:effectLst/>
                          <a:latin typeface="Times New Roman" panose="02020603050405020304" pitchFamily="18" charset="0"/>
                        </a:rPr>
                        <a:t>21774</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dirty="0">
                          <a:solidFill>
                            <a:srgbClr val="000000"/>
                          </a:solidFill>
                          <a:effectLst/>
                          <a:latin typeface="Times New Roman" panose="02020603050405020304" pitchFamily="18" charset="0"/>
                        </a:rPr>
                        <a:t>10348</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dirty="0">
                          <a:solidFill>
                            <a:srgbClr val="000000"/>
                          </a:solidFill>
                          <a:effectLst/>
                          <a:latin typeface="Times New Roman" panose="02020603050405020304" pitchFamily="18" charset="0"/>
                        </a:rPr>
                        <a:t>1340</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a:solidFill>
                            <a:srgbClr val="000000"/>
                          </a:solidFill>
                          <a:effectLst/>
                          <a:latin typeface="Times New Roman" panose="02020603050405020304" pitchFamily="18" charset="0"/>
                        </a:rPr>
                        <a:t>791</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dirty="0">
                          <a:solidFill>
                            <a:srgbClr val="000000"/>
                          </a:solidFill>
                          <a:effectLst/>
                          <a:latin typeface="Times New Roman" panose="02020603050405020304" pitchFamily="18" charset="0"/>
                        </a:rPr>
                        <a:t>71786</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PE" sz="800" b="1" i="0" u="none" strike="noStrike" dirty="0">
                          <a:solidFill>
                            <a:srgbClr val="000000"/>
                          </a:solidFill>
                          <a:effectLst/>
                          <a:latin typeface="Times New Roman" panose="02020603050405020304" pitchFamily="18" charset="0"/>
                        </a:rPr>
                        <a:t>202229</a:t>
                      </a:r>
                    </a:p>
                  </a:txBody>
                  <a:tcPr marL="2387" marR="2387" marT="238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552289682"/>
                  </a:ext>
                </a:extLst>
              </a:tr>
            </a:tbl>
          </a:graphicData>
        </a:graphic>
      </p:graphicFrame>
      <p:sp>
        <p:nvSpPr>
          <p:cNvPr id="6" name="Título 1">
            <a:extLst>
              <a:ext uri="{FF2B5EF4-FFF2-40B4-BE49-F238E27FC236}">
                <a16:creationId xmlns:a16="http://schemas.microsoft.com/office/drawing/2014/main" xmlns="" id="{887924DB-1785-449D-1BD0-F65618FFADCE}"/>
              </a:ext>
            </a:extLst>
          </p:cNvPr>
          <p:cNvSpPr>
            <a:spLocks noGrp="1"/>
          </p:cNvSpPr>
          <p:nvPr>
            <p:ph type="title"/>
          </p:nvPr>
        </p:nvSpPr>
        <p:spPr>
          <a:xfrm>
            <a:off x="581981" y="130951"/>
            <a:ext cx="10550475" cy="452487"/>
          </a:xfrm>
        </p:spPr>
        <p:txBody>
          <a:bodyPr>
            <a:noAutofit/>
          </a:bodyPr>
          <a:lstStyle/>
          <a:p>
            <a:pPr algn="ctr"/>
            <a:r>
              <a:rPr lang="es-ES" sz="1800" b="1" dirty="0"/>
              <a:t>ULTIMAS INTERVENCIONES DE TRATAMIENTO FOCAL EN  LAS PROVINCIAS DE LA REGION LORETO 2024</a:t>
            </a:r>
            <a:endParaRPr lang="es-PE" sz="1800" b="1" dirty="0"/>
          </a:p>
        </p:txBody>
      </p:sp>
      <p:sp>
        <p:nvSpPr>
          <p:cNvPr id="2" name="CuadroTexto 1">
            <a:extLst>
              <a:ext uri="{FF2B5EF4-FFF2-40B4-BE49-F238E27FC236}">
                <a16:creationId xmlns:a16="http://schemas.microsoft.com/office/drawing/2014/main" xmlns="" id="{E4D3EB0D-3965-C23C-6040-658D5DD82113}"/>
              </a:ext>
            </a:extLst>
          </p:cNvPr>
          <p:cNvSpPr txBox="1"/>
          <p:nvPr/>
        </p:nvSpPr>
        <p:spPr>
          <a:xfrm>
            <a:off x="7271790" y="6570333"/>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3749792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Enfermedades Notificadas según tipo de Diagnóstico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Loreto, S.E.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2024</a:t>
            </a:r>
          </a:p>
        </p:txBody>
      </p:sp>
      <p:sp>
        <p:nvSpPr>
          <p:cNvPr id="5" name="CuadroTexto 4"/>
          <p:cNvSpPr txBox="1"/>
          <p:nvPr/>
        </p:nvSpPr>
        <p:spPr>
          <a:xfrm>
            <a:off x="7020561" y="1982511"/>
            <a:ext cx="4223036" cy="3141501"/>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Hasta  la SE </a:t>
            </a:r>
            <a:r>
              <a:rPr lang="es-PE" sz="1524" dirty="0" smtClean="0">
                <a:effectLst/>
                <a:latin typeface="Arial" panose="020B0604020202020204" pitchFamily="34" charset="0"/>
                <a:cs typeface="Arial" panose="020B0604020202020204" pitchFamily="34" charset="0"/>
              </a:rPr>
              <a:t>20 -2024 </a:t>
            </a:r>
            <a:r>
              <a:rPr lang="es-PE" sz="1524" dirty="0">
                <a:effectLst/>
                <a:latin typeface="Arial" panose="020B0604020202020204" pitchFamily="34" charset="0"/>
                <a:cs typeface="Arial" panose="020B0604020202020204" pitchFamily="34" charset="0"/>
              </a:rPr>
              <a:t>el </a:t>
            </a:r>
            <a:r>
              <a:rPr lang="es-PE" sz="1524" dirty="0" smtClean="0">
                <a:solidFill>
                  <a:srgbClr val="FF0000"/>
                </a:solidFill>
                <a:effectLst/>
                <a:latin typeface="Arial" panose="020B0604020202020204" pitchFamily="34" charset="0"/>
                <a:cs typeface="Arial" panose="020B0604020202020204" pitchFamily="34" charset="0"/>
              </a:rPr>
              <a:t>79.98% </a:t>
            </a:r>
            <a:r>
              <a:rPr lang="es-PE" sz="1524" dirty="0">
                <a:effectLst/>
                <a:latin typeface="Arial" panose="020B0604020202020204" pitchFamily="34" charset="0"/>
                <a:cs typeface="Arial" panose="020B0604020202020204" pitchFamily="34" charset="0"/>
              </a:rPr>
              <a:t>de las enfermedades </a:t>
            </a:r>
            <a:r>
              <a:rPr lang="es-PE" sz="1524" dirty="0" smtClean="0">
                <a:effectLst/>
                <a:latin typeface="Arial" panose="020B0604020202020204" pitchFamily="34" charset="0"/>
                <a:cs typeface="Arial" panose="020B0604020202020204" pitchFamily="34" charset="0"/>
              </a:rPr>
              <a:t>(14965 casos</a:t>
            </a:r>
            <a:r>
              <a:rPr lang="es-PE" sz="1524" dirty="0">
                <a:effectLst/>
                <a:latin typeface="Arial" panose="020B0604020202020204" pitchFamily="34" charset="0"/>
                <a:cs typeface="Arial" panose="020B0604020202020204" pitchFamily="34" charset="0"/>
              </a:rPr>
              <a:t>) son confirmados y el </a:t>
            </a:r>
            <a:r>
              <a:rPr lang="es-PE" sz="1524" dirty="0" smtClean="0">
                <a:solidFill>
                  <a:srgbClr val="FF0000"/>
                </a:solidFill>
                <a:effectLst/>
                <a:latin typeface="Arial" panose="020B0604020202020204" pitchFamily="34" charset="0"/>
                <a:cs typeface="Arial" panose="020B0604020202020204" pitchFamily="34" charset="0"/>
              </a:rPr>
              <a:t>20.02%</a:t>
            </a:r>
            <a:r>
              <a:rPr lang="es-PE" sz="1524" dirty="0" smtClean="0">
                <a:effectLst/>
                <a:latin typeface="Arial" panose="020B0604020202020204" pitchFamily="34" charset="0"/>
                <a:cs typeface="Arial" panose="020B0604020202020204" pitchFamily="34" charset="0"/>
              </a:rPr>
              <a:t> </a:t>
            </a:r>
            <a:r>
              <a:rPr lang="es-PE" sz="1524" dirty="0">
                <a:effectLst/>
                <a:latin typeface="Arial" panose="020B0604020202020204" pitchFamily="34" charset="0"/>
                <a:cs typeface="Arial" panose="020B0604020202020204" pitchFamily="34" charset="0"/>
              </a:rPr>
              <a:t>(</a:t>
            </a:r>
            <a:r>
              <a:rPr lang="es-PE" sz="1524" dirty="0" smtClean="0">
                <a:effectLst/>
                <a:latin typeface="Arial" panose="020B0604020202020204" pitchFamily="34" charset="0"/>
                <a:cs typeface="Arial" panose="020B0604020202020204" pitchFamily="34" charset="0"/>
              </a:rPr>
              <a:t>3,746</a:t>
            </a:r>
            <a:r>
              <a:rPr lang="es-PE" sz="1524" dirty="0">
                <a:effectLst/>
                <a:latin typeface="Arial" panose="020B0604020202020204" pitchFamily="34" charset="0"/>
                <a:cs typeface="Arial" panose="020B0604020202020204" pitchFamily="34" charset="0"/>
              </a:rPr>
              <a:t>) del total de enfermedades notificadas están pendiente su clasificación. </a:t>
            </a:r>
          </a:p>
          <a:p>
            <a:endParaRPr lang="es-PE" sz="1524" dirty="0">
              <a:effectLst/>
              <a:latin typeface="Arial" panose="020B0604020202020204" pitchFamily="34" charset="0"/>
              <a:cs typeface="Arial" panose="020B0604020202020204" pitchFamily="34" charset="0"/>
            </a:endParaRPr>
          </a:p>
          <a:p>
            <a:r>
              <a:rPr lang="es-PE" sz="1524" dirty="0">
                <a:effectLst/>
                <a:latin typeface="Arial" panose="020B0604020202020204" pitchFamily="34" charset="0"/>
                <a:cs typeface="Arial" panose="020B0604020202020204" pitchFamily="34" charset="0"/>
              </a:rPr>
              <a:t>Hasta la presente </a:t>
            </a:r>
            <a:r>
              <a:rPr lang="es-PE" sz="1524" dirty="0" smtClean="0">
                <a:effectLst/>
                <a:latin typeface="Arial" panose="020B0604020202020204" pitchFamily="34" charset="0"/>
                <a:cs typeface="Arial" panose="020B0604020202020204" pitchFamily="34" charset="0"/>
              </a:rPr>
              <a:t>semana, 17 enfermedades mantiene un porcentaje de probables a la  espera de su confirmación. existe 4 enfermedades que se mantienen como probable en su totalidad. mientras que 8 están con 50% a mas como casos probables.</a:t>
            </a:r>
            <a:endParaRPr lang="es-PE" sz="1524" dirty="0">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 xmlns:a16="http://schemas.microsoft.com/office/drawing/2014/main" id="{89A94B29-6268-49A3-BB4A-971BACF9A265}"/>
              </a:ext>
            </a:extLst>
          </p:cNvPr>
          <p:cNvSpPr txBox="1"/>
          <p:nvPr/>
        </p:nvSpPr>
        <p:spPr>
          <a:xfrm>
            <a:off x="8006080" y="6467058"/>
            <a:ext cx="4101117" cy="220958"/>
          </a:xfrm>
          <a:prstGeom prst="rect">
            <a:avLst/>
          </a:prstGeom>
          <a:noFill/>
        </p:spPr>
        <p:txBody>
          <a:bodyPr wrap="square" rtlCol="0">
            <a:spAutoFit/>
          </a:bodyPr>
          <a:lstStyle/>
          <a:p>
            <a:r>
              <a:rPr lang="es-MX" sz="836" dirty="0"/>
              <a:t>Fuente: Base de datos del Noti Web de la Dirección de Epidemiología- GERESA Loreto</a:t>
            </a:r>
          </a:p>
        </p:txBody>
      </p:sp>
      <p:pic>
        <p:nvPicPr>
          <p:cNvPr id="3133"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08" y="763377"/>
            <a:ext cx="6004752" cy="605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54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LEPTOSPIROSIS</a:t>
            </a:r>
          </a:p>
        </p:txBody>
      </p:sp>
    </p:spTree>
    <p:extLst>
      <p:ext uri="{BB962C8B-B14F-4D97-AF65-F5344CB8AC3E}">
        <p14:creationId xmlns:p14="http://schemas.microsoft.com/office/powerpoint/2010/main" val="4194577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5743917"/>
            <a:ext cx="12192000" cy="100771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19 - 2024 se reportaron </a:t>
            </a:r>
            <a:r>
              <a:rPr lang="es-ES" sz="1487" b="1" dirty="0" smtClean="0">
                <a:latin typeface="Arial" panose="020B0604020202020204" pitchFamily="34" charset="0"/>
                <a:cs typeface="Arial" panose="020B0604020202020204" pitchFamily="34" charset="0"/>
              </a:rPr>
              <a:t>1904 </a:t>
            </a:r>
            <a:r>
              <a:rPr lang="es-ES" sz="1487" b="1" dirty="0">
                <a:latin typeface="Arial" panose="020B0604020202020204" pitchFamily="34" charset="0"/>
                <a:cs typeface="Arial" panose="020B0604020202020204" pitchFamily="34" charset="0"/>
              </a:rPr>
              <a:t>casos de Leptospirosis, de las cuales se confirmaron </a:t>
            </a:r>
            <a:r>
              <a:rPr lang="es-ES" sz="1487" b="1" dirty="0" smtClean="0">
                <a:solidFill>
                  <a:srgbClr val="FF0000"/>
                </a:solidFill>
                <a:latin typeface="Arial" panose="020B0604020202020204" pitchFamily="34" charset="0"/>
                <a:cs typeface="Arial" panose="020B0604020202020204" pitchFamily="34" charset="0"/>
              </a:rPr>
              <a:t>47.9% </a:t>
            </a:r>
            <a:r>
              <a:rPr lang="es-ES" sz="1487" b="1" dirty="0" smtClean="0">
                <a:latin typeface="Arial" panose="020B0604020202020204" pitchFamily="34" charset="0"/>
                <a:cs typeface="Arial" panose="020B0604020202020204" pitchFamily="34" charset="0"/>
              </a:rPr>
              <a:t>(912 </a:t>
            </a:r>
            <a:r>
              <a:rPr lang="es-ES" sz="1487" b="1" dirty="0">
                <a:latin typeface="Arial" panose="020B0604020202020204" pitchFamily="34" charset="0"/>
                <a:cs typeface="Arial" panose="020B0604020202020204" pitchFamily="34" charset="0"/>
              </a:rPr>
              <a:t>casos), como probables </a:t>
            </a:r>
            <a:r>
              <a:rPr lang="es-ES" sz="1487" b="1" dirty="0" smtClean="0">
                <a:latin typeface="Arial" panose="020B0604020202020204" pitchFamily="34" charset="0"/>
                <a:cs typeface="Arial" panose="020B0604020202020204" pitchFamily="34" charset="0"/>
              </a:rPr>
              <a:t>992 </a:t>
            </a:r>
            <a:r>
              <a:rPr lang="es-ES" sz="1487" b="1" dirty="0">
                <a:latin typeface="Arial" panose="020B0604020202020204" pitchFamily="34" charset="0"/>
                <a:cs typeface="Arial" panose="020B0604020202020204" pitchFamily="34" charset="0"/>
              </a:rPr>
              <a:t>(</a:t>
            </a:r>
            <a:r>
              <a:rPr lang="es-ES" sz="1487" b="1" dirty="0" smtClean="0">
                <a:solidFill>
                  <a:srgbClr val="FF0000"/>
                </a:solidFill>
                <a:latin typeface="Arial" panose="020B0604020202020204" pitchFamily="34" charset="0"/>
                <a:cs typeface="Arial" panose="020B0604020202020204" pitchFamily="34" charset="0"/>
              </a:rPr>
              <a:t>52.1%</a:t>
            </a:r>
            <a:r>
              <a:rPr lang="es-ES" sz="1487" b="1" dirty="0" smtClean="0">
                <a:latin typeface="Arial" panose="020B0604020202020204" pitchFamily="34" charset="0"/>
                <a:cs typeface="Arial" panose="020B0604020202020204" pitchFamily="34" charset="0"/>
              </a:rPr>
              <a:t>)</a:t>
            </a:r>
            <a:r>
              <a:rPr lang="es-ES" sz="1487" b="1" dirty="0" smtClean="0">
                <a:solidFill>
                  <a:srgbClr val="FF0000"/>
                </a:solidFill>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aún pendiente de clasificación por Micro aglutinación (MAT). Desde la </a:t>
            </a:r>
            <a:r>
              <a:rPr lang="es-ES" sz="1487" b="1" dirty="0" smtClean="0">
                <a:latin typeface="Arial" panose="020B0604020202020204" pitchFamily="34" charset="0"/>
                <a:cs typeface="Arial" panose="020B0604020202020204" pitchFamily="34" charset="0"/>
              </a:rPr>
              <a:t>SE1-SE17 </a:t>
            </a:r>
            <a:r>
              <a:rPr lang="es-ES" sz="1487" b="1" dirty="0">
                <a:latin typeface="Arial" panose="020B0604020202020204" pitchFamily="34" charset="0"/>
                <a:cs typeface="Arial" panose="020B0604020202020204" pitchFamily="34" charset="0"/>
              </a:rPr>
              <a:t>2024, los casos se ubicaron en Zona de Epidemia y las últimas </a:t>
            </a:r>
            <a:r>
              <a:rPr lang="es-ES" sz="1487" b="1" dirty="0" smtClean="0">
                <a:latin typeface="Arial" panose="020B0604020202020204" pitchFamily="34" charset="0"/>
                <a:cs typeface="Arial" panose="020B0604020202020204" pitchFamily="34" charset="0"/>
              </a:rPr>
              <a:t>7 </a:t>
            </a:r>
            <a:r>
              <a:rPr lang="es-ES" sz="1487" b="1" dirty="0">
                <a:latin typeface="Arial" panose="020B0604020202020204" pitchFamily="34" charset="0"/>
                <a:cs typeface="Arial" panose="020B0604020202020204" pitchFamily="34" charset="0"/>
              </a:rPr>
              <a:t>semanas se encuentran en disminución, ubicándose en la semana actual en </a:t>
            </a:r>
            <a:r>
              <a:rPr lang="es-ES" sz="1487" b="1" dirty="0">
                <a:highlight>
                  <a:srgbClr val="FFFF00"/>
                </a:highlight>
                <a:latin typeface="Arial" panose="020B0604020202020204" pitchFamily="34" charset="0"/>
                <a:cs typeface="Arial" panose="020B0604020202020204" pitchFamily="34" charset="0"/>
              </a:rPr>
              <a:t>zona de seguridad</a:t>
            </a:r>
            <a:r>
              <a:rPr lang="es-ES" sz="1487" b="1" dirty="0">
                <a:latin typeface="Arial" panose="020B0604020202020204" pitchFamily="34" charset="0"/>
                <a:cs typeface="Arial" panose="020B0604020202020204" pitchFamily="34" charset="0"/>
              </a:rPr>
              <a:t>. En el 2023, en el mismo periodo (hasta la </a:t>
            </a:r>
            <a:r>
              <a:rPr lang="es-ES" sz="1487" b="1" dirty="0" smtClean="0">
                <a:latin typeface="Arial" panose="020B0604020202020204" pitchFamily="34" charset="0"/>
                <a:cs typeface="Arial" panose="020B0604020202020204" pitchFamily="34" charset="0"/>
              </a:rPr>
              <a:t>SE-20) </a:t>
            </a:r>
            <a:r>
              <a:rPr lang="es-ES" sz="1487" b="1" dirty="0">
                <a:latin typeface="Arial" panose="020B0604020202020204" pitchFamily="34" charset="0"/>
                <a:cs typeface="Arial" panose="020B0604020202020204" pitchFamily="34" charset="0"/>
              </a:rPr>
              <a:t>se notificaron </a:t>
            </a:r>
            <a:r>
              <a:rPr lang="es-ES" sz="1487" b="1" dirty="0" smtClean="0">
                <a:latin typeface="Arial" panose="020B0604020202020204" pitchFamily="34" charset="0"/>
                <a:cs typeface="Arial" panose="020B0604020202020204" pitchFamily="34" charset="0"/>
              </a:rPr>
              <a:t>1872 </a:t>
            </a:r>
            <a:r>
              <a:rPr lang="es-ES" sz="1487" b="1" dirty="0">
                <a:latin typeface="Arial" panose="020B0604020202020204" pitchFamily="34" charset="0"/>
                <a:cs typeface="Arial" panose="020B0604020202020204" pitchFamily="34" charset="0"/>
              </a:rPr>
              <a:t>casos de leptospirosis, </a:t>
            </a:r>
            <a:r>
              <a:rPr lang="es-ES" sz="1487" b="1" dirty="0" smtClean="0">
                <a:latin typeface="Arial" panose="020B0604020202020204" pitchFamily="34" charset="0"/>
                <a:cs typeface="Arial" panose="020B0604020202020204" pitchFamily="34" charset="0"/>
              </a:rPr>
              <a:t>32 </a:t>
            </a:r>
            <a:r>
              <a:rPr lang="es-ES" sz="1487" b="1" dirty="0">
                <a:latin typeface="Arial" panose="020B0604020202020204" pitchFamily="34" charset="0"/>
                <a:cs typeface="Arial" panose="020B0604020202020204" pitchFamily="34" charset="0"/>
              </a:rPr>
              <a:t>menos que en el año 2024.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172809"/>
            <a:ext cx="8897938" cy="5409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59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6024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Leptospirosis por distritos y Semanas epidemiológicas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Rectangle 7"/>
          <p:cNvSpPr/>
          <p:nvPr/>
        </p:nvSpPr>
        <p:spPr>
          <a:xfrm>
            <a:off x="589727" y="2163905"/>
            <a:ext cx="383676" cy="653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10" name="CuadroTexto 9">
            <a:extLst>
              <a:ext uri="{FF2B5EF4-FFF2-40B4-BE49-F238E27FC236}">
                <a16:creationId xmlns="" xmlns:a16="http://schemas.microsoft.com/office/drawing/2014/main" id="{8CE9D228-5BDC-419C-AC27-D503450F6C98}"/>
              </a:ext>
            </a:extLst>
          </p:cNvPr>
          <p:cNvSpPr txBox="1"/>
          <p:nvPr/>
        </p:nvSpPr>
        <p:spPr>
          <a:xfrm>
            <a:off x="9831388" y="1172213"/>
            <a:ext cx="2242205" cy="4440383"/>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a:t>
            </a:r>
            <a:r>
              <a:rPr lang="es-ES" sz="1487" b="1" dirty="0" smtClean="0">
                <a:latin typeface="Arial" panose="020B0604020202020204" pitchFamily="34" charset="0"/>
                <a:cs typeface="Arial" panose="020B0604020202020204" pitchFamily="34" charset="0"/>
              </a:rPr>
              <a:t>. 20 </a:t>
            </a:r>
            <a:r>
              <a:rPr lang="es-ES" sz="1487" b="1" dirty="0">
                <a:latin typeface="Arial" panose="020B0604020202020204" pitchFamily="34" charset="0"/>
                <a:cs typeface="Arial" panose="020B0604020202020204" pitchFamily="34" charset="0"/>
              </a:rPr>
              <a:t>- 2024, </a:t>
            </a:r>
            <a:r>
              <a:rPr lang="es-ES" sz="1487" b="1" dirty="0" smtClean="0">
                <a:latin typeface="Arial" panose="020B0604020202020204" pitchFamily="34" charset="0"/>
                <a:cs typeface="Arial" panose="020B0604020202020204" pitchFamily="34" charset="0"/>
              </a:rPr>
              <a:t>38 </a:t>
            </a:r>
            <a:r>
              <a:rPr lang="es-ES" sz="1487" b="1" dirty="0">
                <a:latin typeface="Arial" panose="020B0604020202020204" pitchFamily="34" charset="0"/>
                <a:cs typeface="Arial" panose="020B0604020202020204" pitchFamily="34" charset="0"/>
              </a:rPr>
              <a:t>distritos reportan casos, 8 de ellos concentran el </a:t>
            </a:r>
            <a:r>
              <a:rPr lang="es-ES" sz="1487" b="1" dirty="0" smtClean="0">
                <a:solidFill>
                  <a:srgbClr val="FF0000"/>
                </a:solidFill>
                <a:latin typeface="Arial" panose="020B0604020202020204" pitchFamily="34" charset="0"/>
                <a:cs typeface="Arial" panose="020B0604020202020204" pitchFamily="34" charset="0"/>
              </a:rPr>
              <a:t>83.25%</a:t>
            </a:r>
            <a:r>
              <a:rPr lang="es-ES" sz="1487" b="1" dirty="0" smtClean="0">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siendo San Juan Bautista el distrito con mayor porcentaje de casos (</a:t>
            </a:r>
            <a:r>
              <a:rPr lang="es-ES" sz="1487" b="1" dirty="0" smtClean="0">
                <a:latin typeface="Arial" panose="020B0604020202020204" pitchFamily="34" charset="0"/>
                <a:cs typeface="Arial" panose="020B0604020202020204" pitchFamily="34" charset="0"/>
              </a:rPr>
              <a:t>27.26%), </a:t>
            </a:r>
            <a:r>
              <a:rPr lang="es-ES" sz="1487" b="1" dirty="0">
                <a:latin typeface="Arial" panose="020B0604020202020204" pitchFamily="34" charset="0"/>
                <a:cs typeface="Arial" panose="020B0604020202020204" pitchFamily="34" charset="0"/>
              </a:rPr>
              <a:t>Punchana (</a:t>
            </a:r>
            <a:r>
              <a:rPr lang="es-ES" sz="1487" b="1" dirty="0" smtClean="0">
                <a:latin typeface="Arial" panose="020B0604020202020204" pitchFamily="34" charset="0"/>
                <a:cs typeface="Arial" panose="020B0604020202020204" pitchFamily="34" charset="0"/>
              </a:rPr>
              <a:t>13.81%), </a:t>
            </a:r>
            <a:r>
              <a:rPr lang="es-ES" sz="1487" b="1" dirty="0">
                <a:latin typeface="Arial" panose="020B0604020202020204" pitchFamily="34" charset="0"/>
                <a:cs typeface="Arial" panose="020B0604020202020204" pitchFamily="34" charset="0"/>
              </a:rPr>
              <a:t>Contamana (</a:t>
            </a:r>
            <a:r>
              <a:rPr lang="es-ES" sz="1487" b="1" dirty="0" smtClean="0">
                <a:latin typeface="Arial" panose="020B0604020202020204" pitchFamily="34" charset="0"/>
                <a:cs typeface="Arial" panose="020B0604020202020204" pitchFamily="34" charset="0"/>
              </a:rPr>
              <a:t>9.72%). </a:t>
            </a:r>
            <a:r>
              <a:rPr lang="es-ES" sz="1487" b="1" dirty="0">
                <a:latin typeface="Arial" panose="020B0604020202020204" pitchFamily="34" charset="0"/>
                <a:cs typeface="Arial" panose="020B0604020202020204" pitchFamily="34" charset="0"/>
              </a:rPr>
              <a:t>Según el mapa de riesgo 16 distritos están considerados  en Alto riesgo, 8 de mediano riesgo y 15 en bajo riesgo, no se reportaron fallecidos por Leptospirosis en el presente año. </a:t>
            </a:r>
          </a:p>
        </p:txBody>
      </p:sp>
      <p:pic>
        <p:nvPicPr>
          <p:cNvPr id="9311" name="Picture 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93" y="850024"/>
            <a:ext cx="3786188" cy="50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2" name="Picture 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781" y="850024"/>
            <a:ext cx="5869327" cy="555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086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Rectángulo">
            <a:extLst>
              <a:ext uri="{FF2B5EF4-FFF2-40B4-BE49-F238E27FC236}">
                <a16:creationId xmlns="" xmlns:a16="http://schemas.microsoft.com/office/drawing/2014/main" id="{9B84626F-4F4E-FD14-B3DC-D3EB129B5827}"/>
              </a:ext>
            </a:extLst>
          </p:cNvPr>
          <p:cNvSpPr/>
          <p:nvPr/>
        </p:nvSpPr>
        <p:spPr>
          <a:xfrm>
            <a:off x="15857" y="0"/>
            <a:ext cx="12140344"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Leptospirosis, Iquitos ciudad S.E.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17 </a:t>
            </a: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 </a:t>
            </a: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Año 2024</a:t>
            </a: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8" name="CuadroTexto 7">
            <a:extLst>
              <a:ext uri="{FF2B5EF4-FFF2-40B4-BE49-F238E27FC236}">
                <a16:creationId xmlns="" xmlns:a16="http://schemas.microsoft.com/office/drawing/2014/main" id="{5371FD15-E131-B57B-97E9-8DB1D0B3902D}"/>
              </a:ext>
            </a:extLst>
          </p:cNvPr>
          <p:cNvSpPr txBox="1"/>
          <p:nvPr/>
        </p:nvSpPr>
        <p:spPr>
          <a:xfrm>
            <a:off x="9204960" y="1854120"/>
            <a:ext cx="2520424" cy="3785652"/>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ES" sz="2000" dirty="0"/>
              <a:t>El mapa de calor de dengue muestra casos dispersos en los 4 distritos de la ciudad de Iquitos, observándose puntos focalizado de mayor concentración de casos en el distrito de Belén </a:t>
            </a:r>
            <a:r>
              <a:rPr lang="es-ES" sz="2000" dirty="0">
                <a:solidFill>
                  <a:srgbClr val="FF0000"/>
                </a:solidFill>
              </a:rPr>
              <a:t>(Sector 24</a:t>
            </a:r>
            <a:r>
              <a:rPr lang="es-ES" sz="2000" dirty="0" smtClean="0">
                <a:solidFill>
                  <a:srgbClr val="FF0000"/>
                </a:solidFill>
              </a:rPr>
              <a:t>) </a:t>
            </a:r>
            <a:r>
              <a:rPr lang="es-ES" sz="2000" dirty="0" smtClean="0"/>
              <a:t>y el distrito de san juan </a:t>
            </a:r>
            <a:r>
              <a:rPr lang="es-ES" sz="2000" dirty="0" smtClean="0">
                <a:solidFill>
                  <a:srgbClr val="FF0000"/>
                </a:solidFill>
              </a:rPr>
              <a:t>(sector 34)</a:t>
            </a:r>
            <a:endParaRPr lang="es-ES" sz="2000" dirty="0">
              <a:solidFill>
                <a:srgbClr val="FF000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44" y="718596"/>
            <a:ext cx="8685275" cy="6139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821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A87C4C-7C4E-4EB5-9853-6318CFFCB92D}"/>
              </a:ext>
            </a:extLst>
          </p:cNvPr>
          <p:cNvSpPr>
            <a:spLocks noGrp="1"/>
          </p:cNvSpPr>
          <p:nvPr>
            <p:ph type="ctrTitle"/>
          </p:nvPr>
        </p:nvSpPr>
        <p:spPr>
          <a:xfrm>
            <a:off x="0" y="2901043"/>
            <a:ext cx="12191999" cy="807356"/>
          </a:xfrm>
          <a:solidFill>
            <a:schemeClr val="accent5">
              <a:lumMod val="20000"/>
              <a:lumOff val="80000"/>
            </a:schemeClr>
          </a:solidFill>
        </p:spPr>
        <p:txBody>
          <a:bodyPr anchor="ctr" anchorCtr="0">
            <a:normAutofit/>
          </a:bodyPr>
          <a:lstStyle/>
          <a:p>
            <a:r>
              <a:rPr lang="es-ES" sz="2000" b="1" dirty="0">
                <a:solidFill>
                  <a:schemeClr val="accent5"/>
                </a:solidFill>
                <a:latin typeface="Arial" panose="020B0604020202020204" pitchFamily="34" charset="0"/>
                <a:cs typeface="Arial" panose="020B0604020202020204" pitchFamily="34" charset="0"/>
              </a:rPr>
              <a:t>LABORATORIO DE REFERENCIA REGIONAL DE LORETO</a:t>
            </a:r>
            <a:endParaRPr lang="es-PE" sz="20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xmlns="" id="{97CF2718-4A28-46FB-89D1-9191F8F11AE0}"/>
              </a:ext>
            </a:extLst>
          </p:cNvPr>
          <p:cNvPicPr>
            <a:picLocks noChangeAspect="1"/>
          </p:cNvPicPr>
          <p:nvPr/>
        </p:nvPicPr>
        <p:blipFill>
          <a:blip r:embed="rId2"/>
          <a:stretch>
            <a:fillRect/>
          </a:stretch>
        </p:blipFill>
        <p:spPr>
          <a:xfrm>
            <a:off x="3864668" y="248272"/>
            <a:ext cx="4462659" cy="1353891"/>
          </a:xfrm>
          <a:prstGeom prst="rect">
            <a:avLst/>
          </a:prstGeom>
        </p:spPr>
      </p:pic>
      <p:sp>
        <p:nvSpPr>
          <p:cNvPr id="6" name="Título 1">
            <a:extLst>
              <a:ext uri="{FF2B5EF4-FFF2-40B4-BE49-F238E27FC236}">
                <a16:creationId xmlns:a16="http://schemas.microsoft.com/office/drawing/2014/main" xmlns="" id="{B3C4701B-9FD6-4728-820C-6F511189B71A}"/>
              </a:ext>
            </a:extLst>
          </p:cNvPr>
          <p:cNvSpPr txBox="1">
            <a:spLocks/>
          </p:cNvSpPr>
          <p:nvPr/>
        </p:nvSpPr>
        <p:spPr>
          <a:xfrm>
            <a:off x="1932263" y="3860800"/>
            <a:ext cx="9241872" cy="14501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200" b="1" dirty="0">
                <a:solidFill>
                  <a:schemeClr val="tx2"/>
                </a:solidFill>
                <a:effectLst>
                  <a:outerShdw blurRad="38100" dist="38100" dir="2700000" algn="tl">
                    <a:srgbClr val="000000">
                      <a:alpha val="43137"/>
                    </a:srgbClr>
                  </a:outerShdw>
                </a:effectLst>
              </a:rPr>
              <a:t>UNIDAD DE MICROBIOLOGÍA</a:t>
            </a:r>
            <a:r>
              <a:rPr lang="es-ES" sz="1600" dirty="0"/>
              <a:t/>
            </a:r>
            <a:br>
              <a:rPr lang="es-ES" sz="1600" dirty="0"/>
            </a:br>
            <a:r>
              <a:rPr lang="es-ES" sz="1600" dirty="0"/>
              <a:t/>
            </a:r>
            <a:br>
              <a:rPr lang="es-ES" sz="1600" dirty="0"/>
            </a:br>
            <a:r>
              <a:rPr lang="es-ES" sz="1600" dirty="0"/>
              <a:t/>
            </a:r>
            <a:br>
              <a:rPr lang="es-ES" sz="1600" dirty="0"/>
            </a:br>
            <a:r>
              <a:rPr lang="es-ES" sz="1600" b="1" dirty="0">
                <a:solidFill>
                  <a:srgbClr val="FF0000"/>
                </a:solidFill>
              </a:rPr>
              <a:t>REPORTE S.E. </a:t>
            </a:r>
            <a:r>
              <a:rPr lang="es-ES" sz="1600" b="1" dirty="0" smtClean="0">
                <a:solidFill>
                  <a:srgbClr val="FF0000"/>
                </a:solidFill>
              </a:rPr>
              <a:t>20 </a:t>
            </a:r>
            <a:r>
              <a:rPr lang="es-ES" sz="1600" b="1" dirty="0">
                <a:solidFill>
                  <a:srgbClr val="FF0000"/>
                </a:solidFill>
              </a:rPr>
              <a:t>- 2024</a:t>
            </a:r>
            <a:br>
              <a:rPr lang="es-ES" sz="1600" b="1" dirty="0">
                <a:solidFill>
                  <a:srgbClr val="FF0000"/>
                </a:solidFill>
              </a:rPr>
            </a:br>
            <a:r>
              <a:rPr lang="es-ES" sz="1600" b="1" dirty="0">
                <a:solidFill>
                  <a:srgbClr val="FF0000"/>
                </a:solidFill>
              </a:rPr>
              <a:t>PROCESADOS </a:t>
            </a:r>
            <a:r>
              <a:rPr lang="es-ES" sz="1600" b="1" dirty="0" smtClean="0">
                <a:solidFill>
                  <a:srgbClr val="FF0000"/>
                </a:solidFill>
              </a:rPr>
              <a:t>14/05, 15 </a:t>
            </a:r>
            <a:r>
              <a:rPr lang="es-ES" sz="1600" b="1" dirty="0">
                <a:solidFill>
                  <a:srgbClr val="FF0000"/>
                </a:solidFill>
              </a:rPr>
              <a:t>y </a:t>
            </a:r>
            <a:r>
              <a:rPr lang="es-ES" sz="1600" b="1" dirty="0" smtClean="0">
                <a:solidFill>
                  <a:srgbClr val="FF0000"/>
                </a:solidFill>
              </a:rPr>
              <a:t>17/05/2024</a:t>
            </a:r>
            <a:endParaRPr lang="es-PE" sz="1600" dirty="0"/>
          </a:p>
        </p:txBody>
      </p:sp>
      <p:sp>
        <p:nvSpPr>
          <p:cNvPr id="7" name="Título 1">
            <a:extLst>
              <a:ext uri="{FF2B5EF4-FFF2-40B4-BE49-F238E27FC236}">
                <a16:creationId xmlns:a16="http://schemas.microsoft.com/office/drawing/2014/main" xmlns="" id="{0705EDA7-3705-4829-BB61-C614957AC960}"/>
              </a:ext>
            </a:extLst>
          </p:cNvPr>
          <p:cNvSpPr txBox="1">
            <a:spLocks/>
          </p:cNvSpPr>
          <p:nvPr/>
        </p:nvSpPr>
        <p:spPr>
          <a:xfrm>
            <a:off x="-1" y="1867445"/>
            <a:ext cx="12191999" cy="72797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dirty="0">
                <a:solidFill>
                  <a:schemeClr val="accent1">
                    <a:lumMod val="75000"/>
                  </a:schemeClr>
                </a:solidFill>
                <a:latin typeface="Arial" panose="020B0604020202020204" pitchFamily="34" charset="0"/>
                <a:cs typeface="Arial" panose="020B0604020202020204" pitchFamily="34" charset="0"/>
              </a:rPr>
              <a:t>DIAGNÓSTICO DE LEPTOSPIROSIS</a:t>
            </a:r>
            <a:endParaRPr lang="es-PE" sz="3200" dirty="0"/>
          </a:p>
        </p:txBody>
      </p:sp>
      <p:pic>
        <p:nvPicPr>
          <p:cNvPr id="14" name="Imagen 13">
            <a:extLst>
              <a:ext uri="{FF2B5EF4-FFF2-40B4-BE49-F238E27FC236}">
                <a16:creationId xmlns:a16="http://schemas.microsoft.com/office/drawing/2014/main" xmlns="" id="{F8DF2969-4FD7-46E7-871C-E3313C46EC5E}"/>
              </a:ext>
            </a:extLst>
          </p:cNvPr>
          <p:cNvPicPr>
            <a:picLocks noChangeAspect="1"/>
          </p:cNvPicPr>
          <p:nvPr/>
        </p:nvPicPr>
        <p:blipFill>
          <a:blip r:embed="rId3"/>
          <a:stretch>
            <a:fillRect/>
          </a:stretch>
        </p:blipFill>
        <p:spPr>
          <a:xfrm>
            <a:off x="10913121" y="5052291"/>
            <a:ext cx="1240068" cy="1805709"/>
          </a:xfrm>
          <a:prstGeom prst="rect">
            <a:avLst/>
          </a:prstGeom>
        </p:spPr>
      </p:pic>
    </p:spTree>
    <p:extLst>
      <p:ext uri="{BB962C8B-B14F-4D97-AF65-F5344CB8AC3E}">
        <p14:creationId xmlns:p14="http://schemas.microsoft.com/office/powerpoint/2010/main" val="3985692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3861FEDD-B37F-4F23-A58F-637EFF5948D1}"/>
              </a:ext>
            </a:extLst>
          </p:cNvPr>
          <p:cNvSpPr txBox="1"/>
          <p:nvPr/>
        </p:nvSpPr>
        <p:spPr>
          <a:xfrm>
            <a:off x="0" y="0"/>
            <a:ext cx="12192000" cy="1015663"/>
          </a:xfrm>
          <a:prstGeom prst="rect">
            <a:avLst/>
          </a:prstGeom>
          <a:solidFill>
            <a:schemeClr val="accent6">
              <a:lumMod val="40000"/>
              <a:lumOff val="60000"/>
            </a:schemeClr>
          </a:solidFill>
        </p:spPr>
        <p:txBody>
          <a:bodyPr wrap="square" rtlCol="0">
            <a:spAutoFit/>
          </a:bodyPr>
          <a:lstStyle/>
          <a:p>
            <a:pPr algn="ctr"/>
            <a:r>
              <a:rPr lang="es-ES" sz="2000" b="1" dirty="0">
                <a:solidFill>
                  <a:schemeClr val="accent1"/>
                </a:solidFill>
                <a:latin typeface="Arial" panose="020B0604020202020204" pitchFamily="34" charset="0"/>
                <a:cs typeface="Arial" panose="020B0604020202020204" pitchFamily="34" charset="0"/>
              </a:rPr>
              <a:t>MUESTRAS PROCESADAS POR ESTABLECIMIENTO DE SALUD</a:t>
            </a:r>
          </a:p>
          <a:p>
            <a:pPr algn="ctr"/>
            <a:r>
              <a:rPr lang="es-ES" sz="2000" b="1" dirty="0">
                <a:solidFill>
                  <a:schemeClr val="accent1"/>
                </a:solidFill>
                <a:latin typeface="Arial" panose="020B0604020202020204" pitchFamily="34" charset="0"/>
                <a:cs typeface="Arial" panose="020B0604020202020204" pitchFamily="34" charset="0"/>
              </a:rPr>
              <a:t>DE LA SEMANA EPIDEMIOLÓGICA </a:t>
            </a:r>
            <a:r>
              <a:rPr lang="es-ES" sz="2000" b="1" dirty="0" smtClean="0">
                <a:solidFill>
                  <a:schemeClr val="accent1"/>
                </a:solidFill>
                <a:latin typeface="Arial" panose="020B0604020202020204" pitchFamily="34" charset="0"/>
                <a:cs typeface="Arial" panose="020B0604020202020204" pitchFamily="34" charset="0"/>
              </a:rPr>
              <a:t>20 </a:t>
            </a:r>
            <a:r>
              <a:rPr lang="es-ES" sz="2000" b="1" dirty="0">
                <a:solidFill>
                  <a:schemeClr val="accent1"/>
                </a:solidFill>
                <a:latin typeface="Arial" panose="020B0604020202020204" pitchFamily="34" charset="0"/>
                <a:cs typeface="Arial" panose="020B0604020202020204" pitchFamily="34" charset="0"/>
              </a:rPr>
              <a:t>– 2024</a:t>
            </a:r>
          </a:p>
          <a:p>
            <a:pPr algn="ctr"/>
            <a:r>
              <a:rPr lang="es-ES" sz="2000" b="1" dirty="0">
                <a:solidFill>
                  <a:schemeClr val="accent1"/>
                </a:solidFill>
                <a:latin typeface="Arial" panose="020B0604020202020204" pitchFamily="34" charset="0"/>
                <a:cs typeface="Arial" panose="020B0604020202020204" pitchFamily="34" charset="0"/>
              </a:rPr>
              <a:t>DIAGNÓSTICO DE LEPTOSPIROSIS POR EL MÉTODO DE ELISA IgM</a:t>
            </a:r>
            <a:endParaRPr lang="es-PE" sz="2000" b="1" dirty="0">
              <a:solidFill>
                <a:schemeClr val="accent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xmlns="" id="{42B95196-D049-4268-9F31-EA0D40C13C22}"/>
              </a:ext>
            </a:extLst>
          </p:cNvPr>
          <p:cNvSpPr txBox="1"/>
          <p:nvPr/>
        </p:nvSpPr>
        <p:spPr>
          <a:xfrm>
            <a:off x="574211" y="5258550"/>
            <a:ext cx="11080514" cy="1077218"/>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a:t>
            </a:r>
            <a:r>
              <a:rPr lang="es-ES" sz="1600" dirty="0" smtClean="0">
                <a:latin typeface="Arial" panose="020B0604020202020204" pitchFamily="34" charset="0"/>
                <a:cs typeface="Arial" panose="020B0604020202020204" pitchFamily="34" charset="0"/>
              </a:rPr>
              <a:t>20 </a:t>
            </a:r>
            <a:r>
              <a:rPr lang="es-ES" sz="1600" dirty="0">
                <a:latin typeface="Arial" panose="020B0604020202020204" pitchFamily="34" charset="0"/>
                <a:cs typeface="Arial" panose="020B0604020202020204" pitchFamily="34" charset="0"/>
              </a:rPr>
              <a:t>2024 Ingresaron </a:t>
            </a:r>
            <a:r>
              <a:rPr lang="es-ES" sz="1600" dirty="0" smtClean="0">
                <a:latin typeface="Arial" panose="020B0604020202020204" pitchFamily="34" charset="0"/>
                <a:cs typeface="Arial" panose="020B0604020202020204" pitchFamily="34" charset="0"/>
              </a:rPr>
              <a:t>190 </a:t>
            </a:r>
            <a:r>
              <a:rPr lang="es-ES" sz="1600" dirty="0">
                <a:latin typeface="Arial" panose="020B0604020202020204" pitchFamily="34" charset="0"/>
                <a:cs typeface="Arial" panose="020B0604020202020204" pitchFamily="34" charset="0"/>
              </a:rPr>
              <a:t>muestras de suero de las diferentes IPRESS de la Región Loreto, estas muestras fueron procesadas en el Laboratorio de Referencia Regional Loreto por el método de ELISA IgM para el Diagnóstico de </a:t>
            </a:r>
            <a:r>
              <a:rPr lang="es-ES" sz="1600" dirty="0" err="1">
                <a:latin typeface="Arial" panose="020B0604020202020204" pitchFamily="34" charset="0"/>
                <a:cs typeface="Arial" panose="020B0604020202020204" pitchFamily="34" charset="0"/>
              </a:rPr>
              <a:t>Leptospira</a:t>
            </a:r>
            <a:r>
              <a:rPr lang="es-ES" sz="1600" dirty="0">
                <a:latin typeface="Arial" panose="020B0604020202020204" pitchFamily="34" charset="0"/>
                <a:cs typeface="Arial" panose="020B0604020202020204" pitchFamily="34" charset="0"/>
              </a:rPr>
              <a:t>, posteriormente las Reactivas e Indeterminadas son enviadas al INS para la confirmación a través del Método de Micro Aglutinación (MAT).</a:t>
            </a:r>
          </a:p>
        </p:txBody>
      </p:sp>
      <p:graphicFrame>
        <p:nvGraphicFramePr>
          <p:cNvPr id="2" name="Objeto 1"/>
          <p:cNvGraphicFramePr>
            <a:graphicFrameLocks noChangeAspect="1"/>
          </p:cNvGraphicFramePr>
          <p:nvPr>
            <p:extLst>
              <p:ext uri="{D42A27DB-BD31-4B8C-83A1-F6EECF244321}">
                <p14:modId xmlns:p14="http://schemas.microsoft.com/office/powerpoint/2010/main" val="1129558285"/>
              </p:ext>
            </p:extLst>
          </p:nvPr>
        </p:nvGraphicFramePr>
        <p:xfrm>
          <a:off x="1224793" y="1283543"/>
          <a:ext cx="4871205" cy="2823255"/>
        </p:xfrm>
        <a:graphic>
          <a:graphicData uri="http://schemas.openxmlformats.org/presentationml/2006/ole">
            <mc:AlternateContent xmlns:mc="http://schemas.openxmlformats.org/markup-compatibility/2006">
              <mc:Choice xmlns:v="urn:schemas-microsoft-com:vml" Requires="v">
                <p:oleObj spid="_x0000_s14338" name="Hoja de cálculo" r:id="rId3" imgW="5962650" imgH="2324100" progId="Excel.Sheet.12">
                  <p:embed/>
                </p:oleObj>
              </mc:Choice>
              <mc:Fallback>
                <p:oleObj name="Hoja de cálculo" r:id="rId3" imgW="5962650" imgH="2324100" progId="Excel.Sheet.12">
                  <p:embed/>
                  <p:pic>
                    <p:nvPicPr>
                      <p:cNvPr id="0" name=""/>
                      <p:cNvPicPr/>
                      <p:nvPr/>
                    </p:nvPicPr>
                    <p:blipFill>
                      <a:blip r:embed="rId4"/>
                      <a:stretch>
                        <a:fillRect/>
                      </a:stretch>
                    </p:blipFill>
                    <p:spPr>
                      <a:xfrm>
                        <a:off x="1224793" y="1283543"/>
                        <a:ext cx="4871205" cy="2823255"/>
                      </a:xfrm>
                      <a:prstGeom prst="rect">
                        <a:avLst/>
                      </a:prstGeom>
                    </p:spPr>
                  </p:pic>
                </p:oleObj>
              </mc:Fallback>
            </mc:AlternateContent>
          </a:graphicData>
        </a:graphic>
      </p:graphicFrame>
      <p:graphicFrame>
        <p:nvGraphicFramePr>
          <p:cNvPr id="3" name="Objeto 2"/>
          <p:cNvGraphicFramePr>
            <a:graphicFrameLocks noChangeAspect="1"/>
          </p:cNvGraphicFramePr>
          <p:nvPr>
            <p:extLst>
              <p:ext uri="{D42A27DB-BD31-4B8C-83A1-F6EECF244321}">
                <p14:modId xmlns:p14="http://schemas.microsoft.com/office/powerpoint/2010/main" val="271643705"/>
              </p:ext>
            </p:extLst>
          </p:nvPr>
        </p:nvGraphicFramePr>
        <p:xfrm>
          <a:off x="6095998" y="1283543"/>
          <a:ext cx="5019415" cy="2823255"/>
        </p:xfrm>
        <a:graphic>
          <a:graphicData uri="http://schemas.openxmlformats.org/presentationml/2006/ole">
            <mc:AlternateContent xmlns:mc="http://schemas.openxmlformats.org/markup-compatibility/2006">
              <mc:Choice xmlns:v="urn:schemas-microsoft-com:vml" Requires="v">
                <p:oleObj spid="_x0000_s14339" name="Hoja de cálculo" r:id="rId5" imgW="5962650" imgH="2324100" progId="Excel.Sheet.12">
                  <p:embed/>
                </p:oleObj>
              </mc:Choice>
              <mc:Fallback>
                <p:oleObj name="Hoja de cálculo" r:id="rId5" imgW="5962650" imgH="2324100" progId="Excel.Sheet.12">
                  <p:embed/>
                  <p:pic>
                    <p:nvPicPr>
                      <p:cNvPr id="0" name=""/>
                      <p:cNvPicPr/>
                      <p:nvPr/>
                    </p:nvPicPr>
                    <p:blipFill>
                      <a:blip r:embed="rId6"/>
                      <a:stretch>
                        <a:fillRect/>
                      </a:stretch>
                    </p:blipFill>
                    <p:spPr>
                      <a:xfrm>
                        <a:off x="6095998" y="1283543"/>
                        <a:ext cx="5019415" cy="2823255"/>
                      </a:xfrm>
                      <a:prstGeom prst="rect">
                        <a:avLst/>
                      </a:prstGeom>
                    </p:spPr>
                  </p:pic>
                </p:oleObj>
              </mc:Fallback>
            </mc:AlternateContent>
          </a:graphicData>
        </a:graphic>
      </p:graphicFrame>
      <p:graphicFrame>
        <p:nvGraphicFramePr>
          <p:cNvPr id="8" name="Objeto 7"/>
          <p:cNvGraphicFramePr>
            <a:graphicFrameLocks noChangeAspect="1"/>
          </p:cNvGraphicFramePr>
          <p:nvPr>
            <p:extLst>
              <p:ext uri="{D42A27DB-BD31-4B8C-83A1-F6EECF244321}">
                <p14:modId xmlns:p14="http://schemas.microsoft.com/office/powerpoint/2010/main" val="1626166806"/>
              </p:ext>
            </p:extLst>
          </p:nvPr>
        </p:nvGraphicFramePr>
        <p:xfrm>
          <a:off x="2719385" y="4234999"/>
          <a:ext cx="6753225" cy="895350"/>
        </p:xfrm>
        <a:graphic>
          <a:graphicData uri="http://schemas.openxmlformats.org/presentationml/2006/ole">
            <mc:AlternateContent xmlns:mc="http://schemas.openxmlformats.org/markup-compatibility/2006">
              <mc:Choice xmlns:v="urn:schemas-microsoft-com:vml" Requires="v">
                <p:oleObj spid="_x0000_s14340" name="Hoja de cálculo" r:id="rId7" imgW="6753225" imgH="895350" progId="Excel.Sheet.12">
                  <p:embed/>
                </p:oleObj>
              </mc:Choice>
              <mc:Fallback>
                <p:oleObj name="Hoja de cálculo" r:id="rId7" imgW="6753225" imgH="895350" progId="Excel.Sheet.12">
                  <p:embed/>
                  <p:pic>
                    <p:nvPicPr>
                      <p:cNvPr id="0" name=""/>
                      <p:cNvPicPr/>
                      <p:nvPr/>
                    </p:nvPicPr>
                    <p:blipFill>
                      <a:blip r:embed="rId8"/>
                      <a:stretch>
                        <a:fillRect/>
                      </a:stretch>
                    </p:blipFill>
                    <p:spPr>
                      <a:xfrm>
                        <a:off x="2719385" y="4234999"/>
                        <a:ext cx="6753225" cy="895350"/>
                      </a:xfrm>
                      <a:prstGeom prst="rect">
                        <a:avLst/>
                      </a:prstGeom>
                    </p:spPr>
                  </p:pic>
                </p:oleObj>
              </mc:Fallback>
            </mc:AlternateContent>
          </a:graphicData>
        </a:graphic>
      </p:graphicFrame>
    </p:spTree>
    <p:extLst>
      <p:ext uri="{BB962C8B-B14F-4D97-AF65-F5344CB8AC3E}">
        <p14:creationId xmlns:p14="http://schemas.microsoft.com/office/powerpoint/2010/main" val="3461512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3861FEDD-B37F-4F23-A58F-637EFF5948D1}"/>
              </a:ext>
            </a:extLst>
          </p:cNvPr>
          <p:cNvSpPr txBox="1"/>
          <p:nvPr/>
        </p:nvSpPr>
        <p:spPr>
          <a:xfrm>
            <a:off x="0" y="0"/>
            <a:ext cx="12192000" cy="1015663"/>
          </a:xfrm>
          <a:prstGeom prst="rect">
            <a:avLst/>
          </a:prstGeom>
          <a:solidFill>
            <a:schemeClr val="accent6">
              <a:lumMod val="40000"/>
              <a:lumOff val="60000"/>
            </a:schemeClr>
          </a:solidFill>
        </p:spPr>
        <p:txBody>
          <a:bodyPr wrap="square" rtlCol="0">
            <a:spAutoFit/>
          </a:bodyPr>
          <a:lstStyle/>
          <a:p>
            <a:pPr algn="ctr"/>
            <a:r>
              <a:rPr lang="es-ES" sz="2000" b="1" dirty="0">
                <a:solidFill>
                  <a:schemeClr val="accent1"/>
                </a:solidFill>
                <a:latin typeface="Arial" panose="020B0604020202020204" pitchFamily="34" charset="0"/>
                <a:cs typeface="Arial" panose="020B0604020202020204" pitchFamily="34" charset="0"/>
              </a:rPr>
              <a:t>MUESTRAS PROCESADAS POR DISTRITOS</a:t>
            </a:r>
          </a:p>
          <a:p>
            <a:pPr algn="ctr"/>
            <a:r>
              <a:rPr lang="es-ES" sz="2000" b="1" dirty="0">
                <a:solidFill>
                  <a:schemeClr val="accent1"/>
                </a:solidFill>
                <a:latin typeface="Arial" panose="020B0604020202020204" pitchFamily="34" charset="0"/>
                <a:cs typeface="Arial" panose="020B0604020202020204" pitchFamily="34" charset="0"/>
              </a:rPr>
              <a:t>DE LA SEMANA EPIDEMIOLÓGICA </a:t>
            </a:r>
            <a:r>
              <a:rPr lang="es-ES" sz="2000" b="1" dirty="0" smtClean="0">
                <a:solidFill>
                  <a:schemeClr val="accent1"/>
                </a:solidFill>
                <a:latin typeface="Arial" panose="020B0604020202020204" pitchFamily="34" charset="0"/>
                <a:cs typeface="Arial" panose="020B0604020202020204" pitchFamily="34" charset="0"/>
              </a:rPr>
              <a:t>20 </a:t>
            </a:r>
            <a:r>
              <a:rPr lang="es-ES" sz="2000" b="1" dirty="0">
                <a:solidFill>
                  <a:schemeClr val="accent1"/>
                </a:solidFill>
                <a:latin typeface="Arial" panose="020B0604020202020204" pitchFamily="34" charset="0"/>
                <a:cs typeface="Arial" panose="020B0604020202020204" pitchFamily="34" charset="0"/>
              </a:rPr>
              <a:t>– 2024</a:t>
            </a:r>
          </a:p>
          <a:p>
            <a:pPr algn="ctr"/>
            <a:r>
              <a:rPr lang="es-ES" sz="2000" b="1" dirty="0">
                <a:solidFill>
                  <a:schemeClr val="accent1"/>
                </a:solidFill>
                <a:latin typeface="Arial" panose="020B0604020202020204" pitchFamily="34" charset="0"/>
                <a:cs typeface="Arial" panose="020B0604020202020204" pitchFamily="34" charset="0"/>
              </a:rPr>
              <a:t>DIAGNÓSTICO DE LEPTOSPIROSIS POR EL MÉTODO DE ELISA IgM</a:t>
            </a:r>
            <a:endParaRPr lang="es-PE" sz="2000" b="1" dirty="0">
              <a:solidFill>
                <a:schemeClr val="accent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xmlns="" id="{42B95196-D049-4268-9F31-EA0D40C13C22}"/>
              </a:ext>
            </a:extLst>
          </p:cNvPr>
          <p:cNvSpPr txBox="1"/>
          <p:nvPr/>
        </p:nvSpPr>
        <p:spPr>
          <a:xfrm>
            <a:off x="555743" y="5078825"/>
            <a:ext cx="11080514" cy="1077218"/>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a:t>
            </a:r>
            <a:r>
              <a:rPr lang="es-ES" sz="1600" dirty="0" smtClean="0">
                <a:latin typeface="Arial" panose="020B0604020202020204" pitchFamily="34" charset="0"/>
                <a:cs typeface="Arial" panose="020B0604020202020204" pitchFamily="34" charset="0"/>
              </a:rPr>
              <a:t>20 </a:t>
            </a:r>
            <a:r>
              <a:rPr lang="es-ES" sz="1600" dirty="0">
                <a:latin typeface="Arial" panose="020B0604020202020204" pitchFamily="34" charset="0"/>
                <a:cs typeface="Arial" panose="020B0604020202020204" pitchFamily="34" charset="0"/>
              </a:rPr>
              <a:t>2024 Ingresaron </a:t>
            </a:r>
            <a:r>
              <a:rPr lang="es-ES" sz="1600" dirty="0" smtClean="0">
                <a:latin typeface="Arial" panose="020B0604020202020204" pitchFamily="34" charset="0"/>
                <a:cs typeface="Arial" panose="020B0604020202020204" pitchFamily="34" charset="0"/>
              </a:rPr>
              <a:t>190 </a:t>
            </a:r>
            <a:r>
              <a:rPr lang="es-ES" sz="1600" dirty="0">
                <a:latin typeface="Arial" panose="020B0604020202020204" pitchFamily="34" charset="0"/>
                <a:cs typeface="Arial" panose="020B0604020202020204" pitchFamily="34" charset="0"/>
              </a:rPr>
              <a:t>muestras de suero de las diferentes IPRESS de la Región Loreto, el Distrito con mas casos REACTIVOS es el Distrito de </a:t>
            </a:r>
            <a:r>
              <a:rPr lang="es-ES" sz="1600" dirty="0" smtClean="0">
                <a:latin typeface="Arial" panose="020B0604020202020204" pitchFamily="34" charset="0"/>
                <a:cs typeface="Arial" panose="020B0604020202020204" pitchFamily="34" charset="0"/>
              </a:rPr>
              <a:t>Nauta </a:t>
            </a:r>
            <a:r>
              <a:rPr lang="es-ES" sz="1600" dirty="0">
                <a:latin typeface="Arial" panose="020B0604020202020204" pitchFamily="34" charset="0"/>
                <a:cs typeface="Arial" panose="020B0604020202020204" pitchFamily="34" charset="0"/>
              </a:rPr>
              <a:t>seguido de cerca por el distrito de </a:t>
            </a:r>
            <a:r>
              <a:rPr lang="es-ES" sz="1600" dirty="0" err="1" smtClean="0">
                <a:latin typeface="Arial" panose="020B0604020202020204" pitchFamily="34" charset="0"/>
                <a:cs typeface="Arial" panose="020B0604020202020204" pitchFamily="34" charset="0"/>
              </a:rPr>
              <a:t>Punchana</a:t>
            </a:r>
            <a:r>
              <a:rPr lang="es-ES" sz="1600" dirty="0" smtClean="0">
                <a:latin typeface="Arial" panose="020B0604020202020204" pitchFamily="34" charset="0"/>
                <a:cs typeface="Arial" panose="020B0604020202020204" pitchFamily="34" charset="0"/>
              </a:rPr>
              <a:t>.</a:t>
            </a:r>
            <a:endParaRPr lang="es-ES" sz="1600" dirty="0">
              <a:latin typeface="Arial" panose="020B0604020202020204" pitchFamily="34" charset="0"/>
              <a:cs typeface="Arial" panose="020B0604020202020204" pitchFamily="34" charset="0"/>
            </a:endParaRPr>
          </a:p>
          <a:p>
            <a:pPr algn="just"/>
            <a:endParaRPr lang="es-ES" sz="1600" dirty="0">
              <a:latin typeface="Arial" panose="020B0604020202020204" pitchFamily="34" charset="0"/>
              <a:cs typeface="Arial" panose="020B0604020202020204" pitchFamily="34" charset="0"/>
            </a:endParaRPr>
          </a:p>
          <a:p>
            <a:pPr algn="just"/>
            <a:r>
              <a:rPr lang="es-ES" sz="1600" dirty="0">
                <a:latin typeface="Arial" panose="020B0604020202020204" pitchFamily="34" charset="0"/>
                <a:cs typeface="Arial" panose="020B0604020202020204" pitchFamily="34" charset="0"/>
              </a:rPr>
              <a:t>Los distritos que menos muestras enviaron durante la S.E. </a:t>
            </a:r>
            <a:r>
              <a:rPr lang="es-ES" sz="1600" dirty="0" smtClean="0">
                <a:latin typeface="Arial" panose="020B0604020202020204" pitchFamily="34" charset="0"/>
                <a:cs typeface="Arial" panose="020B0604020202020204" pitchFamily="34" charset="0"/>
              </a:rPr>
              <a:t>20 </a:t>
            </a:r>
            <a:r>
              <a:rPr lang="es-ES" sz="1600" dirty="0">
                <a:latin typeface="Arial" panose="020B0604020202020204" pitchFamily="34" charset="0"/>
                <a:cs typeface="Arial" panose="020B0604020202020204" pitchFamily="34" charset="0"/>
              </a:rPr>
              <a:t>fueron </a:t>
            </a:r>
            <a:r>
              <a:rPr lang="es-ES" sz="1600" dirty="0" smtClean="0">
                <a:latin typeface="Arial" panose="020B0604020202020204" pitchFamily="34" charset="0"/>
                <a:cs typeface="Arial" panose="020B0604020202020204" pitchFamily="34" charset="0"/>
              </a:rPr>
              <a:t>Indiana, Putumayo </a:t>
            </a:r>
            <a:r>
              <a:rPr lang="es-ES" sz="1600" dirty="0">
                <a:latin typeface="Arial" panose="020B0604020202020204" pitchFamily="34" charset="0"/>
                <a:cs typeface="Arial" panose="020B0604020202020204" pitchFamily="34" charset="0"/>
              </a:rPr>
              <a:t>y </a:t>
            </a:r>
            <a:r>
              <a:rPr lang="es-ES" sz="1600" dirty="0" smtClean="0">
                <a:latin typeface="Arial" panose="020B0604020202020204" pitchFamily="34" charset="0"/>
                <a:cs typeface="Arial" panose="020B0604020202020204" pitchFamily="34" charset="0"/>
              </a:rPr>
              <a:t>Balsa Puerto.</a:t>
            </a:r>
            <a:endParaRPr lang="es-ES" sz="1600" dirty="0">
              <a:latin typeface="Arial" panose="020B0604020202020204" pitchFamily="34" charset="0"/>
              <a:cs typeface="Arial" panose="020B0604020202020204" pitchFamily="34" charset="0"/>
            </a:endParaRPr>
          </a:p>
        </p:txBody>
      </p:sp>
      <p:graphicFrame>
        <p:nvGraphicFramePr>
          <p:cNvPr id="8" name="Objeto 7"/>
          <p:cNvGraphicFramePr>
            <a:graphicFrameLocks noChangeAspect="1"/>
          </p:cNvGraphicFramePr>
          <p:nvPr>
            <p:extLst>
              <p:ext uri="{D42A27DB-BD31-4B8C-83A1-F6EECF244321}">
                <p14:modId xmlns:p14="http://schemas.microsoft.com/office/powerpoint/2010/main" val="1266607265"/>
              </p:ext>
            </p:extLst>
          </p:nvPr>
        </p:nvGraphicFramePr>
        <p:xfrm>
          <a:off x="2516696" y="1384183"/>
          <a:ext cx="7046753" cy="3276717"/>
        </p:xfrm>
        <a:graphic>
          <a:graphicData uri="http://schemas.openxmlformats.org/presentationml/2006/ole">
            <mc:AlternateContent xmlns:mc="http://schemas.openxmlformats.org/markup-compatibility/2006">
              <mc:Choice xmlns:v="urn:schemas-microsoft-com:vml" Requires="v">
                <p:oleObj spid="_x0000_s15362" name="Hoja de cálculo" r:id="rId3" imgW="5810250" imgH="2466975" progId="Excel.Sheet.12">
                  <p:embed/>
                </p:oleObj>
              </mc:Choice>
              <mc:Fallback>
                <p:oleObj name="Hoja de cálculo" r:id="rId3" imgW="5810250" imgH="2466975" progId="Excel.Sheet.12">
                  <p:embed/>
                  <p:pic>
                    <p:nvPicPr>
                      <p:cNvPr id="0" name=""/>
                      <p:cNvPicPr/>
                      <p:nvPr/>
                    </p:nvPicPr>
                    <p:blipFill>
                      <a:blip r:embed="rId4"/>
                      <a:stretch>
                        <a:fillRect/>
                      </a:stretch>
                    </p:blipFill>
                    <p:spPr>
                      <a:xfrm>
                        <a:off x="2516696" y="1384183"/>
                        <a:ext cx="7046753" cy="3276717"/>
                      </a:xfrm>
                      <a:prstGeom prst="rect">
                        <a:avLst/>
                      </a:prstGeom>
                    </p:spPr>
                  </p:pic>
                </p:oleObj>
              </mc:Fallback>
            </mc:AlternateContent>
          </a:graphicData>
        </a:graphic>
      </p:graphicFrame>
    </p:spTree>
    <p:extLst>
      <p:ext uri="{BB962C8B-B14F-4D97-AF65-F5344CB8AC3E}">
        <p14:creationId xmlns:p14="http://schemas.microsoft.com/office/powerpoint/2010/main" val="2662527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3C100AAE-B07A-4A60-ABC3-C7FA2B1AF827}"/>
              </a:ext>
            </a:extLst>
          </p:cNvPr>
          <p:cNvSpPr txBox="1"/>
          <p:nvPr/>
        </p:nvSpPr>
        <p:spPr>
          <a:xfrm>
            <a:off x="32156" y="8408"/>
            <a:ext cx="12192000" cy="1015663"/>
          </a:xfrm>
          <a:prstGeom prst="rect">
            <a:avLst/>
          </a:prstGeom>
          <a:solidFill>
            <a:schemeClr val="accent6">
              <a:lumMod val="40000"/>
              <a:lumOff val="60000"/>
            </a:schemeClr>
          </a:solidFill>
        </p:spPr>
        <p:txBody>
          <a:bodyPr wrap="square" rtlCol="0">
            <a:spAutoFit/>
          </a:bodyPr>
          <a:lstStyle/>
          <a:p>
            <a:pPr algn="ctr"/>
            <a:r>
              <a:rPr lang="es-ES" sz="2000" b="1" dirty="0">
                <a:solidFill>
                  <a:schemeClr val="accent1"/>
                </a:solidFill>
                <a:latin typeface="Arial" panose="020B0604020202020204" pitchFamily="34" charset="0"/>
                <a:cs typeface="Arial" panose="020B0604020202020204" pitchFamily="34" charset="0"/>
              </a:rPr>
              <a:t>MUESTRAS PROCESADAS POR ESTABLECIMIENTO DE SALUD</a:t>
            </a:r>
          </a:p>
          <a:p>
            <a:pPr algn="ctr"/>
            <a:r>
              <a:rPr lang="es-ES" sz="2000" b="1" dirty="0">
                <a:solidFill>
                  <a:schemeClr val="accent1"/>
                </a:solidFill>
                <a:latin typeface="Arial" panose="020B0604020202020204" pitchFamily="34" charset="0"/>
                <a:cs typeface="Arial" panose="020B0604020202020204" pitchFamily="34" charset="0"/>
              </a:rPr>
              <a:t>REACTIVOS E INDETERMINADOS DE LA S.E. </a:t>
            </a:r>
            <a:r>
              <a:rPr lang="es-ES" sz="2000" b="1" dirty="0" smtClean="0">
                <a:solidFill>
                  <a:schemeClr val="accent1"/>
                </a:solidFill>
                <a:latin typeface="Arial" panose="020B0604020202020204" pitchFamily="34" charset="0"/>
                <a:cs typeface="Arial" panose="020B0604020202020204" pitchFamily="34" charset="0"/>
              </a:rPr>
              <a:t>20 </a:t>
            </a:r>
            <a:r>
              <a:rPr lang="es-ES" sz="2000" b="1" dirty="0">
                <a:solidFill>
                  <a:schemeClr val="accent1"/>
                </a:solidFill>
                <a:latin typeface="Arial" panose="020B0604020202020204" pitchFamily="34" charset="0"/>
                <a:cs typeface="Arial" panose="020B0604020202020204" pitchFamily="34" charset="0"/>
              </a:rPr>
              <a:t>– 2024</a:t>
            </a:r>
          </a:p>
          <a:p>
            <a:pPr algn="ctr"/>
            <a:r>
              <a:rPr lang="es-ES" sz="2000" b="1" dirty="0">
                <a:solidFill>
                  <a:schemeClr val="accent1"/>
                </a:solidFill>
                <a:latin typeface="Arial" panose="020B0604020202020204" pitchFamily="34" charset="0"/>
                <a:cs typeface="Arial" panose="020B0604020202020204" pitchFamily="34" charset="0"/>
              </a:rPr>
              <a:t>DIAGNÓSTICO DE LEPTOSPIRA POR EL MÉTODO DE ELISA IgM</a:t>
            </a:r>
            <a:endParaRPr lang="es-PE" sz="2000" b="1" dirty="0">
              <a:solidFill>
                <a:schemeClr val="accent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xmlns="" id="{7EDE45EE-0B8C-4D40-8810-10D5130BDE0A}"/>
              </a:ext>
            </a:extLst>
          </p:cNvPr>
          <p:cNvSpPr txBox="1"/>
          <p:nvPr/>
        </p:nvSpPr>
        <p:spPr>
          <a:xfrm>
            <a:off x="4366727" y="6111551"/>
            <a:ext cx="184731" cy="369332"/>
          </a:xfrm>
          <a:prstGeom prst="rect">
            <a:avLst/>
          </a:prstGeom>
          <a:noFill/>
        </p:spPr>
        <p:txBody>
          <a:bodyPr wrap="none" rtlCol="0">
            <a:spAutoFit/>
          </a:bodyPr>
          <a:lstStyle/>
          <a:p>
            <a:endParaRPr lang="es-PE" dirty="0"/>
          </a:p>
        </p:txBody>
      </p:sp>
      <p:sp>
        <p:nvSpPr>
          <p:cNvPr id="7" name="CuadroTexto 6">
            <a:extLst>
              <a:ext uri="{FF2B5EF4-FFF2-40B4-BE49-F238E27FC236}">
                <a16:creationId xmlns:a16="http://schemas.microsoft.com/office/drawing/2014/main" xmlns="" id="{D5B64ED3-1C12-4D20-94D1-E26D0C4BCADC}"/>
              </a:ext>
            </a:extLst>
          </p:cNvPr>
          <p:cNvSpPr txBox="1"/>
          <p:nvPr/>
        </p:nvSpPr>
        <p:spPr>
          <a:xfrm>
            <a:off x="590956" y="5914580"/>
            <a:ext cx="11074400" cy="830997"/>
          </a:xfrm>
          <a:prstGeom prst="rect">
            <a:avLst/>
          </a:prstGeom>
          <a:noFill/>
        </p:spPr>
        <p:txBody>
          <a:bodyPr wrap="square">
            <a:spAutoFit/>
          </a:bodyPr>
          <a:lstStyle/>
          <a:p>
            <a:pPr algn="just"/>
            <a:r>
              <a:rPr lang="es-ES" sz="1600" dirty="0">
                <a:latin typeface="Arial" panose="020B0604020202020204" pitchFamily="34" charset="0"/>
                <a:cs typeface="Arial" panose="020B0604020202020204" pitchFamily="34" charset="0"/>
              </a:rPr>
              <a:t>En la S.E. </a:t>
            </a:r>
            <a:r>
              <a:rPr lang="es-ES" sz="1600" dirty="0" smtClean="0">
                <a:latin typeface="Arial" panose="020B0604020202020204" pitchFamily="34" charset="0"/>
                <a:cs typeface="Arial" panose="020B0604020202020204" pitchFamily="34" charset="0"/>
              </a:rPr>
              <a:t>20 </a:t>
            </a:r>
            <a:r>
              <a:rPr lang="es-ES" sz="1600" dirty="0">
                <a:latin typeface="Arial" panose="020B0604020202020204" pitchFamily="34" charset="0"/>
                <a:cs typeface="Arial" panose="020B0604020202020204" pitchFamily="34" charset="0"/>
              </a:rPr>
              <a:t>2024 se observa que del total de las muestras ingresadas para el diagnóstico de Elisa IgM de  </a:t>
            </a:r>
            <a:r>
              <a:rPr lang="es-ES" sz="1600" dirty="0" err="1">
                <a:latin typeface="Arial" panose="020B0604020202020204" pitchFamily="34" charset="0"/>
                <a:cs typeface="Arial" panose="020B0604020202020204" pitchFamily="34" charset="0"/>
              </a:rPr>
              <a:t>Leptospira</a:t>
            </a:r>
            <a:r>
              <a:rPr lang="es-ES" sz="1600" dirty="0">
                <a:latin typeface="Arial" panose="020B0604020202020204" pitchFamily="34" charset="0"/>
                <a:cs typeface="Arial" panose="020B0604020202020204" pitchFamily="34" charset="0"/>
              </a:rPr>
              <a:t>, es la IPRESS </a:t>
            </a:r>
            <a:r>
              <a:rPr lang="es-ES" sz="1600" dirty="0" smtClean="0">
                <a:latin typeface="Arial" panose="020B0604020202020204" pitchFamily="34" charset="0"/>
                <a:cs typeface="Arial" panose="020B0604020202020204" pitchFamily="34" charset="0"/>
              </a:rPr>
              <a:t>San Regis y Bellavista Nanay son las que </a:t>
            </a:r>
            <a:r>
              <a:rPr lang="es-ES" sz="1600" dirty="0">
                <a:latin typeface="Arial" panose="020B0604020202020204" pitchFamily="34" charset="0"/>
                <a:cs typeface="Arial" panose="020B0604020202020204" pitchFamily="34" charset="0"/>
              </a:rPr>
              <a:t>tienen mayor índice de Reactivos, seguido por </a:t>
            </a:r>
            <a:r>
              <a:rPr lang="es-ES" sz="1600" dirty="0" smtClean="0">
                <a:latin typeface="Arial" panose="020B0604020202020204" pitchFamily="34" charset="0"/>
                <a:cs typeface="Arial" panose="020B0604020202020204" pitchFamily="34" charset="0"/>
              </a:rPr>
              <a:t>el Hospital Apoyo Iquitos.</a:t>
            </a:r>
            <a:endParaRPr lang="es-ES" sz="14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1438252" y="1308683"/>
            <a:ext cx="9315495" cy="4341204"/>
          </a:xfrm>
          <a:prstGeom prst="rect">
            <a:avLst/>
          </a:prstGeom>
        </p:spPr>
      </p:pic>
    </p:spTree>
    <p:extLst>
      <p:ext uri="{BB962C8B-B14F-4D97-AF65-F5344CB8AC3E}">
        <p14:creationId xmlns:p14="http://schemas.microsoft.com/office/powerpoint/2010/main" val="2454347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3861FEDD-B37F-4F23-A58F-637EFF5948D1}"/>
              </a:ext>
            </a:extLst>
          </p:cNvPr>
          <p:cNvSpPr txBox="1"/>
          <p:nvPr/>
        </p:nvSpPr>
        <p:spPr>
          <a:xfrm>
            <a:off x="0" y="6272"/>
            <a:ext cx="12192000" cy="707886"/>
          </a:xfrm>
          <a:prstGeom prst="rect">
            <a:avLst/>
          </a:prstGeom>
          <a:solidFill>
            <a:schemeClr val="accent6">
              <a:lumMod val="40000"/>
              <a:lumOff val="60000"/>
            </a:schemeClr>
          </a:solidFill>
        </p:spPr>
        <p:txBody>
          <a:bodyPr wrap="square" rtlCol="0">
            <a:spAutoFit/>
          </a:bodyPr>
          <a:lstStyle/>
          <a:p>
            <a:pPr algn="ctr"/>
            <a:r>
              <a:rPr lang="es-ES" sz="2000" b="1" dirty="0">
                <a:solidFill>
                  <a:schemeClr val="accent1"/>
                </a:solidFill>
                <a:latin typeface="Arial" panose="020B0604020202020204" pitchFamily="34" charset="0"/>
                <a:cs typeface="Arial" panose="020B0604020202020204" pitchFamily="34" charset="0"/>
              </a:rPr>
              <a:t>MUESTRAS PROCESADAS S.E 01 - </a:t>
            </a:r>
            <a:r>
              <a:rPr lang="es-ES" sz="2000" b="1" dirty="0" smtClean="0">
                <a:solidFill>
                  <a:schemeClr val="accent1"/>
                </a:solidFill>
                <a:latin typeface="Arial" panose="020B0604020202020204" pitchFamily="34" charset="0"/>
                <a:cs typeface="Arial" panose="020B0604020202020204" pitchFamily="34" charset="0"/>
              </a:rPr>
              <a:t>20 </a:t>
            </a:r>
            <a:r>
              <a:rPr lang="es-ES" sz="2000" b="1" dirty="0">
                <a:solidFill>
                  <a:schemeClr val="accent1"/>
                </a:solidFill>
                <a:latin typeface="Arial" panose="020B0604020202020204" pitchFamily="34" charset="0"/>
                <a:cs typeface="Arial" panose="020B0604020202020204" pitchFamily="34" charset="0"/>
              </a:rPr>
              <a:t>-  2024</a:t>
            </a:r>
          </a:p>
          <a:p>
            <a:pPr algn="ctr"/>
            <a:r>
              <a:rPr lang="es-ES" sz="2000" b="1" dirty="0">
                <a:solidFill>
                  <a:schemeClr val="accent1"/>
                </a:solidFill>
                <a:latin typeface="Arial" panose="020B0604020202020204" pitchFamily="34" charset="0"/>
                <a:cs typeface="Arial" panose="020B0604020202020204" pitchFamily="34" charset="0"/>
              </a:rPr>
              <a:t>DIAGNÓSTICO DE LEPTOSPIROSIS POR EL METODO ELISA IgM (LRRL) Y MAT (INS)</a:t>
            </a:r>
            <a:endParaRPr lang="es-PE" sz="2000" b="1" dirty="0">
              <a:solidFill>
                <a:schemeClr val="accent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xmlns="" id="{42B95196-D049-4268-9F31-EA0D40C13C22}"/>
              </a:ext>
            </a:extLst>
          </p:cNvPr>
          <p:cNvSpPr txBox="1"/>
          <p:nvPr/>
        </p:nvSpPr>
        <p:spPr>
          <a:xfrm>
            <a:off x="555742" y="5214410"/>
            <a:ext cx="11080514" cy="1323439"/>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a:t>
            </a:r>
            <a:r>
              <a:rPr lang="es-ES" sz="1600" dirty="0" smtClean="0">
                <a:latin typeface="Arial" panose="020B0604020202020204" pitchFamily="34" charset="0"/>
                <a:cs typeface="Arial" panose="020B0604020202020204" pitchFamily="34" charset="0"/>
              </a:rPr>
              <a:t>20 </a:t>
            </a:r>
            <a:r>
              <a:rPr lang="es-ES" sz="1600" dirty="0">
                <a:latin typeface="Arial" panose="020B0604020202020204" pitchFamily="34" charset="0"/>
                <a:cs typeface="Arial" panose="020B0604020202020204" pitchFamily="34" charset="0"/>
              </a:rPr>
              <a:t>2024 se observa que el total de muestras enviadas para confirmación por el método de MAT al INS es </a:t>
            </a:r>
            <a:r>
              <a:rPr lang="es-ES" sz="1600" dirty="0" smtClean="0">
                <a:latin typeface="Arial" panose="020B0604020202020204" pitchFamily="34" charset="0"/>
                <a:cs typeface="Arial" panose="020B0604020202020204" pitchFamily="34" charset="0"/>
              </a:rPr>
              <a:t>2271, </a:t>
            </a:r>
            <a:r>
              <a:rPr lang="es-ES" sz="1600" dirty="0">
                <a:latin typeface="Arial" panose="020B0604020202020204" pitchFamily="34" charset="0"/>
                <a:cs typeface="Arial" panose="020B0604020202020204" pitchFamily="34" charset="0"/>
              </a:rPr>
              <a:t>de </a:t>
            </a:r>
            <a:r>
              <a:rPr lang="es-ES" sz="1600" dirty="0" smtClean="0">
                <a:latin typeface="Arial" panose="020B0604020202020204" pitchFamily="34" charset="0"/>
                <a:cs typeface="Arial" panose="020B0604020202020204" pitchFamily="34" charset="0"/>
              </a:rPr>
              <a:t>1603 </a:t>
            </a:r>
            <a:r>
              <a:rPr lang="es-ES" sz="1600" dirty="0">
                <a:latin typeface="Arial" panose="020B0604020202020204" pitchFamily="34" charset="0"/>
                <a:cs typeface="Arial" panose="020B0604020202020204" pitchFamily="34" charset="0"/>
              </a:rPr>
              <a:t>Reactivos por ELISA IgM en el LRRL </a:t>
            </a:r>
            <a:r>
              <a:rPr lang="es-ES" sz="1600" dirty="0" smtClean="0">
                <a:latin typeface="Arial" panose="020B0604020202020204" pitchFamily="34" charset="0"/>
                <a:cs typeface="Arial" panose="020B0604020202020204" pitchFamily="34" charset="0"/>
              </a:rPr>
              <a:t>760 </a:t>
            </a:r>
            <a:r>
              <a:rPr lang="es-ES" sz="1600" dirty="0">
                <a:latin typeface="Arial" panose="020B0604020202020204" pitchFamily="34" charset="0"/>
                <a:cs typeface="Arial" panose="020B0604020202020204" pitchFamily="34" charset="0"/>
              </a:rPr>
              <a:t>tienen resultado Positivo por MAT (</a:t>
            </a:r>
            <a:r>
              <a:rPr lang="es-ES" sz="1600" dirty="0" smtClean="0">
                <a:latin typeface="Arial" panose="020B0604020202020204" pitchFamily="34" charset="0"/>
                <a:cs typeface="Arial" panose="020B0604020202020204" pitchFamily="34" charset="0"/>
              </a:rPr>
              <a:t>47.41 </a:t>
            </a:r>
            <a:r>
              <a:rPr lang="es-ES" sz="1600" dirty="0">
                <a:latin typeface="Arial" panose="020B0604020202020204" pitchFamily="34" charset="0"/>
                <a:cs typeface="Arial" panose="020B0604020202020204" pitchFamily="34" charset="0"/>
              </a:rPr>
              <a:t>%), además de  </a:t>
            </a:r>
            <a:r>
              <a:rPr lang="es-ES" sz="1600" dirty="0" smtClean="0">
                <a:latin typeface="Arial" panose="020B0604020202020204" pitchFamily="34" charset="0"/>
                <a:cs typeface="Arial" panose="020B0604020202020204" pitchFamily="34" charset="0"/>
              </a:rPr>
              <a:t>668 </a:t>
            </a:r>
            <a:r>
              <a:rPr lang="es-ES" sz="1600" dirty="0">
                <a:latin typeface="Arial" panose="020B0604020202020204" pitchFamily="34" charset="0"/>
                <a:cs typeface="Arial" panose="020B0604020202020204" pitchFamily="34" charset="0"/>
              </a:rPr>
              <a:t>muestras con resultados Indeterminados por ELISA IgM, </a:t>
            </a:r>
            <a:r>
              <a:rPr lang="es-ES" sz="1600" dirty="0" smtClean="0">
                <a:latin typeface="Arial" panose="020B0604020202020204" pitchFamily="34" charset="0"/>
                <a:cs typeface="Arial" panose="020B0604020202020204" pitchFamily="34" charset="0"/>
              </a:rPr>
              <a:t>209 </a:t>
            </a:r>
            <a:r>
              <a:rPr lang="es-ES" sz="1600" dirty="0">
                <a:latin typeface="Arial" panose="020B0604020202020204" pitchFamily="34" charset="0"/>
                <a:cs typeface="Arial" panose="020B0604020202020204" pitchFamily="34" charset="0"/>
              </a:rPr>
              <a:t>Resultados Positivos a MAT (</a:t>
            </a:r>
            <a:r>
              <a:rPr lang="es-ES" sz="1600" dirty="0" smtClean="0">
                <a:latin typeface="Arial" panose="020B0604020202020204" pitchFamily="34" charset="0"/>
                <a:cs typeface="Arial" panose="020B0604020202020204" pitchFamily="34" charset="0"/>
              </a:rPr>
              <a:t>31.29 </a:t>
            </a:r>
            <a:r>
              <a:rPr lang="es-ES" sz="1600" dirty="0">
                <a:latin typeface="Arial" panose="020B0604020202020204" pitchFamily="34" charset="0"/>
                <a:cs typeface="Arial" panose="020B0604020202020204" pitchFamily="34" charset="0"/>
              </a:rPr>
              <a:t>%) .</a:t>
            </a:r>
          </a:p>
          <a:p>
            <a:pPr algn="just"/>
            <a:endParaRPr lang="es-ES" sz="1600" dirty="0">
              <a:latin typeface="Arial" panose="020B0604020202020204" pitchFamily="34" charset="0"/>
              <a:cs typeface="Arial" panose="020B0604020202020204" pitchFamily="34" charset="0"/>
            </a:endParaRPr>
          </a:p>
          <a:p>
            <a:pPr algn="just"/>
            <a:r>
              <a:rPr lang="es-ES" sz="1600" dirty="0">
                <a:latin typeface="Arial" panose="020B0604020202020204" pitchFamily="34" charset="0"/>
                <a:cs typeface="Arial" panose="020B0604020202020204" pitchFamily="34" charset="0"/>
              </a:rPr>
              <a:t>Del total de muestras analizadas por MAT (</a:t>
            </a:r>
            <a:r>
              <a:rPr lang="es-ES" sz="1600" dirty="0" smtClean="0">
                <a:latin typeface="Arial" panose="020B0604020202020204" pitchFamily="34" charset="0"/>
                <a:cs typeface="Arial" panose="020B0604020202020204" pitchFamily="34" charset="0"/>
              </a:rPr>
              <a:t>2271), </a:t>
            </a:r>
            <a:r>
              <a:rPr lang="es-ES" sz="1600" dirty="0">
                <a:latin typeface="Arial" panose="020B0604020202020204" pitchFamily="34" charset="0"/>
                <a:cs typeface="Arial" panose="020B0604020202020204" pitchFamily="34" charset="0"/>
              </a:rPr>
              <a:t>solo el </a:t>
            </a:r>
            <a:r>
              <a:rPr lang="es-ES" sz="1600" dirty="0" smtClean="0">
                <a:latin typeface="Arial" panose="020B0604020202020204" pitchFamily="34" charset="0"/>
                <a:cs typeface="Arial" panose="020B0604020202020204" pitchFamily="34" charset="0"/>
              </a:rPr>
              <a:t>42.67 </a:t>
            </a:r>
            <a:r>
              <a:rPr lang="es-ES" sz="1600" dirty="0">
                <a:latin typeface="Arial" panose="020B0604020202020204" pitchFamily="34" charset="0"/>
                <a:cs typeface="Arial" panose="020B0604020202020204" pitchFamily="34" charset="0"/>
              </a:rPr>
              <a:t>% de ellos tienen resultado Confirmado como Positivo.</a:t>
            </a:r>
          </a:p>
        </p:txBody>
      </p:sp>
      <p:graphicFrame>
        <p:nvGraphicFramePr>
          <p:cNvPr id="3" name="Objeto 2"/>
          <p:cNvGraphicFramePr>
            <a:graphicFrameLocks noChangeAspect="1"/>
          </p:cNvGraphicFramePr>
          <p:nvPr>
            <p:extLst>
              <p:ext uri="{D42A27DB-BD31-4B8C-83A1-F6EECF244321}">
                <p14:modId xmlns:p14="http://schemas.microsoft.com/office/powerpoint/2010/main" val="4098942160"/>
              </p:ext>
            </p:extLst>
          </p:nvPr>
        </p:nvGraphicFramePr>
        <p:xfrm>
          <a:off x="3238500" y="2022475"/>
          <a:ext cx="5715000" cy="2809875"/>
        </p:xfrm>
        <a:graphic>
          <a:graphicData uri="http://schemas.openxmlformats.org/presentationml/2006/ole">
            <mc:AlternateContent xmlns:mc="http://schemas.openxmlformats.org/markup-compatibility/2006">
              <mc:Choice xmlns:v="urn:schemas-microsoft-com:vml" Requires="v">
                <p:oleObj spid="_x0000_s16386" name="Hoja de cálculo" r:id="rId3" imgW="5715000" imgH="2809875" progId="Excel.Sheet.12">
                  <p:embed/>
                </p:oleObj>
              </mc:Choice>
              <mc:Fallback>
                <p:oleObj name="Hoja de cálculo" r:id="rId3" imgW="5715000" imgH="2809875" progId="Excel.Sheet.12">
                  <p:embed/>
                  <p:pic>
                    <p:nvPicPr>
                      <p:cNvPr id="0" name=""/>
                      <p:cNvPicPr/>
                      <p:nvPr/>
                    </p:nvPicPr>
                    <p:blipFill>
                      <a:blip r:embed="rId4"/>
                      <a:stretch>
                        <a:fillRect/>
                      </a:stretch>
                    </p:blipFill>
                    <p:spPr>
                      <a:xfrm>
                        <a:off x="3238500" y="2022475"/>
                        <a:ext cx="5715000" cy="2809875"/>
                      </a:xfrm>
                      <a:prstGeom prst="rect">
                        <a:avLst/>
                      </a:prstGeom>
                    </p:spPr>
                  </p:pic>
                </p:oleObj>
              </mc:Fallback>
            </mc:AlternateContent>
          </a:graphicData>
        </a:graphic>
      </p:graphicFrame>
    </p:spTree>
    <p:extLst>
      <p:ext uri="{BB962C8B-B14F-4D97-AF65-F5344CB8AC3E}">
        <p14:creationId xmlns:p14="http://schemas.microsoft.com/office/powerpoint/2010/main" val="1216696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3861FEDD-B37F-4F23-A58F-637EFF5948D1}"/>
              </a:ext>
            </a:extLst>
          </p:cNvPr>
          <p:cNvSpPr txBox="1"/>
          <p:nvPr/>
        </p:nvSpPr>
        <p:spPr>
          <a:xfrm>
            <a:off x="0" y="0"/>
            <a:ext cx="12192000" cy="707886"/>
          </a:xfrm>
          <a:prstGeom prst="rect">
            <a:avLst/>
          </a:prstGeom>
          <a:solidFill>
            <a:schemeClr val="accent6">
              <a:lumMod val="40000"/>
              <a:lumOff val="60000"/>
            </a:schemeClr>
          </a:solidFill>
        </p:spPr>
        <p:txBody>
          <a:bodyPr wrap="square" rtlCol="0">
            <a:spAutoFit/>
          </a:bodyPr>
          <a:lstStyle/>
          <a:p>
            <a:pPr algn="ctr"/>
            <a:r>
              <a:rPr lang="es-ES" sz="2000" b="1" dirty="0">
                <a:solidFill>
                  <a:schemeClr val="accent1"/>
                </a:solidFill>
                <a:latin typeface="Arial" panose="020B0604020202020204" pitchFamily="34" charset="0"/>
                <a:cs typeface="Arial" panose="020B0604020202020204" pitchFamily="34" charset="0"/>
              </a:rPr>
              <a:t>MUESTRAS PROCESADAS Y ENVIADAS AL INS</a:t>
            </a:r>
          </a:p>
          <a:p>
            <a:pPr algn="ctr"/>
            <a:r>
              <a:rPr lang="es-ES" sz="2000" b="1" dirty="0">
                <a:solidFill>
                  <a:schemeClr val="accent1"/>
                </a:solidFill>
                <a:latin typeface="Arial" panose="020B0604020202020204" pitchFamily="34" charset="0"/>
                <a:cs typeface="Arial" panose="020B0604020202020204" pitchFamily="34" charset="0"/>
              </a:rPr>
              <a:t>DE LA SEMANA EPIDEMIOLÓGICA 01 AL </a:t>
            </a:r>
            <a:r>
              <a:rPr lang="es-ES" sz="2000" b="1" dirty="0" smtClean="0">
                <a:solidFill>
                  <a:schemeClr val="accent1"/>
                </a:solidFill>
                <a:latin typeface="Arial" panose="020B0604020202020204" pitchFamily="34" charset="0"/>
                <a:cs typeface="Arial" panose="020B0604020202020204" pitchFamily="34" charset="0"/>
              </a:rPr>
              <a:t>20 </a:t>
            </a:r>
            <a:r>
              <a:rPr lang="es-ES" sz="2000" b="1" dirty="0">
                <a:solidFill>
                  <a:schemeClr val="accent1"/>
                </a:solidFill>
                <a:latin typeface="Arial" panose="020B0604020202020204" pitchFamily="34" charset="0"/>
                <a:cs typeface="Arial" panose="020B0604020202020204" pitchFamily="34" charset="0"/>
              </a:rPr>
              <a:t>– 2024</a:t>
            </a:r>
          </a:p>
        </p:txBody>
      </p:sp>
      <p:graphicFrame>
        <p:nvGraphicFramePr>
          <p:cNvPr id="4" name="Objeto 3"/>
          <p:cNvGraphicFramePr>
            <a:graphicFrameLocks noChangeAspect="1"/>
          </p:cNvGraphicFramePr>
          <p:nvPr>
            <p:extLst>
              <p:ext uri="{D42A27DB-BD31-4B8C-83A1-F6EECF244321}">
                <p14:modId xmlns:p14="http://schemas.microsoft.com/office/powerpoint/2010/main" val="653788520"/>
              </p:ext>
            </p:extLst>
          </p:nvPr>
        </p:nvGraphicFramePr>
        <p:xfrm>
          <a:off x="2709644" y="1400961"/>
          <a:ext cx="7139031" cy="3055152"/>
        </p:xfrm>
        <a:graphic>
          <a:graphicData uri="http://schemas.openxmlformats.org/presentationml/2006/ole">
            <mc:AlternateContent xmlns:mc="http://schemas.openxmlformats.org/markup-compatibility/2006">
              <mc:Choice xmlns:v="urn:schemas-microsoft-com:vml" Requires="v">
                <p:oleObj spid="_x0000_s17410" name="Hoja de cálculo binaria" r:id="rId3" imgW="11201400" imgH="2057400" progId="Excel.SheetBinaryMacroEnabled.12">
                  <p:embed/>
                </p:oleObj>
              </mc:Choice>
              <mc:Fallback>
                <p:oleObj name="Hoja de cálculo binaria" r:id="rId3" imgW="11201400" imgH="2057400" progId="Excel.SheetBinaryMacroEnabled.12">
                  <p:embed/>
                  <p:pic>
                    <p:nvPicPr>
                      <p:cNvPr id="0" name=""/>
                      <p:cNvPicPr/>
                      <p:nvPr/>
                    </p:nvPicPr>
                    <p:blipFill>
                      <a:blip r:embed="rId4"/>
                      <a:stretch>
                        <a:fillRect/>
                      </a:stretch>
                    </p:blipFill>
                    <p:spPr>
                      <a:xfrm>
                        <a:off x="2709644" y="1400961"/>
                        <a:ext cx="7139031" cy="3055152"/>
                      </a:xfrm>
                      <a:prstGeom prst="rect">
                        <a:avLst/>
                      </a:prstGeom>
                    </p:spPr>
                  </p:pic>
                </p:oleObj>
              </mc:Fallback>
            </mc:AlternateContent>
          </a:graphicData>
        </a:graphic>
      </p:graphicFrame>
    </p:spTree>
    <p:extLst>
      <p:ext uri="{BB962C8B-B14F-4D97-AF65-F5344CB8AC3E}">
        <p14:creationId xmlns:p14="http://schemas.microsoft.com/office/powerpoint/2010/main" val="2542193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 xmlns:a16="http://schemas.microsoft.com/office/drawing/2014/main" id="{B8482696-5865-40B5-976E-9DDB27C8A006}"/>
              </a:ext>
            </a:extLst>
          </p:cNvPr>
          <p:cNvSpPr txBox="1">
            <a:spLocks/>
          </p:cNvSpPr>
          <p:nvPr/>
        </p:nvSpPr>
        <p:spPr>
          <a:xfrm>
            <a:off x="5162174" y="2869880"/>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a:solidFill>
                  <a:schemeClr val="accent6">
                    <a:lumMod val="50000"/>
                  </a:schemeClr>
                </a:solidFill>
                <a:latin typeface="Algerian" panose="04020705040A02060702" pitchFamily="82" charset="0"/>
              </a:rPr>
              <a:t>MALARIA</a:t>
            </a:r>
            <a:endParaRPr lang="es-MX" sz="6287" b="1" dirty="0">
              <a:solidFill>
                <a:schemeClr val="accent6">
                  <a:lumMod val="50000"/>
                </a:schemeClr>
              </a:solidFill>
              <a:latin typeface="Algerian" panose="04020705040A02060702" pitchFamily="82" charset="0"/>
            </a:endParaRPr>
          </a:p>
        </p:txBody>
      </p:sp>
    </p:spTree>
    <p:extLst>
      <p:ext uri="{BB962C8B-B14F-4D97-AF65-F5344CB8AC3E}">
        <p14:creationId xmlns:p14="http://schemas.microsoft.com/office/powerpoint/2010/main" val="286344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OROPUCHE</a:t>
            </a:r>
          </a:p>
        </p:txBody>
      </p:sp>
    </p:spTree>
    <p:extLst>
      <p:ext uri="{BB962C8B-B14F-4D97-AF65-F5344CB8AC3E}">
        <p14:creationId xmlns:p14="http://schemas.microsoft.com/office/powerpoint/2010/main" val="1051871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0D673E27-663A-48EC-8754-D5E5377727AB}"/>
              </a:ext>
            </a:extLst>
          </p:cNvPr>
          <p:cNvSpPr txBox="1"/>
          <p:nvPr/>
        </p:nvSpPr>
        <p:spPr>
          <a:xfrm>
            <a:off x="0" y="0"/>
            <a:ext cx="12192000" cy="816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defPPr>
              <a:defRPr lang="es-PE"/>
            </a:defPPr>
            <a:lvl1pPr algn="ctr">
              <a:defRPr sz="2460" b="1">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858" dirty="0">
                <a:latin typeface="Arial Black" panose="020B0A04020102020204" pitchFamily="34" charset="0"/>
              </a:rPr>
              <a:t>NOTIFICACIÓN DE CASOS DE OROPUCHE SEGÚN INFORMACIÓN EPIDEMIOLÓGICA.</a:t>
            </a:r>
          </a:p>
          <a:p>
            <a:r>
              <a:rPr lang="es-ES" sz="1858" dirty="0">
                <a:latin typeface="Arial Black" panose="020B0A04020102020204" pitchFamily="34" charset="0"/>
              </a:rPr>
              <a:t>GERESA LORETO. </a:t>
            </a:r>
            <a:r>
              <a:rPr lang="es-ES" sz="1858" dirty="0" smtClean="0">
                <a:latin typeface="Arial Black" panose="020B0A04020102020204" pitchFamily="34" charset="0"/>
              </a:rPr>
              <a:t>SE1-20, </a:t>
            </a:r>
            <a:r>
              <a:rPr lang="es-ES" sz="1858" dirty="0">
                <a:latin typeface="Arial Black" panose="020B0A04020102020204" pitchFamily="34" charset="0"/>
              </a:rPr>
              <a:t>AÑO 2024</a:t>
            </a:r>
            <a:endParaRPr lang="es-MX" sz="1858" dirty="0">
              <a:latin typeface="Arial Black" panose="020B0A04020102020204" pitchFamily="34" charset="0"/>
            </a:endParaRPr>
          </a:p>
        </p:txBody>
      </p:sp>
      <p:sp>
        <p:nvSpPr>
          <p:cNvPr id="5" name="CuadroTexto 4">
            <a:extLst>
              <a:ext uri="{FF2B5EF4-FFF2-40B4-BE49-F238E27FC236}">
                <a16:creationId xmlns="" xmlns:a16="http://schemas.microsoft.com/office/drawing/2014/main" id="{BE013238-8CD3-40BF-B2B1-1BFD6B788BEF}"/>
              </a:ext>
            </a:extLst>
          </p:cNvPr>
          <p:cNvSpPr txBox="1"/>
          <p:nvPr/>
        </p:nvSpPr>
        <p:spPr>
          <a:xfrm>
            <a:off x="255054" y="6409938"/>
            <a:ext cx="4272472" cy="235321"/>
          </a:xfrm>
          <a:prstGeom prst="rect">
            <a:avLst/>
          </a:prstGeom>
          <a:noFill/>
        </p:spPr>
        <p:txBody>
          <a:bodyPr wrap="square" rtlCol="0">
            <a:spAutoFit/>
          </a:bodyPr>
          <a:lstStyle/>
          <a:p>
            <a:r>
              <a:rPr lang="es-MX" sz="929" dirty="0"/>
              <a:t>Fuente: Base de datos del Noti Web de la Dirección de Epidemiología- GERESA Loreto</a:t>
            </a:r>
          </a:p>
        </p:txBody>
      </p:sp>
      <p:sp>
        <p:nvSpPr>
          <p:cNvPr id="3" name="CuadroTexto 2">
            <a:extLst>
              <a:ext uri="{FF2B5EF4-FFF2-40B4-BE49-F238E27FC236}">
                <a16:creationId xmlns="" xmlns:a16="http://schemas.microsoft.com/office/drawing/2014/main" id="{5DEB8E19-E395-43C6-BC5B-01D554932774}"/>
              </a:ext>
            </a:extLst>
          </p:cNvPr>
          <p:cNvSpPr txBox="1"/>
          <p:nvPr/>
        </p:nvSpPr>
        <p:spPr>
          <a:xfrm>
            <a:off x="7477760" y="4533428"/>
            <a:ext cx="4606900" cy="1569660"/>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640" b="1"/>
            </a:lvl1pPr>
          </a:lstStyle>
          <a:p>
            <a:r>
              <a:rPr lang="es-ES" sz="1600" dirty="0"/>
              <a:t>Entre las </a:t>
            </a:r>
            <a:r>
              <a:rPr lang="es-ES" sz="1600" dirty="0" smtClean="0"/>
              <a:t>S.E1–S.E20, </a:t>
            </a:r>
            <a:r>
              <a:rPr lang="es-ES" sz="1600" dirty="0"/>
              <a:t>Se han reportado </a:t>
            </a:r>
            <a:r>
              <a:rPr lang="es-ES" sz="1600" dirty="0" smtClean="0"/>
              <a:t>186 </a:t>
            </a:r>
            <a:r>
              <a:rPr lang="es-ES" sz="1600" dirty="0"/>
              <a:t>casos de Oropuche ingresados al sistema del Noti Web de la Dirección de Epidemiología, todos confirmados, el </a:t>
            </a:r>
            <a:r>
              <a:rPr lang="es-ES" sz="1600" dirty="0" smtClean="0"/>
              <a:t>39.25% </a:t>
            </a:r>
            <a:r>
              <a:rPr lang="es-ES" sz="1600" dirty="0"/>
              <a:t>corresponden al distrito de </a:t>
            </a:r>
            <a:r>
              <a:rPr lang="es-ES" sz="1600" dirty="0" err="1" smtClean="0"/>
              <a:t>Punchana</a:t>
            </a:r>
            <a:r>
              <a:rPr lang="es-ES" sz="1600" dirty="0" smtClean="0"/>
              <a:t>, el 37.1 </a:t>
            </a:r>
            <a:r>
              <a:rPr lang="es-ES" sz="1600" dirty="0"/>
              <a:t>% al distrito de San Juan. En el año 2023 solo se reportó 1 caso en la SE 11.</a:t>
            </a:r>
            <a:endParaRPr lang="es-MX" sz="1600" dirty="0"/>
          </a:p>
        </p:txBody>
      </p:sp>
      <p:pic>
        <p:nvPicPr>
          <p:cNvPr id="10335" name="Picture 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14" y="1128395"/>
            <a:ext cx="7017919" cy="4012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6" name="Picture 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8193" y="1219835"/>
            <a:ext cx="4756467" cy="277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971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E794BF50-6A1D-4C76-84BB-CFEC018338F9}"/>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5465" y="1741281"/>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 xmlns:a16="http://schemas.microsoft.com/office/drawing/2014/main" id="{4BF928B8-E4AD-43A8-9DB3-97F7642185CE}"/>
              </a:ext>
            </a:extLst>
          </p:cNvPr>
          <p:cNvSpPr>
            <a:spLocks noGrp="1"/>
          </p:cNvSpPr>
          <p:nvPr>
            <p:ph type="ctrTitle"/>
          </p:nvPr>
        </p:nvSpPr>
        <p:spPr>
          <a:xfrm>
            <a:off x="5146051" y="2709439"/>
            <a:ext cx="4809706" cy="1184149"/>
          </a:xfrm>
          <a:solidFill>
            <a:schemeClr val="accent6">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OFIDISMO</a:t>
            </a:r>
          </a:p>
        </p:txBody>
      </p:sp>
    </p:spTree>
    <p:extLst>
      <p:ext uri="{BB962C8B-B14F-4D97-AF65-F5344CB8AC3E}">
        <p14:creationId xmlns:p14="http://schemas.microsoft.com/office/powerpoint/2010/main" val="16555586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1236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Casos de Ofidismo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20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a:p>
            <a:pPr algn="ctr"/>
            <a:endPar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p:txBody>
      </p:sp>
      <p:sp>
        <p:nvSpPr>
          <p:cNvPr id="8" name="Rectangle 7"/>
          <p:cNvSpPr/>
          <p:nvPr/>
        </p:nvSpPr>
        <p:spPr>
          <a:xfrm>
            <a:off x="503612" y="2371750"/>
            <a:ext cx="429212" cy="64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7 Rectángulo">
            <a:extLst>
              <a:ext uri="{FF2B5EF4-FFF2-40B4-BE49-F238E27FC236}">
                <a16:creationId xmlns="" xmlns:a16="http://schemas.microsoft.com/office/drawing/2014/main" id="{509F84E5-9623-4212-B6CE-AB0806DE7FCC}"/>
              </a:ext>
            </a:extLst>
          </p:cNvPr>
          <p:cNvSpPr/>
          <p:nvPr/>
        </p:nvSpPr>
        <p:spPr>
          <a:xfrm>
            <a:off x="9428480" y="1312338"/>
            <a:ext cx="2720076" cy="4440383"/>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a:t>
            </a:r>
            <a:r>
              <a:rPr lang="es-ES" sz="1487" b="1" dirty="0" smtClean="0">
                <a:latin typeface="Arial" panose="020B0604020202020204" pitchFamily="34" charset="0"/>
                <a:cs typeface="Arial" panose="020B0604020202020204" pitchFamily="34" charset="0"/>
              </a:rPr>
              <a:t>20-2024</a:t>
            </a:r>
            <a:r>
              <a:rPr lang="es-ES" sz="1487" b="1" dirty="0">
                <a:latin typeface="Arial" panose="020B0604020202020204" pitchFamily="34" charset="0"/>
                <a:cs typeface="Arial" panose="020B0604020202020204" pitchFamily="34" charset="0"/>
              </a:rPr>
              <a:t>, 46 distritos han reportados </a:t>
            </a:r>
            <a:r>
              <a:rPr lang="es-ES" sz="1487" b="1" dirty="0" smtClean="0">
                <a:latin typeface="Arial" panose="020B0604020202020204" pitchFamily="34" charset="0"/>
                <a:cs typeface="Arial" panose="020B0604020202020204" pitchFamily="34" charset="0"/>
              </a:rPr>
              <a:t>249 </a:t>
            </a:r>
            <a:r>
              <a:rPr lang="es-ES" sz="1487" b="1" dirty="0">
                <a:latin typeface="Arial" panose="020B0604020202020204" pitchFamily="34" charset="0"/>
                <a:cs typeface="Arial" panose="020B0604020202020204" pitchFamily="34" charset="0"/>
              </a:rPr>
              <a:t>casos de ofidismo, el </a:t>
            </a:r>
            <a:r>
              <a:rPr lang="es-ES" sz="1487" b="1" dirty="0" smtClean="0">
                <a:solidFill>
                  <a:srgbClr val="FF0000"/>
                </a:solidFill>
                <a:latin typeface="Arial" panose="020B0604020202020204" pitchFamily="34" charset="0"/>
                <a:cs typeface="Arial" panose="020B0604020202020204" pitchFamily="34" charset="0"/>
              </a:rPr>
              <a:t>81.12%</a:t>
            </a:r>
            <a:r>
              <a:rPr lang="es-ES" sz="1487" b="1" dirty="0" smtClean="0">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se concentran en </a:t>
            </a:r>
            <a:r>
              <a:rPr lang="es-ES" sz="1487" b="1" dirty="0" smtClean="0">
                <a:latin typeface="Arial" panose="020B0604020202020204" pitchFamily="34" charset="0"/>
                <a:cs typeface="Arial" panose="020B0604020202020204" pitchFamily="34" charset="0"/>
              </a:rPr>
              <a:t>24 distritos</a:t>
            </a:r>
            <a:r>
              <a:rPr lang="es-ES" sz="1487" b="1" dirty="0">
                <a:latin typeface="Arial" panose="020B0604020202020204" pitchFamily="34" charset="0"/>
                <a:cs typeface="Arial" panose="020B0604020202020204" pitchFamily="34" charset="0"/>
              </a:rPr>
              <a:t>, entre los tres primeros  se encuentra los distrito de San Juan Bautista </a:t>
            </a:r>
            <a:r>
              <a:rPr lang="es-ES" sz="1487" b="1" dirty="0">
                <a:solidFill>
                  <a:srgbClr val="FF0000"/>
                </a:solidFill>
                <a:latin typeface="Arial" panose="020B0604020202020204" pitchFamily="34" charset="0"/>
                <a:cs typeface="Arial" panose="020B0604020202020204" pitchFamily="34" charset="0"/>
              </a:rPr>
              <a:t>(</a:t>
            </a:r>
            <a:r>
              <a:rPr lang="es-ES" sz="1487" b="1" dirty="0" smtClean="0">
                <a:solidFill>
                  <a:srgbClr val="FF0000"/>
                </a:solidFill>
                <a:latin typeface="Arial" panose="020B0604020202020204" pitchFamily="34" charset="0"/>
                <a:cs typeface="Arial" panose="020B0604020202020204" pitchFamily="34" charset="0"/>
              </a:rPr>
              <a:t>7.23%), </a:t>
            </a:r>
            <a:r>
              <a:rPr lang="es-ES" sz="1487" b="1" dirty="0">
                <a:latin typeface="Arial" panose="020B0604020202020204" pitchFamily="34" charset="0"/>
                <a:cs typeface="Arial" panose="020B0604020202020204" pitchFamily="34" charset="0"/>
              </a:rPr>
              <a:t>Yurimaguas</a:t>
            </a:r>
            <a:r>
              <a:rPr lang="es-ES" sz="1487" b="1" dirty="0">
                <a:solidFill>
                  <a:srgbClr val="FF0000"/>
                </a:solidFill>
                <a:latin typeface="Arial" panose="020B0604020202020204" pitchFamily="34" charset="0"/>
                <a:cs typeface="Arial" panose="020B0604020202020204" pitchFamily="34" charset="0"/>
              </a:rPr>
              <a:t> </a:t>
            </a:r>
            <a:r>
              <a:rPr lang="es-ES" sz="1487" b="1" dirty="0" smtClean="0">
                <a:solidFill>
                  <a:srgbClr val="FF0000"/>
                </a:solidFill>
                <a:latin typeface="Arial" panose="020B0604020202020204" pitchFamily="34" charset="0"/>
                <a:cs typeface="Arial" panose="020B0604020202020204" pitchFamily="34" charset="0"/>
              </a:rPr>
              <a:t>(7.23%) </a:t>
            </a:r>
            <a:r>
              <a:rPr lang="es-ES" sz="1487" b="1" dirty="0">
                <a:latin typeface="Arial" panose="020B0604020202020204" pitchFamily="34" charset="0"/>
                <a:cs typeface="Arial" panose="020B0604020202020204" pitchFamily="34" charset="0"/>
              </a:rPr>
              <a:t>y </a:t>
            </a:r>
            <a:r>
              <a:rPr lang="es-ES" sz="1487" b="1" dirty="0" err="1">
                <a:latin typeface="Arial" panose="020B0604020202020204" pitchFamily="34" charset="0"/>
                <a:cs typeface="Arial" panose="020B0604020202020204" pitchFamily="34" charset="0"/>
              </a:rPr>
              <a:t>Manseriche</a:t>
            </a:r>
            <a:r>
              <a:rPr lang="es-ES" sz="1487" b="1" dirty="0">
                <a:latin typeface="Arial" panose="020B0604020202020204" pitchFamily="34" charset="0"/>
                <a:cs typeface="Arial" panose="020B0604020202020204" pitchFamily="34" charset="0"/>
              </a:rPr>
              <a:t> </a:t>
            </a:r>
            <a:r>
              <a:rPr lang="es-ES" sz="1487" b="1" dirty="0" smtClean="0">
                <a:solidFill>
                  <a:srgbClr val="FF0000"/>
                </a:solidFill>
                <a:latin typeface="Arial" panose="020B0604020202020204" pitchFamily="34" charset="0"/>
                <a:cs typeface="Arial" panose="020B0604020202020204" pitchFamily="34" charset="0"/>
              </a:rPr>
              <a:t>(6.43%). </a:t>
            </a:r>
            <a:r>
              <a:rPr lang="es-ES" sz="1487" b="1" dirty="0">
                <a:latin typeface="Arial" panose="020B0604020202020204" pitchFamily="34" charset="0"/>
                <a:cs typeface="Arial" panose="020B0604020202020204" pitchFamily="34" charset="0"/>
              </a:rPr>
              <a:t>Hasta la </a:t>
            </a:r>
            <a:r>
              <a:rPr lang="es-ES" sz="1487" b="1" dirty="0" smtClean="0">
                <a:latin typeface="Arial" panose="020B0604020202020204" pitchFamily="34" charset="0"/>
                <a:cs typeface="Arial" panose="020B0604020202020204" pitchFamily="34" charset="0"/>
              </a:rPr>
              <a:t>SE-20 </a:t>
            </a:r>
            <a:r>
              <a:rPr lang="es-ES" sz="1487" b="1" dirty="0">
                <a:latin typeface="Arial" panose="020B0604020202020204" pitchFamily="34" charset="0"/>
                <a:cs typeface="Arial" panose="020B0604020202020204" pitchFamily="34" charset="0"/>
              </a:rPr>
              <a:t>se han reportado 3 defunciones por Ofidismo procedentes de los distritos: 01 Trompeteros, 01 Teniente Cesar López Rojas y 01 Urarinas . En el mismo periodo del </a:t>
            </a:r>
            <a:r>
              <a:rPr lang="es-ES" sz="1487" b="1" dirty="0" smtClean="0">
                <a:latin typeface="Arial" panose="020B0604020202020204" pitchFamily="34" charset="0"/>
                <a:cs typeface="Arial" panose="020B0604020202020204" pitchFamily="34" charset="0"/>
              </a:rPr>
              <a:t>2023  </a:t>
            </a:r>
            <a:r>
              <a:rPr lang="es-ES" sz="1487" b="1" dirty="0">
                <a:latin typeface="Arial" panose="020B0604020202020204" pitchFamily="34" charset="0"/>
                <a:cs typeface="Arial" panose="020B0604020202020204" pitchFamily="34" charset="0"/>
              </a:rPr>
              <a:t>se reportaron </a:t>
            </a:r>
            <a:r>
              <a:rPr lang="es-ES" sz="1487" b="1" dirty="0" smtClean="0">
                <a:latin typeface="Arial" panose="020B0604020202020204" pitchFamily="34" charset="0"/>
                <a:cs typeface="Arial" panose="020B0604020202020204" pitchFamily="34" charset="0"/>
              </a:rPr>
              <a:t>254 </a:t>
            </a:r>
            <a:r>
              <a:rPr lang="es-ES" sz="1487" b="1" dirty="0">
                <a:latin typeface="Arial" panose="020B0604020202020204" pitchFamily="34" charset="0"/>
                <a:cs typeface="Arial" panose="020B0604020202020204" pitchFamily="34" charset="0"/>
              </a:rPr>
              <a:t>accidentes ofídicos.</a:t>
            </a:r>
          </a:p>
        </p:txBody>
      </p:sp>
      <p:pic>
        <p:nvPicPr>
          <p:cNvPr id="7" name="Imagen 2">
            <a:extLst>
              <a:ext uri="{FF2B5EF4-FFF2-40B4-BE49-F238E27FC236}">
                <a16:creationId xmlns:a16="http://schemas.microsoft.com/office/drawing/2014/main" xmlns="" id="{1CD6F3EB-EF2B-4021-8E8B-E220EB85B9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14" y="870988"/>
            <a:ext cx="3294828" cy="4656052"/>
          </a:xfrm>
          <a:prstGeom prst="rect">
            <a:avLst/>
          </a:prstGeom>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441" y="779548"/>
            <a:ext cx="5990873" cy="598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0168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3CE1B714-3A23-4E5F-B23B-4E0C56CA2D87}"/>
              </a:ext>
            </a:extLst>
          </p:cNvPr>
          <p:cNvSpPr>
            <a:spLocks noGrp="1"/>
          </p:cNvSpPr>
          <p:nvPr>
            <p:ph type="ctrTitle"/>
          </p:nvPr>
        </p:nvSpPr>
        <p:spPr>
          <a:xfrm>
            <a:off x="3695031" y="1240210"/>
            <a:ext cx="8710492" cy="2274406"/>
          </a:xfrm>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TUBERCULOSIS</a:t>
            </a:r>
          </a:p>
        </p:txBody>
      </p:sp>
      <p:pic>
        <p:nvPicPr>
          <p:cNvPr id="3" name="Imagen 2">
            <a:extLst>
              <a:ext uri="{FF2B5EF4-FFF2-40B4-BE49-F238E27FC236}">
                <a16:creationId xmlns=""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9690589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a:extLst>
              <a:ext uri="{FF2B5EF4-FFF2-40B4-BE49-F238E27FC236}">
                <a16:creationId xmlns="" xmlns:a16="http://schemas.microsoft.com/office/drawing/2014/main" id="{505DCEE1-04CC-4BB3-AED0-487EAC770EA7}"/>
              </a:ext>
            </a:extLst>
          </p:cNvPr>
          <p:cNvSpPr/>
          <p:nvPr/>
        </p:nvSpPr>
        <p:spPr>
          <a:xfrm>
            <a:off x="0" y="-11775"/>
            <a:ext cx="12192000" cy="7939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Tuberculosis, Región Loreto,  Año 2024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20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p>
        </p:txBody>
      </p:sp>
      <p:sp>
        <p:nvSpPr>
          <p:cNvPr id="6" name="CuadroTexto 5">
            <a:extLst>
              <a:ext uri="{FF2B5EF4-FFF2-40B4-BE49-F238E27FC236}">
                <a16:creationId xmlns="" xmlns:a16="http://schemas.microsoft.com/office/drawing/2014/main" id="{84D37B8E-BC82-4608-B145-322199FEA8AA}"/>
              </a:ext>
            </a:extLst>
          </p:cNvPr>
          <p:cNvSpPr txBox="1"/>
          <p:nvPr/>
        </p:nvSpPr>
        <p:spPr>
          <a:xfrm>
            <a:off x="93406" y="5357531"/>
            <a:ext cx="12005187" cy="1323439"/>
          </a:xfrm>
          <a:prstGeom prst="rect">
            <a:avLst/>
          </a:prstGeom>
          <a:solidFill>
            <a:schemeClr val="accent1">
              <a:lumMod val="20000"/>
              <a:lumOff val="80000"/>
            </a:schemeClr>
          </a:solidFill>
        </p:spPr>
        <p:txBody>
          <a:bodyPr wrap="square" rtlCol="0">
            <a:spAutoFit/>
          </a:bodyPr>
          <a:lstStyle/>
          <a:p>
            <a:pPr algn="just"/>
            <a:r>
              <a:rPr lang="es-ES" sz="1600" b="1" dirty="0">
                <a:latin typeface="Arial" panose="020B0604020202020204" pitchFamily="34" charset="0"/>
                <a:cs typeface="Arial" panose="020B0604020202020204" pitchFamily="34" charset="0"/>
              </a:rPr>
              <a:t>Hasta la SE </a:t>
            </a:r>
            <a:r>
              <a:rPr lang="es-ES" sz="1600" b="1" dirty="0" smtClean="0">
                <a:latin typeface="Arial" panose="020B0604020202020204" pitchFamily="34" charset="0"/>
                <a:cs typeface="Arial" panose="020B0604020202020204" pitchFamily="34" charset="0"/>
              </a:rPr>
              <a:t>20, </a:t>
            </a:r>
            <a:r>
              <a:rPr lang="es-ES" sz="1600" b="1" dirty="0">
                <a:latin typeface="Arial" panose="020B0604020202020204" pitchFamily="34" charset="0"/>
                <a:cs typeface="Arial" panose="020B0604020202020204" pitchFamily="34" charset="0"/>
              </a:rPr>
              <a:t>SE notificaron </a:t>
            </a:r>
            <a:r>
              <a:rPr lang="es-ES" sz="1600" b="1" dirty="0" smtClean="0">
                <a:latin typeface="Arial" panose="020B0604020202020204" pitchFamily="34" charset="0"/>
                <a:cs typeface="Arial" panose="020B0604020202020204" pitchFamily="34" charset="0"/>
              </a:rPr>
              <a:t>377 casos </a:t>
            </a:r>
            <a:r>
              <a:rPr lang="es-ES" sz="1600" b="1" dirty="0">
                <a:latin typeface="Arial" panose="020B0604020202020204" pitchFamily="34" charset="0"/>
                <a:cs typeface="Arial" panose="020B0604020202020204" pitchFamily="34" charset="0"/>
              </a:rPr>
              <a:t>de Tuberculosis, el </a:t>
            </a:r>
            <a:r>
              <a:rPr lang="es-ES" sz="1600" b="1" dirty="0" smtClean="0">
                <a:solidFill>
                  <a:srgbClr val="FF0000"/>
                </a:solidFill>
                <a:latin typeface="Arial" panose="020B0604020202020204" pitchFamily="34" charset="0"/>
                <a:cs typeface="Arial" panose="020B0604020202020204" pitchFamily="34" charset="0"/>
              </a:rPr>
              <a:t>81.4%</a:t>
            </a:r>
            <a:r>
              <a:rPr lang="es-ES" sz="1600" b="1" dirty="0" smtClean="0">
                <a:latin typeface="Arial" panose="020B0604020202020204" pitchFamily="34" charset="0"/>
                <a:cs typeface="Arial" panose="020B0604020202020204" pitchFamily="34" charset="0"/>
              </a:rPr>
              <a:t> </a:t>
            </a:r>
            <a:r>
              <a:rPr lang="es-ES" sz="1600" b="1" dirty="0">
                <a:latin typeface="Arial" panose="020B0604020202020204" pitchFamily="34" charset="0"/>
                <a:cs typeface="Arial" panose="020B0604020202020204" pitchFamily="34" charset="0"/>
              </a:rPr>
              <a:t>se concentran </a:t>
            </a:r>
            <a:r>
              <a:rPr lang="es-ES" sz="1600" b="1" dirty="0" smtClean="0">
                <a:latin typeface="Arial" panose="020B0604020202020204" pitchFamily="34" charset="0"/>
                <a:cs typeface="Arial" panose="020B0604020202020204" pitchFamily="34" charset="0"/>
              </a:rPr>
              <a:t>en </a:t>
            </a:r>
            <a:r>
              <a:rPr lang="es-ES" sz="1600" b="1" dirty="0">
                <a:latin typeface="Arial" panose="020B0604020202020204" pitchFamily="34" charset="0"/>
                <a:cs typeface="Arial" panose="020B0604020202020204" pitchFamily="34" charset="0"/>
              </a:rPr>
              <a:t>5 distritos principalmente, San Juan Bautista, Belén, Iquitos, Yurimaguas y Punchana. El mayor porcentaje corresponde a TBC Pulmonar con confirmación Bacteriológica </a:t>
            </a:r>
            <a:r>
              <a:rPr lang="es-ES" sz="1600" b="1" dirty="0" smtClean="0">
                <a:latin typeface="Arial" panose="020B0604020202020204" pitchFamily="34" charset="0"/>
                <a:cs typeface="Arial" panose="020B0604020202020204" pitchFamily="34" charset="0"/>
              </a:rPr>
              <a:t>225 (</a:t>
            </a:r>
            <a:r>
              <a:rPr lang="es-ES" sz="1600" b="1" dirty="0">
                <a:latin typeface="Arial" panose="020B0604020202020204" pitchFamily="34" charset="0"/>
                <a:cs typeface="Arial" panose="020B0604020202020204" pitchFamily="34" charset="0"/>
              </a:rPr>
              <a:t>59.7%); TBC Pulmonar sin confirmación bacteriológica </a:t>
            </a:r>
            <a:r>
              <a:rPr lang="es-ES" sz="1600" b="1" dirty="0" smtClean="0">
                <a:latin typeface="Arial" panose="020B0604020202020204" pitchFamily="34" charset="0"/>
                <a:cs typeface="Arial" panose="020B0604020202020204" pitchFamily="34" charset="0"/>
              </a:rPr>
              <a:t>123 </a:t>
            </a:r>
            <a:r>
              <a:rPr lang="es-ES" sz="1600" b="1" dirty="0">
                <a:latin typeface="Arial" panose="020B0604020202020204" pitchFamily="34" charset="0"/>
                <a:cs typeface="Arial" panose="020B0604020202020204" pitchFamily="34" charset="0"/>
              </a:rPr>
              <a:t>(</a:t>
            </a:r>
            <a:r>
              <a:rPr lang="es-ES" sz="1600" b="1" dirty="0" smtClean="0">
                <a:latin typeface="Arial" panose="020B0604020202020204" pitchFamily="34" charset="0"/>
                <a:cs typeface="Arial" panose="020B0604020202020204" pitchFamily="34" charset="0"/>
              </a:rPr>
              <a:t>32.6%) </a:t>
            </a:r>
            <a:r>
              <a:rPr lang="es-ES" sz="1600" b="1" dirty="0">
                <a:latin typeface="Arial" panose="020B0604020202020204" pitchFamily="34" charset="0"/>
                <a:cs typeface="Arial" panose="020B0604020202020204" pitchFamily="34" charset="0"/>
              </a:rPr>
              <a:t>y TBC </a:t>
            </a:r>
            <a:r>
              <a:rPr lang="es-ES" sz="1600" b="1" dirty="0" err="1">
                <a:latin typeface="Arial" panose="020B0604020202020204" pitchFamily="34" charset="0"/>
                <a:cs typeface="Arial" panose="020B0604020202020204" pitchFamily="34" charset="0"/>
              </a:rPr>
              <a:t>Extrapulmonar</a:t>
            </a:r>
            <a:r>
              <a:rPr lang="es-ES" sz="1600" b="1" dirty="0">
                <a:latin typeface="Arial" panose="020B0604020202020204" pitchFamily="34" charset="0"/>
                <a:cs typeface="Arial" panose="020B0604020202020204" pitchFamily="34" charset="0"/>
              </a:rPr>
              <a:t> </a:t>
            </a:r>
            <a:r>
              <a:rPr lang="es-ES" sz="1600" b="1" dirty="0" smtClean="0">
                <a:latin typeface="Arial" panose="020B0604020202020204" pitchFamily="34" charset="0"/>
                <a:cs typeface="Arial" panose="020B0604020202020204" pitchFamily="34" charset="0"/>
              </a:rPr>
              <a:t>27 </a:t>
            </a:r>
            <a:r>
              <a:rPr lang="es-ES" sz="1600" b="1" dirty="0">
                <a:latin typeface="Arial" panose="020B0604020202020204" pitchFamily="34" charset="0"/>
                <a:cs typeface="Arial" panose="020B0604020202020204" pitchFamily="34" charset="0"/>
              </a:rPr>
              <a:t>(7.2%). Se reporta 16 fallecidos por este daño. (07 TBC sin confirmación bacteriológica, 06 TBC con confirmación bacteriológica, 03 TBC extrapulmonares).</a:t>
            </a:r>
            <a:endParaRPr lang="es-PE" sz="1600" b="1" dirty="0">
              <a:latin typeface="Arial" panose="020B0604020202020204" pitchFamily="34" charset="0"/>
              <a:cs typeface="Arial" panose="020B0604020202020204" pitchFamily="34" charset="0"/>
            </a:endParaRPr>
          </a:p>
        </p:txBody>
      </p:sp>
      <p:pic>
        <p:nvPicPr>
          <p:cNvPr id="8" name="Imagen 2">
            <a:extLst>
              <a:ext uri="{FF2B5EF4-FFF2-40B4-BE49-F238E27FC236}">
                <a16:creationId xmlns:a16="http://schemas.microsoft.com/office/drawing/2014/main" xmlns="" id="{38148AC8-28EA-48FD-BE7F-383E4B43D7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446" y="927768"/>
            <a:ext cx="2985074" cy="4218327"/>
          </a:xfrm>
          <a:prstGeom prst="rect">
            <a:avLst/>
          </a:prstGeom>
        </p:spPr>
      </p:pic>
      <p:pic>
        <p:nvPicPr>
          <p:cNvPr id="11363" name="Picture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452" y="896379"/>
            <a:ext cx="6989427" cy="427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3473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3CE1B714-3A23-4E5F-B23B-4E0C56CA2D87}"/>
              </a:ext>
            </a:extLst>
          </p:cNvPr>
          <p:cNvSpPr>
            <a:spLocks noGrp="1"/>
          </p:cNvSpPr>
          <p:nvPr>
            <p:ph type="ctrTitle"/>
          </p:nvPr>
        </p:nvSpPr>
        <p:spPr>
          <a:xfrm>
            <a:off x="4941288" y="2568205"/>
            <a:ext cx="6753613" cy="874694"/>
          </a:xfrm>
        </p:spPr>
        <p:txBody>
          <a:bodyPr vert="horz" lIns="87105" tIns="43552" rIns="87105" bIns="43552" rtlCol="0" anchor="b">
            <a:noAutofit/>
          </a:bodyPr>
          <a:lstStyle/>
          <a:p>
            <a:pPr algn="ctr"/>
            <a:r>
              <a:rPr lang="es-MX" sz="5144" b="1" dirty="0">
                <a:solidFill>
                  <a:srgbClr val="002060"/>
                </a:solidFill>
                <a:latin typeface="Algerian" panose="04020705040A02060702" pitchFamily="82" charset="0"/>
              </a:rPr>
              <a:t>MUERTEs MATERNAs</a:t>
            </a:r>
          </a:p>
        </p:txBody>
      </p:sp>
      <p:pic>
        <p:nvPicPr>
          <p:cNvPr id="3" name="Imagen 2">
            <a:extLst>
              <a:ext uri="{FF2B5EF4-FFF2-40B4-BE49-F238E27FC236}">
                <a16:creationId xmlns=""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623494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 Indirectas e Incidentales, </a:t>
            </a:r>
            <a:r>
              <a:rPr kumimoji="0" lang="es-PE" sz="2200" b="1" i="0" u="none" strike="noStrike" cap="none" normalizeH="0" baseline="0" dirty="0">
                <a:ln>
                  <a:noFill/>
                </a:ln>
                <a:solidFill>
                  <a:schemeClr val="tx1"/>
                </a:solidFill>
                <a:effectLst/>
                <a:latin typeface="Arial" panose="020B0604020202020204" pitchFamily="34" charset="0"/>
              </a:rPr>
              <a:t> Loreto. SE </a:t>
            </a:r>
            <a:r>
              <a:rPr kumimoji="0" lang="es-PE" sz="2200" b="1" i="0" u="none" strike="noStrike" cap="none" normalizeH="0" baseline="0" dirty="0" smtClean="0">
                <a:ln>
                  <a:noFill/>
                </a:ln>
                <a:solidFill>
                  <a:schemeClr val="tx1"/>
                </a:solidFill>
                <a:effectLst/>
                <a:latin typeface="Arial" panose="020B0604020202020204" pitchFamily="34" charset="0"/>
              </a:rPr>
              <a:t>1-20-2024</a:t>
            </a:r>
            <a:r>
              <a:rPr kumimoji="0" lang="es-PE" sz="2200" b="1" i="0" u="none" strike="noStrike" cap="none" normalizeH="0" baseline="0" dirty="0">
                <a:ln>
                  <a:noFill/>
                </a:ln>
                <a:solidFill>
                  <a:schemeClr val="tx1"/>
                </a:solidFill>
                <a:effectLst/>
                <a:latin typeface="Arial" panose="020B0604020202020204" pitchFamily="34" charset="0"/>
              </a:rPr>
              <a:t>* (hasta el </a:t>
            </a:r>
            <a:r>
              <a:rPr kumimoji="0" lang="es-PE" sz="2200" b="1" i="0" u="none" strike="noStrike" cap="none" normalizeH="0" baseline="0" dirty="0" smtClean="0">
                <a:ln>
                  <a:noFill/>
                </a:ln>
                <a:solidFill>
                  <a:schemeClr val="tx1"/>
                </a:solidFill>
                <a:effectLst/>
                <a:latin typeface="Arial" panose="020B0604020202020204" pitchFamily="34" charset="0"/>
              </a:rPr>
              <a:t>16 </a:t>
            </a:r>
            <a:r>
              <a:rPr kumimoji="0" lang="es-PE" sz="2200" b="1" i="0" u="none" strike="noStrike" cap="none" normalizeH="0" baseline="0" dirty="0">
                <a:ln>
                  <a:noFill/>
                </a:ln>
                <a:solidFill>
                  <a:schemeClr val="tx1"/>
                </a:solidFill>
                <a:effectLst/>
                <a:latin typeface="Arial" panose="020B0604020202020204" pitchFamily="34" charset="0"/>
              </a:rPr>
              <a:t>mayo)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 xmlns:a16="http://schemas.microsoft.com/office/drawing/2014/main" id="{31C260D2-531F-4859-8A52-C7DCB9BDB3A9}"/>
              </a:ext>
            </a:extLst>
          </p:cNvPr>
          <p:cNvSpPr txBox="1">
            <a:spLocks noChangeArrowheads="1"/>
          </p:cNvSpPr>
          <p:nvPr/>
        </p:nvSpPr>
        <p:spPr bwMode="auto">
          <a:xfrm>
            <a:off x="254608" y="5041621"/>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 xmlns:a16="http://schemas.microsoft.com/office/drawing/2014/main" id="{908CF742-2068-44F8-B982-10DCC488223F}"/>
              </a:ext>
            </a:extLst>
          </p:cNvPr>
          <p:cNvSpPr txBox="1"/>
          <p:nvPr/>
        </p:nvSpPr>
        <p:spPr>
          <a:xfrm>
            <a:off x="159027" y="5335826"/>
            <a:ext cx="11913703" cy="923330"/>
          </a:xfrm>
          <a:prstGeom prst="rect">
            <a:avLst/>
          </a:prstGeom>
          <a:solidFill>
            <a:schemeClr val="accent1">
              <a:lumMod val="20000"/>
              <a:lumOff val="80000"/>
            </a:schemeClr>
          </a:solid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b="1" dirty="0">
                <a:latin typeface="Arial" panose="020B0604020202020204" pitchFamily="34" charset="0"/>
              </a:rPr>
              <a:t>Hasta la SE </a:t>
            </a:r>
            <a:r>
              <a:rPr lang="es-PE" b="1" dirty="0" smtClean="0">
                <a:latin typeface="Arial" panose="020B0604020202020204" pitchFamily="34" charset="0"/>
              </a:rPr>
              <a:t>20-2024</a:t>
            </a:r>
            <a:r>
              <a:rPr lang="es-PE" b="1" dirty="0">
                <a:latin typeface="Arial" panose="020B0604020202020204" pitchFamily="34" charset="0"/>
              </a:rPr>
              <a:t>, se reportaron </a:t>
            </a:r>
            <a:r>
              <a:rPr lang="es-PE" b="1" dirty="0" smtClean="0">
                <a:latin typeface="Arial" panose="020B0604020202020204" pitchFamily="34" charset="0"/>
              </a:rPr>
              <a:t>7 </a:t>
            </a:r>
            <a:r>
              <a:rPr lang="es-PE" b="1" dirty="0">
                <a:latin typeface="Arial" panose="020B0604020202020204" pitchFamily="34" charset="0"/>
              </a:rPr>
              <a:t>muertes maternas </a:t>
            </a:r>
            <a:r>
              <a:rPr lang="es-PE" b="1" dirty="0" smtClean="0">
                <a:latin typeface="Arial" panose="020B0604020202020204" pitchFamily="34" charset="0"/>
              </a:rPr>
              <a:t>5 </a:t>
            </a:r>
            <a:r>
              <a:rPr lang="es-PE" b="1" dirty="0">
                <a:latin typeface="Arial" panose="020B0604020202020204" pitchFamily="34" charset="0"/>
              </a:rPr>
              <a:t>Directas;  1 </a:t>
            </a:r>
            <a:r>
              <a:rPr lang="es-PE" b="1" dirty="0" smtClean="0">
                <a:latin typeface="Arial" panose="020B0604020202020204" pitchFamily="34" charset="0"/>
              </a:rPr>
              <a:t>Indirecta </a:t>
            </a:r>
            <a:r>
              <a:rPr lang="es-PE" b="1" dirty="0">
                <a:latin typeface="Arial" panose="020B0604020202020204" pitchFamily="34" charset="0"/>
              </a:rPr>
              <a:t>Y 1 incidental, </a:t>
            </a:r>
            <a:r>
              <a:rPr lang="es-PE" b="1" dirty="0">
                <a:solidFill>
                  <a:srgbClr val="0070C0"/>
                </a:solidFill>
                <a:latin typeface="Arial" panose="020B0604020202020204" pitchFamily="34" charset="0"/>
              </a:rPr>
              <a:t>mientras en el 2023 </a:t>
            </a:r>
            <a:r>
              <a:rPr lang="es-PE" b="1" dirty="0">
                <a:latin typeface="Arial" panose="020B0604020202020204" pitchFamily="34" charset="0"/>
              </a:rPr>
              <a:t>en el mismo periodo se reportaron 09; de ellas 06 Muertes Maternas Directas y 03 muerte materna Indirecta.</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355" y="999960"/>
            <a:ext cx="8757285" cy="404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6870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363793" y="1437646"/>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 xmlns:a16="http://schemas.microsoft.com/office/drawing/2014/main" id="{3CE1B714-3A23-4E5F-B23B-4E0C56CA2D87}"/>
              </a:ext>
            </a:extLst>
          </p:cNvPr>
          <p:cNvSpPr>
            <a:spLocks noGrp="1"/>
          </p:cNvSpPr>
          <p:nvPr>
            <p:ph type="ctrTitle"/>
          </p:nvPr>
        </p:nvSpPr>
        <p:spPr>
          <a:xfrm>
            <a:off x="4208207" y="2113936"/>
            <a:ext cx="7620000" cy="1778442"/>
          </a:xfrm>
          <a:blipFill>
            <a:blip r:embed="rId4"/>
            <a:tile tx="0" ty="0" sx="100000" sy="100000" flip="none" algn="tl"/>
          </a:blipFill>
        </p:spPr>
        <p:txBody>
          <a:bodyPr vert="horz" lIns="87105" tIns="43552" rIns="87105" bIns="43552" rtlCol="0" anchor="b">
            <a:normAutofit fontScale="90000"/>
          </a:bodyPr>
          <a:lstStyle/>
          <a:p>
            <a:pPr algn="ctr"/>
            <a:r>
              <a:rPr lang="es-MX" sz="6287" b="1" dirty="0">
                <a:solidFill>
                  <a:schemeClr val="accent6">
                    <a:lumMod val="50000"/>
                  </a:schemeClr>
                </a:solidFill>
                <a:latin typeface="Algerian" panose="04020705040A02060702" pitchFamily="82" charset="0"/>
              </a:rPr>
              <a:t>MUERTES FETALES Y NEONATALES</a:t>
            </a:r>
          </a:p>
        </p:txBody>
      </p:sp>
    </p:spTree>
    <p:extLst>
      <p:ext uri="{BB962C8B-B14F-4D97-AF65-F5344CB8AC3E}">
        <p14:creationId xmlns:p14="http://schemas.microsoft.com/office/powerpoint/2010/main" val="2901769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6170C1D5-B551-4508-A8DA-1647FC201E1D}"/>
              </a:ext>
            </a:extLst>
          </p:cNvPr>
          <p:cNvSpPr txBox="1"/>
          <p:nvPr/>
        </p:nvSpPr>
        <p:spPr>
          <a:xfrm>
            <a:off x="0" y="15135"/>
            <a:ext cx="12192000" cy="90942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defPPr>
              <a:defRPr lang="es-PE"/>
            </a:defPPr>
            <a:lvl1pPr algn="ctr">
              <a:defRPr sz="2286" b="1">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dirty="0"/>
              <a:t>Número y porcentaje de Muertes Fetales y neonatales, según causa básica de la muerte. Región Loreto. </a:t>
            </a:r>
            <a:r>
              <a:rPr lang="es-PE" dirty="0" smtClean="0"/>
              <a:t>SE1-20-2024 </a:t>
            </a:r>
            <a:endParaRPr lang="es-PE" dirty="0"/>
          </a:p>
        </p:txBody>
      </p:sp>
      <p:sp>
        <p:nvSpPr>
          <p:cNvPr id="6" name="Text Box 3">
            <a:extLst>
              <a:ext uri="{FF2B5EF4-FFF2-40B4-BE49-F238E27FC236}">
                <a16:creationId xmlns="" xmlns:a16="http://schemas.microsoft.com/office/drawing/2014/main" id="{FC15D059-C8AC-4D48-9956-31DBE5766ECD}"/>
              </a:ext>
            </a:extLst>
          </p:cNvPr>
          <p:cNvSpPr txBox="1">
            <a:spLocks noChangeArrowheads="1"/>
          </p:cNvSpPr>
          <p:nvPr/>
        </p:nvSpPr>
        <p:spPr bwMode="auto">
          <a:xfrm>
            <a:off x="77777" y="6570871"/>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pic>
        <p:nvPicPr>
          <p:cNvPr id="12383" name="Picture 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00" y="934720"/>
            <a:ext cx="8026400" cy="5654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20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0" y="5829954"/>
            <a:ext cx="12192000" cy="100771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87" dirty="0">
                <a:effectLst/>
                <a:latin typeface="Arial" panose="020B0604020202020204" pitchFamily="34" charset="0"/>
                <a:cs typeface="Arial" panose="020B0604020202020204" pitchFamily="34" charset="0"/>
              </a:rPr>
              <a:t>Hasta la S.E. </a:t>
            </a:r>
            <a:r>
              <a:rPr lang="es-PE" sz="1487" dirty="0" smtClean="0">
                <a:effectLst/>
                <a:latin typeface="Arial" panose="020B0604020202020204" pitchFamily="34" charset="0"/>
                <a:cs typeface="Arial" panose="020B0604020202020204" pitchFamily="34" charset="0"/>
              </a:rPr>
              <a:t>20 </a:t>
            </a:r>
            <a:r>
              <a:rPr lang="es-PE" sz="1487" dirty="0">
                <a:effectLst/>
                <a:latin typeface="Arial" panose="020B0604020202020204" pitchFamily="34" charset="0"/>
                <a:cs typeface="Arial" panose="020B0604020202020204" pitchFamily="34" charset="0"/>
              </a:rPr>
              <a:t>- 2024,  se reportaron </a:t>
            </a:r>
            <a:r>
              <a:rPr lang="es-PE" sz="1487" dirty="0" smtClean="0">
                <a:effectLst/>
                <a:latin typeface="Arial" panose="020B0604020202020204" pitchFamily="34" charset="0"/>
                <a:cs typeface="Arial" panose="020B0604020202020204" pitchFamily="34" charset="0"/>
              </a:rPr>
              <a:t>11598 </a:t>
            </a:r>
            <a:r>
              <a:rPr lang="es-PE" sz="1487" dirty="0">
                <a:effectLst/>
                <a:latin typeface="Arial" panose="020B0604020202020204" pitchFamily="34" charset="0"/>
                <a:cs typeface="Arial" panose="020B0604020202020204" pitchFamily="34" charset="0"/>
              </a:rPr>
              <a:t>casos de malaria: </a:t>
            </a:r>
            <a:r>
              <a:rPr lang="es-PE" sz="1487" dirty="0" smtClean="0">
                <a:effectLst/>
                <a:latin typeface="Arial" panose="020B0604020202020204" pitchFamily="34" charset="0"/>
                <a:cs typeface="Arial" panose="020B0604020202020204" pitchFamily="34" charset="0"/>
              </a:rPr>
              <a:t>9507 </a:t>
            </a:r>
            <a:r>
              <a:rPr lang="es-PE" sz="1487" dirty="0">
                <a:effectLst/>
                <a:latin typeface="Arial" panose="020B0604020202020204" pitchFamily="34" charset="0"/>
                <a:cs typeface="Arial" panose="020B0604020202020204" pitchFamily="34" charset="0"/>
              </a:rPr>
              <a:t>(</a:t>
            </a:r>
            <a:r>
              <a:rPr lang="es-PE" sz="1487" dirty="0" smtClean="0">
                <a:solidFill>
                  <a:srgbClr val="FF0000"/>
                </a:solidFill>
                <a:effectLst/>
                <a:latin typeface="Arial" panose="020B0604020202020204" pitchFamily="34" charset="0"/>
                <a:cs typeface="Arial" panose="020B0604020202020204" pitchFamily="34" charset="0"/>
              </a:rPr>
              <a:t>81.9%</a:t>
            </a:r>
            <a:r>
              <a:rPr lang="es-PE" sz="1487" dirty="0" smtClean="0">
                <a:effectLst/>
                <a:latin typeface="Arial" panose="020B0604020202020204" pitchFamily="34" charset="0"/>
                <a:cs typeface="Arial" panose="020B0604020202020204" pitchFamily="34" charset="0"/>
              </a:rPr>
              <a:t>) </a:t>
            </a:r>
            <a:r>
              <a:rPr lang="es-PE" sz="1487" dirty="0">
                <a:effectLst/>
                <a:latin typeface="Arial" panose="020B0604020202020204" pitchFamily="34" charset="0"/>
                <a:cs typeface="Arial" panose="020B0604020202020204" pitchFamily="34" charset="0"/>
              </a:rPr>
              <a:t>Malaria P. </a:t>
            </a:r>
            <a:r>
              <a:rPr lang="es-PE" sz="1487" dirty="0" err="1">
                <a:effectLst/>
                <a:latin typeface="Arial" panose="020B0604020202020204" pitchFamily="34" charset="0"/>
                <a:cs typeface="Arial" panose="020B0604020202020204" pitchFamily="34" charset="0"/>
              </a:rPr>
              <a:t>Vivax</a:t>
            </a:r>
            <a:r>
              <a:rPr lang="es-PE" sz="1487" dirty="0" smtClean="0">
                <a:effectLst/>
                <a:latin typeface="Arial" panose="020B0604020202020204" pitchFamily="34" charset="0"/>
                <a:cs typeface="Arial" panose="020B0604020202020204" pitchFamily="34" charset="0"/>
              </a:rPr>
              <a:t>, 2079 </a:t>
            </a:r>
            <a:r>
              <a:rPr lang="es-PE" sz="1487" dirty="0">
                <a:effectLst/>
                <a:latin typeface="Arial" panose="020B0604020202020204" pitchFamily="34" charset="0"/>
                <a:cs typeface="Arial" panose="020B0604020202020204" pitchFamily="34" charset="0"/>
              </a:rPr>
              <a:t>(</a:t>
            </a:r>
            <a:r>
              <a:rPr lang="es-PE" sz="1487" dirty="0" smtClean="0">
                <a:solidFill>
                  <a:srgbClr val="FF0000"/>
                </a:solidFill>
                <a:effectLst/>
                <a:latin typeface="Arial" panose="020B0604020202020204" pitchFamily="34" charset="0"/>
                <a:cs typeface="Arial" panose="020B0604020202020204" pitchFamily="34" charset="0"/>
              </a:rPr>
              <a:t>17.9%</a:t>
            </a:r>
            <a:r>
              <a:rPr lang="es-PE" sz="1487" dirty="0" smtClean="0">
                <a:effectLst/>
                <a:latin typeface="Arial" panose="020B0604020202020204" pitchFamily="34" charset="0"/>
                <a:cs typeface="Arial" panose="020B0604020202020204" pitchFamily="34" charset="0"/>
              </a:rPr>
              <a:t>) </a:t>
            </a:r>
            <a:r>
              <a:rPr lang="es-PE" sz="1487" dirty="0">
                <a:effectLst/>
                <a:latin typeface="Arial" panose="020B0604020202020204" pitchFamily="34" charset="0"/>
                <a:cs typeface="Arial" panose="020B0604020202020204" pitchFamily="34" charset="0"/>
              </a:rPr>
              <a:t>Malaria falciparum y </a:t>
            </a:r>
            <a:r>
              <a:rPr lang="es-PE" sz="1487" dirty="0" smtClean="0">
                <a:effectLst/>
                <a:latin typeface="Arial" panose="020B0604020202020204" pitchFamily="34" charset="0"/>
                <a:cs typeface="Arial" panose="020B0604020202020204" pitchFamily="34" charset="0"/>
              </a:rPr>
              <a:t>12 </a:t>
            </a:r>
            <a:r>
              <a:rPr lang="es-PE" sz="1487" dirty="0">
                <a:effectLst/>
                <a:latin typeface="Arial" panose="020B0604020202020204" pitchFamily="34" charset="0"/>
                <a:cs typeface="Arial" panose="020B0604020202020204" pitchFamily="34" charset="0"/>
              </a:rPr>
              <a:t>(</a:t>
            </a:r>
            <a:r>
              <a:rPr lang="es-PE" sz="1487" dirty="0">
                <a:solidFill>
                  <a:srgbClr val="FF0000"/>
                </a:solidFill>
                <a:effectLst/>
                <a:latin typeface="Arial" panose="020B0604020202020204" pitchFamily="34" charset="0"/>
                <a:cs typeface="Arial" panose="020B0604020202020204" pitchFamily="34" charset="0"/>
              </a:rPr>
              <a:t>0.1%</a:t>
            </a:r>
            <a:r>
              <a:rPr lang="es-PE" sz="1487" dirty="0">
                <a:effectLst/>
                <a:latin typeface="Arial" panose="020B0604020202020204" pitchFamily="34" charset="0"/>
                <a:cs typeface="Arial" panose="020B0604020202020204" pitchFamily="34" charset="0"/>
              </a:rPr>
              <a:t>) Malaria malariae. En el año 2023 se reportaron </a:t>
            </a:r>
            <a:r>
              <a:rPr lang="es-PE" sz="1487" dirty="0" smtClean="0">
                <a:effectLst/>
                <a:latin typeface="Arial" panose="020B0604020202020204" pitchFamily="34" charset="0"/>
                <a:cs typeface="Arial" panose="020B0604020202020204" pitchFamily="34" charset="0"/>
              </a:rPr>
              <a:t>7696 </a:t>
            </a:r>
            <a:r>
              <a:rPr lang="es-PE" sz="1487" dirty="0">
                <a:effectLst/>
                <a:latin typeface="Arial" panose="020B0604020202020204" pitchFamily="34" charset="0"/>
                <a:cs typeface="Arial" panose="020B0604020202020204" pitchFamily="34" charset="0"/>
              </a:rPr>
              <a:t>casos de malaria, </a:t>
            </a:r>
            <a:r>
              <a:rPr lang="es-PE" sz="1487" dirty="0" smtClean="0">
                <a:effectLst/>
                <a:latin typeface="Arial" panose="020B0604020202020204" pitchFamily="34" charset="0"/>
                <a:cs typeface="Arial" panose="020B0604020202020204" pitchFamily="34" charset="0"/>
              </a:rPr>
              <a:t>3902 </a:t>
            </a:r>
            <a:r>
              <a:rPr lang="es-PE" sz="1487" dirty="0">
                <a:effectLst/>
                <a:latin typeface="Arial" panose="020B0604020202020204" pitchFamily="34" charset="0"/>
                <a:cs typeface="Arial" panose="020B0604020202020204" pitchFamily="34" charset="0"/>
              </a:rPr>
              <a:t>casos menos que en el presente año. </a:t>
            </a:r>
          </a:p>
          <a:p>
            <a:r>
              <a:rPr lang="es-PE" sz="1487" dirty="0">
                <a:effectLst/>
                <a:latin typeface="Arial" panose="020B0604020202020204" pitchFamily="34" charset="0"/>
                <a:cs typeface="Arial" panose="020B0604020202020204" pitchFamily="34" charset="0"/>
              </a:rPr>
              <a:t>En el 2024, se observa un incremento </a:t>
            </a:r>
            <a:r>
              <a:rPr lang="es-PE" sz="1487" dirty="0" smtClean="0">
                <a:effectLst/>
                <a:latin typeface="Arial" panose="020B0604020202020204" pitchFamily="34" charset="0"/>
                <a:cs typeface="Arial" panose="020B0604020202020204" pitchFamily="34" charset="0"/>
              </a:rPr>
              <a:t>sostenido de los casos de malaria, la disminución de los casos de malaria en la semana 20 es por falta de reporte, se espera actualizar la información en la semana 21.</a:t>
            </a:r>
            <a:endParaRPr lang="es-PE" sz="1487" dirty="0">
              <a:solidFill>
                <a:srgbClr val="FF0000"/>
              </a:solidFill>
              <a:effectLst/>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561" y="95057"/>
            <a:ext cx="9635172" cy="5846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8377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33482" y="168544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 xmlns:a16="http://schemas.microsoft.com/office/drawing/2014/main" id="{3CE1B714-3A23-4E5F-B23B-4E0C56CA2D87}"/>
              </a:ext>
            </a:extLst>
          </p:cNvPr>
          <p:cNvSpPr>
            <a:spLocks noGrp="1"/>
          </p:cNvSpPr>
          <p:nvPr>
            <p:ph type="ctrTitle"/>
          </p:nvPr>
        </p:nvSpPr>
        <p:spPr>
          <a:xfrm>
            <a:off x="5486897" y="2690503"/>
            <a:ext cx="4347477" cy="1005229"/>
          </a:xfrm>
          <a:blipFill>
            <a:blip r:embed="rId4"/>
            <a:tile tx="0" ty="0" sx="100000" sy="100000" flip="none" algn="tl"/>
          </a:blip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IRAS</a:t>
            </a:r>
          </a:p>
        </p:txBody>
      </p:sp>
    </p:spTree>
    <p:extLst>
      <p:ext uri="{BB962C8B-B14F-4D97-AF65-F5344CB8AC3E}">
        <p14:creationId xmlns:p14="http://schemas.microsoft.com/office/powerpoint/2010/main" val="687326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199EFE0E-06CC-4628-AFFA-49FCDBF46095}"/>
              </a:ext>
            </a:extLst>
          </p:cNvPr>
          <p:cNvSpPr txBox="1"/>
          <p:nvPr/>
        </p:nvSpPr>
        <p:spPr>
          <a:xfrm>
            <a:off x="105104" y="5838763"/>
            <a:ext cx="11981792"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a:t>
            </a:r>
            <a:r>
              <a:rPr lang="es-MX" sz="1333" dirty="0" smtClean="0"/>
              <a:t>20-2024</a:t>
            </a:r>
            <a:r>
              <a:rPr lang="es-MX" sz="1333" dirty="0"/>
              <a:t>, se han reportado </a:t>
            </a:r>
            <a:r>
              <a:rPr lang="es-MX" sz="1333" dirty="0" smtClean="0"/>
              <a:t>45275</a:t>
            </a:r>
            <a:r>
              <a:rPr lang="en-US" sz="1333" dirty="0" smtClean="0"/>
              <a:t> </a:t>
            </a:r>
            <a:r>
              <a:rPr lang="es-MX" sz="1333" dirty="0"/>
              <a:t>episodios de IRA no neumonías en  niños &lt; 5 </a:t>
            </a:r>
            <a:r>
              <a:rPr lang="es-MX" sz="1333" dirty="0" smtClean="0"/>
              <a:t>años:2,297 </a:t>
            </a:r>
            <a:r>
              <a:rPr lang="es-MX" sz="1333" dirty="0"/>
              <a:t>(</a:t>
            </a:r>
            <a:r>
              <a:rPr lang="es-MX" sz="1333" dirty="0" smtClean="0">
                <a:solidFill>
                  <a:srgbClr val="FF0000"/>
                </a:solidFill>
              </a:rPr>
              <a:t>5.1</a:t>
            </a:r>
            <a:r>
              <a:rPr lang="es-MX" sz="1333" dirty="0">
                <a:solidFill>
                  <a:srgbClr val="FF0000"/>
                </a:solidFill>
              </a:rPr>
              <a:t>%</a:t>
            </a:r>
            <a:r>
              <a:rPr lang="es-MX" sz="1333" dirty="0"/>
              <a:t>) en niños menores de 2 meses; </a:t>
            </a:r>
            <a:r>
              <a:rPr lang="es-MX" sz="1333" dirty="0" smtClean="0"/>
              <a:t>12672 </a:t>
            </a:r>
            <a:r>
              <a:rPr lang="es-MX" sz="1333" dirty="0"/>
              <a:t>(</a:t>
            </a:r>
            <a:r>
              <a:rPr lang="es-MX" sz="1333" dirty="0" smtClean="0">
                <a:solidFill>
                  <a:srgbClr val="FF0000"/>
                </a:solidFill>
              </a:rPr>
              <a:t>27.9%</a:t>
            </a:r>
            <a:r>
              <a:rPr lang="es-MX" sz="1333" dirty="0" smtClean="0"/>
              <a:t>) </a:t>
            </a:r>
            <a:r>
              <a:rPr lang="es-MX" sz="1333" dirty="0"/>
              <a:t>en niños de 2 a 11 meses, </a:t>
            </a:r>
            <a:r>
              <a:rPr lang="es-MX" sz="1333" dirty="0" smtClean="0"/>
              <a:t>30306 </a:t>
            </a:r>
            <a:r>
              <a:rPr lang="es-MX" sz="1333" dirty="0"/>
              <a:t>(</a:t>
            </a:r>
            <a:r>
              <a:rPr lang="es-MX" sz="1333" dirty="0" smtClean="0">
                <a:solidFill>
                  <a:srgbClr val="FF0000"/>
                </a:solidFill>
              </a:rPr>
              <a:t>66.9%</a:t>
            </a:r>
            <a:r>
              <a:rPr lang="es-MX" sz="1333" dirty="0" smtClean="0"/>
              <a:t>) </a:t>
            </a:r>
            <a:r>
              <a:rPr lang="es-MX" sz="1333" dirty="0"/>
              <a:t>en niños de 1 a 4 años. Según el Canal Endémico, en el año 2023 los casos de IRAS-No Neumonía se han ubicado en su mayoría en la zona de EPIDEMIA, En las 4 ultimas semanas los casos han disminuido y se encuentra en zona de </a:t>
            </a:r>
            <a:r>
              <a:rPr lang="es-MX" sz="1333" dirty="0">
                <a:solidFill>
                  <a:srgbClr val="FF0000"/>
                </a:solidFill>
              </a:rPr>
              <a:t>Alarma</a:t>
            </a:r>
            <a:r>
              <a:rPr lang="es-MX" sz="1333" dirty="0"/>
              <a:t> bordeando la zona de Seguridad. El mapa de riesgo ubica a  </a:t>
            </a:r>
            <a:r>
              <a:rPr lang="es-MX" sz="1333" dirty="0" smtClean="0"/>
              <a:t>47 </a:t>
            </a:r>
            <a:r>
              <a:rPr lang="es-MX" sz="1333" dirty="0"/>
              <a:t>distritos en alto riesgo y </a:t>
            </a:r>
            <a:r>
              <a:rPr lang="es-MX" sz="1333" dirty="0" smtClean="0"/>
              <a:t>6 </a:t>
            </a:r>
            <a:r>
              <a:rPr lang="es-MX" sz="1333" dirty="0"/>
              <a:t>distritos  en mediano riesgo.</a:t>
            </a:r>
          </a:p>
        </p:txBody>
      </p:sp>
      <p:sp>
        <p:nvSpPr>
          <p:cNvPr id="6"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Infecciones Respiratorias Agudas No Neumonías en menores de 5 años,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1 - 52 - 2023) y (S.E. 01 - </a:t>
            </a:r>
            <a:r>
              <a:rPr lang="es-ES" sz="1905"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 </a:t>
            </a: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8" name="CuadroTexto 7">
            <a:extLst>
              <a:ext uri="{FF2B5EF4-FFF2-40B4-BE49-F238E27FC236}">
                <a16:creationId xmlns="" xmlns:a16="http://schemas.microsoft.com/office/drawing/2014/main" id="{804AA5C0-0DE9-4325-92F3-32C49CBC039D}"/>
              </a:ext>
            </a:extLst>
          </p:cNvPr>
          <p:cNvSpPr txBox="1"/>
          <p:nvPr/>
        </p:nvSpPr>
        <p:spPr>
          <a:xfrm>
            <a:off x="105104" y="5632103"/>
            <a:ext cx="3539733"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4" y="807720"/>
            <a:ext cx="356235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051" y="876905"/>
            <a:ext cx="8006755" cy="485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508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0" name="CuadroTexto 9">
            <a:extLst>
              <a:ext uri="{FF2B5EF4-FFF2-40B4-BE49-F238E27FC236}">
                <a16:creationId xmlns="" xmlns:a16="http://schemas.microsoft.com/office/drawing/2014/main" id="{8CB41B30-B84A-43ED-BA9F-BEFF0147DB06}"/>
              </a:ext>
            </a:extLst>
          </p:cNvPr>
          <p:cNvSpPr txBox="1"/>
          <p:nvPr/>
        </p:nvSpPr>
        <p:spPr>
          <a:xfrm>
            <a:off x="0" y="5606932"/>
            <a:ext cx="12192000"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En la S.E. </a:t>
            </a:r>
            <a:r>
              <a:rPr lang="es-MX" sz="1333" dirty="0" smtClean="0"/>
              <a:t>20-2024</a:t>
            </a:r>
            <a:r>
              <a:rPr lang="es-MX" sz="1333" dirty="0"/>
              <a:t>, se han </a:t>
            </a:r>
            <a:r>
              <a:rPr lang="es-MX" sz="1333" dirty="0" smtClean="0"/>
              <a:t>registrado714 </a:t>
            </a:r>
            <a:r>
              <a:rPr lang="es-MX" sz="1333" dirty="0"/>
              <a:t>episodios total de Neumonía; </a:t>
            </a:r>
            <a:r>
              <a:rPr lang="es-MX" sz="1333" dirty="0" smtClean="0"/>
              <a:t>570 (</a:t>
            </a:r>
            <a:r>
              <a:rPr lang="es-MX" sz="1333" dirty="0" smtClean="0">
                <a:solidFill>
                  <a:srgbClr val="FF0000"/>
                </a:solidFill>
              </a:rPr>
              <a:t>79.8%</a:t>
            </a:r>
            <a:r>
              <a:rPr lang="es-MX" sz="1333" dirty="0" smtClean="0"/>
              <a:t>) </a:t>
            </a:r>
            <a:r>
              <a:rPr lang="es-MX" sz="1333" dirty="0"/>
              <a:t>son episodios de Neumonía y </a:t>
            </a:r>
            <a:r>
              <a:rPr lang="es-MX" sz="1333" dirty="0" smtClean="0"/>
              <a:t>144 (</a:t>
            </a:r>
            <a:r>
              <a:rPr lang="es-MX" sz="1333" dirty="0" smtClean="0">
                <a:solidFill>
                  <a:srgbClr val="FF0000"/>
                </a:solidFill>
              </a:rPr>
              <a:t>20.2%</a:t>
            </a:r>
            <a:r>
              <a:rPr lang="es-MX" sz="1333" dirty="0" smtClean="0"/>
              <a:t>) </a:t>
            </a:r>
            <a:r>
              <a:rPr lang="es-MX" sz="1333" dirty="0"/>
              <a:t>son episodios de Neumonía Grave. Según el Canal Endémico, durante el año 2023 los casos de Neumonía se ubicaron en la mayoría de las semanas en zona de Epidemia. Hasta la </a:t>
            </a:r>
            <a:r>
              <a:rPr lang="es-MX" sz="1333" dirty="0" smtClean="0"/>
              <a:t>SE20-2024 </a:t>
            </a:r>
            <a:r>
              <a:rPr lang="es-MX" sz="1333" dirty="0"/>
              <a:t>los casos se mantienen en las zonas de </a:t>
            </a:r>
            <a:r>
              <a:rPr lang="es-MX" sz="1333" dirty="0">
                <a:solidFill>
                  <a:srgbClr val="FF0000"/>
                </a:solidFill>
              </a:rPr>
              <a:t>ALARMA </a:t>
            </a:r>
            <a:r>
              <a:rPr lang="es-MX" sz="1333" dirty="0"/>
              <a:t>. Según el mapa de riesgo </a:t>
            </a:r>
            <a:r>
              <a:rPr lang="es-MX" sz="1333" dirty="0" smtClean="0"/>
              <a:t>41 </a:t>
            </a:r>
            <a:r>
              <a:rPr lang="es-MX" sz="1333" dirty="0"/>
              <a:t>distritos se ubican en distritos de bajo riesgo y 01 distrito en mediano riesgo.</a:t>
            </a:r>
          </a:p>
          <a:p>
            <a:r>
              <a:rPr lang="es-MX" sz="1333" dirty="0"/>
              <a:t>Defunciones: Hasta la </a:t>
            </a:r>
            <a:r>
              <a:rPr lang="es-MX" sz="1333" dirty="0" smtClean="0"/>
              <a:t>SE20-2024</a:t>
            </a:r>
            <a:r>
              <a:rPr lang="es-MX" sz="1333" dirty="0"/>
              <a:t>, se han reportado </a:t>
            </a:r>
            <a:r>
              <a:rPr lang="es-MX" sz="1333" dirty="0" smtClean="0"/>
              <a:t>17 </a:t>
            </a:r>
            <a:r>
              <a:rPr lang="es-MX" sz="1333" dirty="0"/>
              <a:t>defunciones: </a:t>
            </a:r>
            <a:r>
              <a:rPr lang="es-MX" sz="1333" dirty="0" smtClean="0"/>
              <a:t>09 </a:t>
            </a:r>
            <a:r>
              <a:rPr lang="es-MX" sz="1333" dirty="0"/>
              <a:t>extrahospitalarias y </a:t>
            </a:r>
            <a:r>
              <a:rPr lang="es-MX" sz="1333" dirty="0" smtClean="0"/>
              <a:t>08 </a:t>
            </a:r>
            <a:r>
              <a:rPr lang="es-MX" sz="1333" dirty="0"/>
              <a:t>Intrahospitalaria.</a:t>
            </a:r>
          </a:p>
        </p:txBody>
      </p:sp>
      <p:sp>
        <p:nvSpPr>
          <p:cNvPr id="12" name="CuadroTexto 11">
            <a:extLst>
              <a:ext uri="{FF2B5EF4-FFF2-40B4-BE49-F238E27FC236}">
                <a16:creationId xmlns="" xmlns:a16="http://schemas.microsoft.com/office/drawing/2014/main" id="{C44981D4-84EB-4181-B289-ED01AE8F8FEF}"/>
              </a:ext>
            </a:extLst>
          </p:cNvPr>
          <p:cNvSpPr txBox="1"/>
          <p:nvPr/>
        </p:nvSpPr>
        <p:spPr>
          <a:xfrm>
            <a:off x="506066" y="5364765"/>
            <a:ext cx="320847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50" y="760230"/>
            <a:ext cx="3257549" cy="460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538" y="904078"/>
            <a:ext cx="7859097" cy="455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583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 xmlns:a16="http://schemas.microsoft.com/office/drawing/2014/main" id="{42FCC5B2-6735-4098-80E0-6CF353EAD7C1}"/>
              </a:ext>
            </a:extLst>
          </p:cNvPr>
          <p:cNvSpPr txBox="1"/>
          <p:nvPr/>
        </p:nvSpPr>
        <p:spPr>
          <a:xfrm>
            <a:off x="1" y="5822507"/>
            <a:ext cx="12191999"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a:t>
            </a:r>
            <a:r>
              <a:rPr lang="es-MX" sz="1333" dirty="0" smtClean="0"/>
              <a:t>20-2024</a:t>
            </a:r>
            <a:r>
              <a:rPr lang="es-MX" sz="1333" dirty="0"/>
              <a:t>, se han notificado </a:t>
            </a:r>
            <a:r>
              <a:rPr lang="es-MX" sz="1333" dirty="0" smtClean="0"/>
              <a:t>3683 </a:t>
            </a:r>
            <a:r>
              <a:rPr lang="es-MX" sz="1333" dirty="0"/>
              <a:t>casos de Síndrome de Obstrucción Bronquial/ASMA en menores de 5 años; </a:t>
            </a:r>
            <a:r>
              <a:rPr lang="es-MX" sz="1333" dirty="0" smtClean="0"/>
              <a:t>685 </a:t>
            </a:r>
            <a:r>
              <a:rPr lang="es-MX" sz="1333" dirty="0"/>
              <a:t>(</a:t>
            </a:r>
            <a:r>
              <a:rPr lang="es-MX" sz="1333" dirty="0" smtClean="0">
                <a:solidFill>
                  <a:srgbClr val="FF0000"/>
                </a:solidFill>
              </a:rPr>
              <a:t>18.6%</a:t>
            </a:r>
            <a:r>
              <a:rPr lang="es-MX" sz="1333" dirty="0" smtClean="0"/>
              <a:t>) </a:t>
            </a:r>
            <a:r>
              <a:rPr lang="es-MX" sz="1333" dirty="0"/>
              <a:t>episodios en niños menores de 2 años y </a:t>
            </a:r>
            <a:r>
              <a:rPr lang="es-MX" sz="1333" dirty="0" smtClean="0"/>
              <a:t>2998 </a:t>
            </a:r>
            <a:r>
              <a:rPr lang="es-MX" sz="1333" dirty="0"/>
              <a:t>(</a:t>
            </a:r>
            <a:r>
              <a:rPr lang="es-MX" sz="1333" dirty="0" smtClean="0">
                <a:solidFill>
                  <a:srgbClr val="FF0000"/>
                </a:solidFill>
              </a:rPr>
              <a:t>81.4%</a:t>
            </a:r>
            <a:r>
              <a:rPr lang="es-MX" sz="1333" dirty="0" smtClean="0"/>
              <a:t>) </a:t>
            </a:r>
            <a:r>
              <a:rPr lang="es-MX" sz="1333" dirty="0"/>
              <a:t>en niños de 2 a 4 años: En el año 2023 la mayoría de  las semanas se ubicaron en zona de seguridad, con un incremento importante entre las SE17 a la SE22 llegando a epidemia. Hasta la </a:t>
            </a:r>
            <a:r>
              <a:rPr lang="es-MX" sz="1333" dirty="0" smtClean="0"/>
              <a:t>SE20-2024 </a:t>
            </a:r>
            <a:r>
              <a:rPr lang="es-MX" sz="1333" dirty="0"/>
              <a:t>se observa disminución  desde la SE-15 manteniéndose en zona de </a:t>
            </a:r>
            <a:r>
              <a:rPr lang="es-MX" sz="1333" dirty="0">
                <a:solidFill>
                  <a:srgbClr val="FF0000"/>
                </a:solidFill>
              </a:rPr>
              <a:t>ALARMA</a:t>
            </a:r>
            <a:r>
              <a:rPr lang="es-MX" sz="1333" dirty="0"/>
              <a:t>, Según el mapa de riesgo 01 distritos de mediano riesgo, 23 distritos son de bajo riesgo.</a:t>
            </a:r>
          </a:p>
        </p:txBody>
      </p:sp>
      <p:sp>
        <p:nvSpPr>
          <p:cNvPr id="6" name="7 Rectángulo"/>
          <p:cNvSpPr/>
          <p:nvPr/>
        </p:nvSpPr>
        <p:spPr>
          <a:xfrm>
            <a:off x="0" y="0"/>
            <a:ext cx="12192000" cy="79994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SOB-ASMA en menores de 5 años, Región Loreto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9" name="CuadroTexto 8">
            <a:extLst>
              <a:ext uri="{FF2B5EF4-FFF2-40B4-BE49-F238E27FC236}">
                <a16:creationId xmlns="" xmlns:a16="http://schemas.microsoft.com/office/drawing/2014/main" id="{4F03823B-F275-4BBD-8AE8-D7FB8562A5A3}"/>
              </a:ext>
            </a:extLst>
          </p:cNvPr>
          <p:cNvSpPr txBox="1"/>
          <p:nvPr/>
        </p:nvSpPr>
        <p:spPr>
          <a:xfrm>
            <a:off x="63867" y="5606880"/>
            <a:ext cx="334220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317" y="799942"/>
            <a:ext cx="3400741" cy="480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2" y="901003"/>
            <a:ext cx="8110538" cy="492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031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C5FA8D97-D1A8-4E8E-93DE-C2A863F87435}"/>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82720" y="1437647"/>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 xmlns:a16="http://schemas.microsoft.com/office/drawing/2014/main" id="{3CE1B714-3A23-4E5F-B23B-4E0C56CA2D87}"/>
              </a:ext>
            </a:extLst>
          </p:cNvPr>
          <p:cNvSpPr>
            <a:spLocks noGrp="1"/>
          </p:cNvSpPr>
          <p:nvPr>
            <p:ph type="ctrTitle"/>
          </p:nvPr>
        </p:nvSpPr>
        <p:spPr>
          <a:xfrm>
            <a:off x="5009876" y="2290556"/>
            <a:ext cx="5916243" cy="1138443"/>
          </a:xfrm>
          <a:solidFill>
            <a:schemeClr val="accent1">
              <a:lumMod val="20000"/>
              <a:lumOff val="80000"/>
            </a:schemeClr>
          </a:solid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EDAS</a:t>
            </a:r>
          </a:p>
        </p:txBody>
      </p:sp>
    </p:spTree>
    <p:extLst>
      <p:ext uri="{BB962C8B-B14F-4D97-AF65-F5344CB8AC3E}">
        <p14:creationId xmlns:p14="http://schemas.microsoft.com/office/powerpoint/2010/main" val="30300908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 xmlns:a16="http://schemas.microsoft.com/office/drawing/2014/main" id="{42FCC5B2-6735-4098-80E0-6CF353EAD7C1}"/>
              </a:ext>
            </a:extLst>
          </p:cNvPr>
          <p:cNvSpPr txBox="1"/>
          <p:nvPr/>
        </p:nvSpPr>
        <p:spPr>
          <a:xfrm>
            <a:off x="0" y="5615742"/>
            <a:ext cx="12192000"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sz="1333" dirty="0"/>
              <a:t>Hasta la S.E. </a:t>
            </a:r>
            <a:r>
              <a:rPr lang="es-ES" sz="1333" dirty="0" smtClean="0"/>
              <a:t>20-2024 </a:t>
            </a:r>
            <a:r>
              <a:rPr lang="es-ES" sz="1333" dirty="0"/>
              <a:t>se reportaron </a:t>
            </a:r>
            <a:r>
              <a:rPr lang="es-ES" sz="1333" dirty="0" smtClean="0"/>
              <a:t>33026 </a:t>
            </a:r>
            <a:r>
              <a:rPr lang="es-ES" sz="1333" dirty="0"/>
              <a:t>atenciones por EDA´s Acuosas en la región Loreto: </a:t>
            </a:r>
            <a:r>
              <a:rPr lang="es-ES" sz="1333" dirty="0" smtClean="0"/>
              <a:t>3474 </a:t>
            </a:r>
            <a:r>
              <a:rPr lang="es-ES" sz="1333" dirty="0"/>
              <a:t>(</a:t>
            </a:r>
            <a:r>
              <a:rPr lang="es-ES" sz="1333" dirty="0" smtClean="0">
                <a:solidFill>
                  <a:srgbClr val="FF0000"/>
                </a:solidFill>
              </a:rPr>
              <a:t>10.5%)</a:t>
            </a:r>
            <a:r>
              <a:rPr lang="es-ES" sz="1333" dirty="0" smtClean="0"/>
              <a:t> </a:t>
            </a:r>
            <a:r>
              <a:rPr lang="es-ES" sz="1333" dirty="0"/>
              <a:t>atenciones en menores de 01 año, </a:t>
            </a:r>
            <a:r>
              <a:rPr lang="es-ES" sz="1333" dirty="0" smtClean="0"/>
              <a:t>10835 </a:t>
            </a:r>
            <a:r>
              <a:rPr lang="es-ES" sz="1333" dirty="0"/>
              <a:t>(</a:t>
            </a:r>
            <a:r>
              <a:rPr lang="es-ES" sz="1333" dirty="0" smtClean="0">
                <a:solidFill>
                  <a:srgbClr val="FF0000"/>
                </a:solidFill>
              </a:rPr>
              <a:t>32.8%</a:t>
            </a:r>
            <a:r>
              <a:rPr lang="es-ES" sz="1333" dirty="0" smtClean="0"/>
              <a:t>) </a:t>
            </a:r>
            <a:r>
              <a:rPr lang="es-ES" sz="1333" dirty="0"/>
              <a:t>atenciones de 01 a 04 años, </a:t>
            </a:r>
            <a:r>
              <a:rPr lang="es-ES" sz="1333" dirty="0" smtClean="0"/>
              <a:t>18717 </a:t>
            </a:r>
            <a:r>
              <a:rPr lang="es-ES" sz="1333" dirty="0"/>
              <a:t>(</a:t>
            </a:r>
            <a:r>
              <a:rPr lang="es-ES" sz="1333" dirty="0" smtClean="0">
                <a:solidFill>
                  <a:srgbClr val="FF0000"/>
                </a:solidFill>
              </a:rPr>
              <a:t>56.7%</a:t>
            </a:r>
            <a:r>
              <a:rPr lang="es-ES" sz="1333" dirty="0" smtClean="0"/>
              <a:t>) </a:t>
            </a:r>
            <a:r>
              <a:rPr lang="es-ES" sz="1333" dirty="0"/>
              <a:t>en mayores de 5 años. La curva de los casos de EDA Acuosa se mantiene oscilante en zona de Epidemia, disminuyendo en las ultimas semanas ingresando a zona </a:t>
            </a:r>
            <a:r>
              <a:rPr lang="es-ES" sz="1333" dirty="0">
                <a:solidFill>
                  <a:srgbClr val="FF0000"/>
                </a:solidFill>
              </a:rPr>
              <a:t>de Alarma.</a:t>
            </a:r>
            <a:r>
              <a:rPr lang="es-ES" sz="1333" dirty="0"/>
              <a:t> Se reporta 9</a:t>
            </a:r>
            <a:r>
              <a:rPr lang="es-ES" sz="1333" dirty="0" smtClean="0"/>
              <a:t> </a:t>
            </a:r>
            <a:r>
              <a:rPr lang="es-ES" sz="1333" dirty="0"/>
              <a:t>fallecidos de EDA Acuosa, 05 procedentes del distrito de Andoas y 01 del distrito de Morona ambos de la provincia del Datem del Marañón, </a:t>
            </a:r>
            <a:r>
              <a:rPr lang="es-ES" sz="1333" dirty="0" smtClean="0"/>
              <a:t>02 </a:t>
            </a:r>
            <a:r>
              <a:rPr lang="es-ES" sz="1333" dirty="0"/>
              <a:t>del distrito de Lagunas de la provincia de Alto </a:t>
            </a:r>
            <a:r>
              <a:rPr lang="es-ES" sz="1333" dirty="0" smtClean="0"/>
              <a:t>Amazonas y 1 de </a:t>
            </a:r>
            <a:r>
              <a:rPr lang="es-ES" sz="1333" dirty="0" err="1" smtClean="0"/>
              <a:t>Punchana</a:t>
            </a:r>
            <a:r>
              <a:rPr lang="es-ES" sz="1333" dirty="0" smtClean="0"/>
              <a:t>.</a:t>
            </a:r>
            <a:endParaRPr lang="es-ES" sz="1333" dirty="0"/>
          </a:p>
        </p:txBody>
      </p:sp>
      <p:sp>
        <p:nvSpPr>
          <p:cNvPr id="6" name="7 Rectángulo"/>
          <p:cNvSpPr/>
          <p:nvPr/>
        </p:nvSpPr>
        <p:spPr>
          <a:xfrm>
            <a:off x="0" y="0"/>
            <a:ext cx="12192000" cy="7569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Agudas Acuosas, Región Loreto,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(S.E. 1 – 52 - 2023)  y  (S.E. 01 – </a:t>
            </a:r>
            <a:r>
              <a:rPr lang="es-ES" sz="1905"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 </a:t>
            </a: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p>
        </p:txBody>
      </p:sp>
      <p:sp>
        <p:nvSpPr>
          <p:cNvPr id="8" name="CuadroTexto 7">
            <a:extLst>
              <a:ext uri="{FF2B5EF4-FFF2-40B4-BE49-F238E27FC236}">
                <a16:creationId xmlns="" xmlns:a16="http://schemas.microsoft.com/office/drawing/2014/main" id="{E0CA528D-64DC-411D-B11D-C36817B0A64D}"/>
              </a:ext>
            </a:extLst>
          </p:cNvPr>
          <p:cNvSpPr txBox="1"/>
          <p:nvPr/>
        </p:nvSpPr>
        <p:spPr>
          <a:xfrm>
            <a:off x="155150" y="5406959"/>
            <a:ext cx="3186824"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42" y="834958"/>
            <a:ext cx="3234532" cy="45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963546"/>
            <a:ext cx="8334375" cy="45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58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 xmlns:a16="http://schemas.microsoft.com/office/drawing/2014/main" id="{42FCC5B2-6735-4098-80E0-6CF353EAD7C1}"/>
              </a:ext>
            </a:extLst>
          </p:cNvPr>
          <p:cNvSpPr txBox="1"/>
          <p:nvPr/>
        </p:nvSpPr>
        <p:spPr>
          <a:xfrm>
            <a:off x="47297" y="5477796"/>
            <a:ext cx="12097406" cy="132305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En la S.E. </a:t>
            </a:r>
            <a:r>
              <a:rPr lang="es-PE" sz="1333" dirty="0" smtClean="0">
                <a:effectLst/>
                <a:latin typeface="Arial" panose="020B0604020202020204" pitchFamily="34" charset="0"/>
                <a:cs typeface="Arial" panose="020B0604020202020204" pitchFamily="34" charset="0"/>
              </a:rPr>
              <a:t>20-2024</a:t>
            </a:r>
            <a:r>
              <a:rPr lang="es-PE" sz="1333" dirty="0">
                <a:effectLst/>
                <a:latin typeface="Arial" panose="020B0604020202020204" pitchFamily="34" charset="0"/>
                <a:cs typeface="Arial" panose="020B0604020202020204" pitchFamily="34" charset="0"/>
              </a:rPr>
              <a:t>, se han </a:t>
            </a:r>
            <a:r>
              <a:rPr lang="es-PE" sz="1333" dirty="0" smtClean="0">
                <a:effectLst/>
                <a:latin typeface="Arial" panose="020B0604020202020204" pitchFamily="34" charset="0"/>
                <a:cs typeface="Arial" panose="020B0604020202020204" pitchFamily="34" charset="0"/>
              </a:rPr>
              <a:t>notificado 1843 atenciones </a:t>
            </a:r>
            <a:r>
              <a:rPr lang="es-PE" sz="1333" dirty="0">
                <a:effectLst/>
                <a:latin typeface="Arial" panose="020B0604020202020204" pitchFamily="34" charset="0"/>
                <a:cs typeface="Arial" panose="020B0604020202020204" pitchFamily="34" charset="0"/>
              </a:rPr>
              <a:t>por Diarrea Disentérica, de los cuales </a:t>
            </a:r>
            <a:r>
              <a:rPr lang="es-PE" sz="1333" dirty="0" smtClean="0">
                <a:effectLst/>
                <a:latin typeface="Arial" panose="020B0604020202020204" pitchFamily="34" charset="0"/>
                <a:cs typeface="Arial" panose="020B0604020202020204" pitchFamily="34" charset="0"/>
              </a:rPr>
              <a:t>192 </a:t>
            </a:r>
            <a:r>
              <a:rPr lang="es-PE" sz="1333" dirty="0">
                <a:effectLst/>
                <a:latin typeface="Arial" panose="020B0604020202020204" pitchFamily="34" charset="0"/>
                <a:cs typeface="Arial" panose="020B0604020202020204" pitchFamily="34" charset="0"/>
              </a:rPr>
              <a:t>(</a:t>
            </a:r>
            <a:r>
              <a:rPr lang="es-PE" sz="1333" dirty="0" smtClean="0">
                <a:solidFill>
                  <a:srgbClr val="FF0000"/>
                </a:solidFill>
                <a:effectLst/>
                <a:latin typeface="Arial" panose="020B0604020202020204" pitchFamily="34" charset="0"/>
                <a:cs typeface="Arial" panose="020B0604020202020204" pitchFamily="34" charset="0"/>
              </a:rPr>
              <a:t>10.4%</a:t>
            </a:r>
            <a:r>
              <a:rPr lang="es-PE" sz="1333" dirty="0" smtClean="0">
                <a:effectLst/>
                <a:latin typeface="Arial" panose="020B0604020202020204" pitchFamily="34" charset="0"/>
                <a:cs typeface="Arial" panose="020B0604020202020204" pitchFamily="34" charset="0"/>
              </a:rPr>
              <a:t>) </a:t>
            </a:r>
            <a:r>
              <a:rPr lang="es-PE" sz="1333" dirty="0">
                <a:effectLst/>
                <a:latin typeface="Arial" panose="020B0604020202020204" pitchFamily="34" charset="0"/>
                <a:cs typeface="Arial" panose="020B0604020202020204" pitchFamily="34" charset="0"/>
              </a:rPr>
              <a:t>atenciones corresponde a &lt;1 año, </a:t>
            </a:r>
            <a:r>
              <a:rPr lang="es-PE" sz="1333" dirty="0" smtClean="0">
                <a:effectLst/>
                <a:latin typeface="Arial" panose="020B0604020202020204" pitchFamily="34" charset="0"/>
                <a:cs typeface="Arial" panose="020B0604020202020204" pitchFamily="34" charset="0"/>
              </a:rPr>
              <a:t>610 </a:t>
            </a:r>
            <a:r>
              <a:rPr lang="es-PE" sz="1333" dirty="0">
                <a:effectLst/>
                <a:latin typeface="Arial" panose="020B0604020202020204" pitchFamily="34" charset="0"/>
                <a:cs typeface="Arial" panose="020B0604020202020204" pitchFamily="34" charset="0"/>
              </a:rPr>
              <a:t>(</a:t>
            </a:r>
            <a:r>
              <a:rPr lang="es-PE" sz="1333" dirty="0" smtClean="0">
                <a:solidFill>
                  <a:srgbClr val="FF0000"/>
                </a:solidFill>
                <a:effectLst/>
                <a:latin typeface="Arial" panose="020B0604020202020204" pitchFamily="34" charset="0"/>
                <a:cs typeface="Arial" panose="020B0604020202020204" pitchFamily="34" charset="0"/>
              </a:rPr>
              <a:t>33.1%) </a:t>
            </a:r>
            <a:r>
              <a:rPr lang="es-PE" sz="1333" dirty="0">
                <a:effectLst/>
                <a:latin typeface="Arial" panose="020B0604020202020204" pitchFamily="34" charset="0"/>
                <a:cs typeface="Arial" panose="020B0604020202020204" pitchFamily="34" charset="0"/>
              </a:rPr>
              <a:t>atenciones de 1 a 4 años, </a:t>
            </a:r>
            <a:r>
              <a:rPr lang="es-PE" sz="1333" dirty="0" smtClean="0">
                <a:effectLst/>
                <a:latin typeface="Arial" panose="020B0604020202020204" pitchFamily="34" charset="0"/>
                <a:cs typeface="Arial" panose="020B0604020202020204" pitchFamily="34" charset="0"/>
              </a:rPr>
              <a:t>1041 </a:t>
            </a:r>
            <a:r>
              <a:rPr lang="es-PE" sz="1333" dirty="0">
                <a:effectLst/>
                <a:latin typeface="Arial" panose="020B0604020202020204" pitchFamily="34" charset="0"/>
                <a:cs typeface="Arial" panose="020B0604020202020204" pitchFamily="34" charset="0"/>
              </a:rPr>
              <a:t>atenciones en mayores de 5 años (</a:t>
            </a:r>
            <a:r>
              <a:rPr lang="es-PE" sz="1333" dirty="0" smtClean="0">
                <a:solidFill>
                  <a:srgbClr val="FF0000"/>
                </a:solidFill>
                <a:effectLst/>
                <a:latin typeface="Arial" panose="020B0604020202020204" pitchFamily="34" charset="0"/>
                <a:cs typeface="Arial" panose="020B0604020202020204" pitchFamily="34" charset="0"/>
              </a:rPr>
              <a:t>56.5%</a:t>
            </a:r>
            <a:r>
              <a:rPr lang="es-PE" sz="1333" dirty="0" smtClean="0">
                <a:effectLst/>
                <a:latin typeface="Arial" panose="020B0604020202020204" pitchFamily="34" charset="0"/>
                <a:cs typeface="Arial" panose="020B0604020202020204" pitchFamily="34" charset="0"/>
              </a:rPr>
              <a:t>). </a:t>
            </a:r>
            <a:r>
              <a:rPr lang="es-PE" sz="1333" dirty="0">
                <a:effectLst/>
                <a:latin typeface="Arial" panose="020B0604020202020204" pitchFamily="34" charset="0"/>
                <a:cs typeface="Arial" panose="020B0604020202020204" pitchFamily="34" charset="0"/>
              </a:rPr>
              <a:t>En el Canal Endémico, en el año 2023, los casos se ubicaron principalmente en Zona Alarma. Hasta la </a:t>
            </a:r>
            <a:r>
              <a:rPr lang="es-PE" sz="1333" dirty="0" smtClean="0">
                <a:effectLst/>
                <a:latin typeface="Arial" panose="020B0604020202020204" pitchFamily="34" charset="0"/>
                <a:cs typeface="Arial" panose="020B0604020202020204" pitchFamily="34" charset="0"/>
              </a:rPr>
              <a:t>SE20-2024</a:t>
            </a:r>
            <a:r>
              <a:rPr lang="es-PE" sz="1333" dirty="0">
                <a:effectLst/>
                <a:latin typeface="Arial" panose="020B0604020202020204" pitchFamily="34" charset="0"/>
                <a:cs typeface="Arial" panose="020B0604020202020204" pitchFamily="34" charset="0"/>
              </a:rPr>
              <a:t>, los casos se ubican entre las zonas</a:t>
            </a:r>
            <a:r>
              <a:rPr lang="es-PE" sz="1333" dirty="0">
                <a:solidFill>
                  <a:srgbClr val="FF0000"/>
                </a:solidFill>
                <a:effectLst/>
                <a:latin typeface="Arial" panose="020B0604020202020204" pitchFamily="34" charset="0"/>
                <a:cs typeface="Arial" panose="020B0604020202020204" pitchFamily="34" charset="0"/>
              </a:rPr>
              <a:t> </a:t>
            </a:r>
            <a:r>
              <a:rPr lang="es-PE" sz="1333" dirty="0" smtClean="0">
                <a:solidFill>
                  <a:srgbClr val="FF0000"/>
                </a:solidFill>
                <a:effectLst/>
                <a:latin typeface="Arial" panose="020B0604020202020204" pitchFamily="34" charset="0"/>
                <a:cs typeface="Arial" panose="020B0604020202020204" pitchFamily="34" charset="0"/>
              </a:rPr>
              <a:t>seguridad.</a:t>
            </a:r>
            <a:endParaRPr lang="es-PE" sz="1333" dirty="0">
              <a:effectLst/>
              <a:latin typeface="Arial" panose="020B0604020202020204" pitchFamily="34" charset="0"/>
              <a:cs typeface="Arial" panose="020B0604020202020204" pitchFamily="34" charset="0"/>
            </a:endParaRPr>
          </a:p>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Según el mapa de riesgo 02 distritos se encuentra en alto riesgo (Teniente Manuel Clavero y Manseriche), </a:t>
            </a:r>
            <a:r>
              <a:rPr lang="es-PE" sz="1333" dirty="0" smtClean="0">
                <a:effectLst/>
                <a:latin typeface="Arial" panose="020B0604020202020204" pitchFamily="34" charset="0"/>
                <a:cs typeface="Arial" panose="020B0604020202020204" pitchFamily="34" charset="0"/>
              </a:rPr>
              <a:t>6 </a:t>
            </a:r>
            <a:r>
              <a:rPr lang="es-PE" sz="1333" dirty="0">
                <a:effectLst/>
                <a:latin typeface="Arial" panose="020B0604020202020204" pitchFamily="34" charset="0"/>
                <a:cs typeface="Arial" panose="020B0604020202020204" pitchFamily="34" charset="0"/>
              </a:rPr>
              <a:t>distritos se encuentran como distritos de </a:t>
            </a:r>
            <a:r>
              <a:rPr lang="es-PE" sz="1333" dirty="0" smtClean="0">
                <a:effectLst/>
                <a:latin typeface="Arial" panose="020B0604020202020204" pitchFamily="34" charset="0"/>
                <a:cs typeface="Arial" panose="020B0604020202020204" pitchFamily="34" charset="0"/>
              </a:rPr>
              <a:t>mediano </a:t>
            </a:r>
            <a:r>
              <a:rPr lang="es-PE" sz="1333" dirty="0">
                <a:effectLst/>
                <a:latin typeface="Arial" panose="020B0604020202020204" pitchFamily="34" charset="0"/>
                <a:cs typeface="Arial" panose="020B0604020202020204" pitchFamily="34" charset="0"/>
              </a:rPr>
              <a:t>riesgo </a:t>
            </a:r>
            <a:r>
              <a:rPr lang="es-PE" sz="1333" dirty="0" smtClean="0">
                <a:effectLst/>
                <a:latin typeface="Arial" panose="020B0604020202020204" pitchFamily="34" charset="0"/>
                <a:cs typeface="Arial" panose="020B0604020202020204" pitchFamily="34" charset="0"/>
              </a:rPr>
              <a:t>y 35 </a:t>
            </a:r>
            <a:r>
              <a:rPr lang="es-PE" sz="1333" dirty="0">
                <a:effectLst/>
                <a:latin typeface="Arial" panose="020B0604020202020204" pitchFamily="34" charset="0"/>
                <a:cs typeface="Arial" panose="020B0604020202020204" pitchFamily="34" charset="0"/>
              </a:rPr>
              <a:t>en </a:t>
            </a:r>
            <a:r>
              <a:rPr lang="es-PE" sz="1333" dirty="0" smtClean="0">
                <a:effectLst/>
                <a:latin typeface="Arial" panose="020B0604020202020204" pitchFamily="34" charset="0"/>
                <a:cs typeface="Arial" panose="020B0604020202020204" pitchFamily="34" charset="0"/>
              </a:rPr>
              <a:t>bajo riesgo</a:t>
            </a:r>
            <a:r>
              <a:rPr lang="es-PE" sz="1333" dirty="0">
                <a:effectLst/>
                <a:latin typeface="Arial" panose="020B0604020202020204" pitchFamily="34" charset="0"/>
                <a:cs typeface="Arial" panose="020B0604020202020204" pitchFamily="34" charset="0"/>
              </a:rPr>
              <a:t>.</a:t>
            </a:r>
            <a:r>
              <a:rPr lang="es-ES" sz="1333" dirty="0"/>
              <a:t> </a:t>
            </a:r>
            <a:r>
              <a:rPr lang="es-ES" sz="1333" dirty="0">
                <a:effectLst/>
                <a:latin typeface="Arial" panose="020B0604020202020204" pitchFamily="34" charset="0"/>
                <a:cs typeface="Arial" panose="020B0604020202020204" pitchFamily="34" charset="0"/>
              </a:rPr>
              <a:t>Se reporta 03 fallecidos menores de 5 años por EDA Disentérica: 01 procedente de lagunas ,01 de distrito de jeberos Provincia de Alto Amazonas y 1 del distrito Andoas, provincia Datem del Marañón.</a:t>
            </a:r>
          </a:p>
        </p:txBody>
      </p:sp>
      <p:sp>
        <p:nvSpPr>
          <p:cNvPr id="6" name="7 Rectángulo"/>
          <p:cNvSpPr/>
          <p:nvPr/>
        </p:nvSpPr>
        <p:spPr>
          <a:xfrm>
            <a:off x="0" y="0"/>
            <a:ext cx="12192000" cy="67402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Disentéricas, Región Loreto, </a:t>
            </a:r>
          </a:p>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 – 52 - 2023</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y (S.E. 01 – </a:t>
            </a:r>
            <a:r>
              <a:rPr lang="es-ES" sz="1905"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 </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p>
        </p:txBody>
      </p:sp>
      <p:sp>
        <p:nvSpPr>
          <p:cNvPr id="9" name="CuadroTexto 8">
            <a:extLst>
              <a:ext uri="{FF2B5EF4-FFF2-40B4-BE49-F238E27FC236}">
                <a16:creationId xmlns="" xmlns:a16="http://schemas.microsoft.com/office/drawing/2014/main" id="{D3BB79AC-7826-48E5-9B78-CAFF67EFAE33}"/>
              </a:ext>
            </a:extLst>
          </p:cNvPr>
          <p:cNvSpPr txBox="1"/>
          <p:nvPr/>
        </p:nvSpPr>
        <p:spPr>
          <a:xfrm>
            <a:off x="286866" y="5269564"/>
            <a:ext cx="3590999" cy="209609"/>
          </a:xfrm>
          <a:prstGeom prst="rect">
            <a:avLst/>
          </a:prstGeom>
          <a:noFill/>
        </p:spPr>
        <p:txBody>
          <a:bodyPr wrap="square" rtlCol="0">
            <a:spAutoFit/>
          </a:bodyPr>
          <a:lstStyle/>
          <a:p>
            <a:r>
              <a:rPr lang="es-MX" sz="762" dirty="0"/>
              <a:t>Fuente: Base de datos del Noti Web de la Dirección de Epidemiología- GERESA Loreto</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623" y="759750"/>
            <a:ext cx="3230968" cy="45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865" y="789568"/>
            <a:ext cx="7961710" cy="453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199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1D8C4B08-427F-47CC-9B41-5FF40BBF1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146"/>
            <a:ext cx="8088020" cy="949758"/>
          </a:xfrm>
          <a:prstGeom prst="rect">
            <a:avLst/>
          </a:prstGeom>
        </p:spPr>
      </p:pic>
      <p:sp>
        <p:nvSpPr>
          <p:cNvPr id="8" name="Rectángulo 7">
            <a:extLst>
              <a:ext uri="{FF2B5EF4-FFF2-40B4-BE49-F238E27FC236}">
                <a16:creationId xmlns="" xmlns:a16="http://schemas.microsoft.com/office/drawing/2014/main" id="{CE407C5B-41E0-44F4-9ABC-C2257FD7A96E}"/>
              </a:ext>
            </a:extLst>
          </p:cNvPr>
          <p:cNvSpPr/>
          <p:nvPr/>
        </p:nvSpPr>
        <p:spPr>
          <a:xfrm>
            <a:off x="9608408" y="223306"/>
            <a:ext cx="2146169" cy="7726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60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9" name="object 20">
            <a:extLst>
              <a:ext uri="{FF2B5EF4-FFF2-40B4-BE49-F238E27FC236}">
                <a16:creationId xmlns="" xmlns:a16="http://schemas.microsoft.com/office/drawing/2014/main" id="{4EE6F2D0-6011-4698-A36D-1EC950B4FDBC}"/>
              </a:ext>
            </a:extLst>
          </p:cNvPr>
          <p:cNvSpPr txBox="1"/>
          <p:nvPr/>
        </p:nvSpPr>
        <p:spPr>
          <a:xfrm>
            <a:off x="1754345" y="2286354"/>
            <a:ext cx="8683310" cy="2535309"/>
          </a:xfrm>
          <a:prstGeom prst="rect">
            <a:avLst/>
          </a:prstGeom>
          <a:solidFill>
            <a:srgbClr val="E9F6DC"/>
          </a:solidFill>
          <a:ln w="38100">
            <a:solidFill>
              <a:srgbClr val="F14444"/>
            </a:solidFill>
          </a:ln>
        </p:spPr>
        <p:txBody>
          <a:bodyPr vert="horz" wrap="square" lIns="0" tIns="168910" rIns="0" bIns="0" rtlCol="0">
            <a:spAutoFit/>
          </a:bodyPr>
          <a:lstStyle/>
          <a:p>
            <a:pPr marL="538163" marR="875665" algn="ctr">
              <a:lnSpc>
                <a:spcPct val="100000"/>
              </a:lnSpc>
              <a:spcBef>
                <a:spcPts val="1330"/>
              </a:spcBef>
            </a:pPr>
            <a:endParaRPr lang="es-PE" b="1" dirty="0">
              <a:solidFill>
                <a:srgbClr val="253E7B"/>
              </a:solidFill>
              <a:latin typeface="Tahoma"/>
              <a:cs typeface="Tahoma"/>
            </a:endParaRPr>
          </a:p>
          <a:p>
            <a:pPr marL="538163" marR="875665" algn="ctr">
              <a:lnSpc>
                <a:spcPct val="100000"/>
              </a:lnSpc>
              <a:spcBef>
                <a:spcPts val="1330"/>
              </a:spcBef>
            </a:pPr>
            <a:r>
              <a:rPr lang="en-US" sz="3600" b="1" dirty="0">
                <a:solidFill>
                  <a:srgbClr val="253E7B"/>
                </a:solidFill>
                <a:latin typeface="Tahoma"/>
                <a:cs typeface="Tahoma"/>
              </a:rPr>
              <a:t>CASOS COVID-19 LORETO</a:t>
            </a:r>
            <a:r>
              <a:rPr lang="es-PE" sz="3600" b="1" spc="-925" dirty="0">
                <a:latin typeface="Tahoma"/>
                <a:cs typeface="Tahoma"/>
              </a:rPr>
              <a:t>	</a:t>
            </a:r>
            <a:r>
              <a:rPr lang="es-ES" sz="2400" b="1" spc="-5" dirty="0">
                <a:solidFill>
                  <a:srgbClr val="E2A14D"/>
                </a:solidFill>
                <a:latin typeface="Tahoma"/>
                <a:cs typeface="Tahoma"/>
              </a:rPr>
              <a:t>INFORMACIÓN DE LA SEMANA EPIDEMIOLÓGICA 19-2024</a:t>
            </a:r>
          </a:p>
          <a:p>
            <a:pPr marL="538163" marR="875665" algn="ctr">
              <a:lnSpc>
                <a:spcPct val="100000"/>
              </a:lnSpc>
              <a:spcBef>
                <a:spcPts val="1330"/>
              </a:spcBef>
            </a:pPr>
            <a:endParaRPr lang="es-ES" dirty="0">
              <a:solidFill>
                <a:srgbClr val="E2A14D"/>
              </a:solidFill>
              <a:latin typeface="Tahoma"/>
              <a:cs typeface="Tahoma"/>
            </a:endParaRPr>
          </a:p>
        </p:txBody>
      </p:sp>
      <p:sp>
        <p:nvSpPr>
          <p:cNvPr id="11" name="object 35">
            <a:extLst>
              <a:ext uri="{FF2B5EF4-FFF2-40B4-BE49-F238E27FC236}">
                <a16:creationId xmlns="" xmlns:a16="http://schemas.microsoft.com/office/drawing/2014/main" id="{3A2EFA50-0444-4605-834C-26B73C20074D}"/>
              </a:ext>
            </a:extLst>
          </p:cNvPr>
          <p:cNvSpPr txBox="1"/>
          <p:nvPr/>
        </p:nvSpPr>
        <p:spPr>
          <a:xfrm>
            <a:off x="4044009" y="5109627"/>
            <a:ext cx="3758205"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2800" b="1" spc="-5" dirty="0">
                <a:latin typeface="Tahoma"/>
                <a:cs typeface="Tahoma"/>
              </a:rPr>
              <a:t>GERESA LORETO</a:t>
            </a:r>
            <a:endParaRPr sz="2800" dirty="0">
              <a:latin typeface="Tahoma"/>
              <a:cs typeface="Tahoma"/>
            </a:endParaRPr>
          </a:p>
        </p:txBody>
      </p:sp>
      <p:sp>
        <p:nvSpPr>
          <p:cNvPr id="12" name="object 31">
            <a:extLst>
              <a:ext uri="{FF2B5EF4-FFF2-40B4-BE49-F238E27FC236}">
                <a16:creationId xmlns="" xmlns:a16="http://schemas.microsoft.com/office/drawing/2014/main" id="{60BBC614-924F-442F-9B79-6BA6DB8DD753}"/>
              </a:ext>
            </a:extLst>
          </p:cNvPr>
          <p:cNvSpPr txBox="1"/>
          <p:nvPr/>
        </p:nvSpPr>
        <p:spPr>
          <a:xfrm>
            <a:off x="563984" y="6475198"/>
            <a:ext cx="2486343" cy="243656"/>
          </a:xfrm>
          <a:prstGeom prst="rect">
            <a:avLst/>
          </a:prstGeom>
          <a:solidFill>
            <a:schemeClr val="bg1"/>
          </a:solidFill>
        </p:spPr>
        <p:txBody>
          <a:bodyPr vert="horz" wrap="square" lIns="0" tIns="12700" rIns="0" bIns="0" rtlCol="0">
            <a:spAutoFit/>
          </a:bodyPr>
          <a:lstStyle/>
          <a:p>
            <a:pPr marL="12700" algn="ctr">
              <a:lnSpc>
                <a:spcPct val="100000"/>
              </a:lnSpc>
              <a:spcBef>
                <a:spcPts val="100"/>
              </a:spcBef>
            </a:pPr>
            <a:r>
              <a:rPr lang="es-PE" sz="1500" b="1" spc="-5" dirty="0">
                <a:solidFill>
                  <a:schemeClr val="bg1">
                    <a:lumMod val="85000"/>
                  </a:schemeClr>
                </a:solidFill>
                <a:latin typeface="Tahoma"/>
                <a:cs typeface="Tahoma"/>
              </a:rPr>
              <a:t>www.diresaloreto.gob.pe</a:t>
            </a:r>
            <a:endParaRPr sz="1500" b="1" dirty="0">
              <a:solidFill>
                <a:schemeClr val="bg1">
                  <a:lumMod val="85000"/>
                </a:schemeClr>
              </a:solidFill>
              <a:latin typeface="Tahoma"/>
              <a:cs typeface="Tahoma"/>
            </a:endParaRPr>
          </a:p>
        </p:txBody>
      </p:sp>
      <p:sp>
        <p:nvSpPr>
          <p:cNvPr id="13" name="Rectángulo: esquinas redondeadas 12">
            <a:extLst>
              <a:ext uri="{FF2B5EF4-FFF2-40B4-BE49-F238E27FC236}">
                <a16:creationId xmlns="" xmlns:a16="http://schemas.microsoft.com/office/drawing/2014/main" id="{AE94F74A-08EC-483C-8A91-2E8A8D6AED99}"/>
              </a:ext>
            </a:extLst>
          </p:cNvPr>
          <p:cNvSpPr/>
          <p:nvPr/>
        </p:nvSpPr>
        <p:spPr>
          <a:xfrm>
            <a:off x="2873530" y="5670619"/>
            <a:ext cx="6099164"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Fuente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NETLAB, NOTIWEB y SISCOVID</a:t>
            </a:r>
          </a:p>
        </p:txBody>
      </p:sp>
      <p:sp>
        <p:nvSpPr>
          <p:cNvPr id="10" name="Rectángulo: esquinas redondeadas 9">
            <a:extLst>
              <a:ext uri="{FF2B5EF4-FFF2-40B4-BE49-F238E27FC236}">
                <a16:creationId xmlns="" xmlns:a16="http://schemas.microsoft.com/office/drawing/2014/main" id="{45A339F3-8981-4060-A3BE-B3421FE57093}"/>
              </a:ext>
            </a:extLst>
          </p:cNvPr>
          <p:cNvSpPr/>
          <p:nvPr/>
        </p:nvSpPr>
        <p:spPr>
          <a:xfrm>
            <a:off x="4649154" y="1979562"/>
            <a:ext cx="2754089"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Corte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15/05/2024</a:t>
            </a:r>
          </a:p>
        </p:txBody>
      </p:sp>
      <p:pic>
        <p:nvPicPr>
          <p:cNvPr id="15" name="Imagen 14">
            <a:extLst>
              <a:ext uri="{FF2B5EF4-FFF2-40B4-BE49-F238E27FC236}">
                <a16:creationId xmlns="" xmlns:a16="http://schemas.microsoft.com/office/drawing/2014/main" id="{A6019B04-A9E8-4B81-98A2-61AD03FF0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467" y="155455"/>
            <a:ext cx="933449" cy="933449"/>
          </a:xfrm>
          <a:prstGeom prst="rect">
            <a:avLst/>
          </a:prstGeom>
        </p:spPr>
      </p:pic>
    </p:spTree>
    <p:extLst>
      <p:ext uri="{BB962C8B-B14F-4D97-AF65-F5344CB8AC3E}">
        <p14:creationId xmlns:p14="http://schemas.microsoft.com/office/powerpoint/2010/main" val="2479135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09 – 20 DEL 2024 (PRUEBAS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13" name="Imagen 12">
            <a:extLst>
              <a:ext uri="{FF2B5EF4-FFF2-40B4-BE49-F238E27FC236}">
                <a16:creationId xmlns:a16="http://schemas.microsoft.com/office/drawing/2014/main" xmlns="" id="{C1C79152-FB79-4069-8D69-840277FCD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2" y="784985"/>
            <a:ext cx="707913" cy="707913"/>
          </a:xfrm>
          <a:prstGeom prst="rect">
            <a:avLst/>
          </a:prstGeom>
        </p:spPr>
      </p:pic>
      <p:pic>
        <p:nvPicPr>
          <p:cNvPr id="8" name="Imagen 7">
            <a:extLst>
              <a:ext uri="{FF2B5EF4-FFF2-40B4-BE49-F238E27FC236}">
                <a16:creationId xmlns:a16="http://schemas.microsoft.com/office/drawing/2014/main" xmlns="" id="{E8C3239F-C7A7-4C78-A84C-E4A647EBF123}"/>
              </a:ext>
            </a:extLst>
          </p:cNvPr>
          <p:cNvPicPr>
            <a:picLocks noChangeAspect="1"/>
          </p:cNvPicPr>
          <p:nvPr/>
        </p:nvPicPr>
        <p:blipFill>
          <a:blip r:embed="rId4"/>
          <a:stretch>
            <a:fillRect/>
          </a:stretch>
        </p:blipFill>
        <p:spPr>
          <a:xfrm>
            <a:off x="155575" y="1611971"/>
            <a:ext cx="11858625" cy="5132283"/>
          </a:xfrm>
          <a:prstGeom prst="rect">
            <a:avLst/>
          </a:prstGeom>
        </p:spPr>
      </p:pic>
    </p:spTree>
    <p:extLst>
      <p:ext uri="{BB962C8B-B14F-4D97-AF65-F5344CB8AC3E}">
        <p14:creationId xmlns:p14="http://schemas.microsoft.com/office/powerpoint/2010/main" val="1377259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09 – 20 DEL 2024(PRUEBAS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n 7">
            <a:extLst>
              <a:ext uri="{FF2B5EF4-FFF2-40B4-BE49-F238E27FC236}">
                <a16:creationId xmlns:a16="http://schemas.microsoft.com/office/drawing/2014/main" xmlns="" id="{94CCCF21-2B78-4955-916A-6FAF61BC97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2" y="784985"/>
            <a:ext cx="707913" cy="707913"/>
          </a:xfrm>
          <a:prstGeom prst="rect">
            <a:avLst/>
          </a:prstGeom>
        </p:spPr>
      </p:pic>
      <p:pic>
        <p:nvPicPr>
          <p:cNvPr id="4" name="Imagen 3">
            <a:extLst>
              <a:ext uri="{FF2B5EF4-FFF2-40B4-BE49-F238E27FC236}">
                <a16:creationId xmlns:a16="http://schemas.microsoft.com/office/drawing/2014/main" xmlns="" id="{A11966C6-F807-4BEF-A594-54EA957F3494}"/>
              </a:ext>
            </a:extLst>
          </p:cNvPr>
          <p:cNvPicPr>
            <a:picLocks noChangeAspect="1"/>
          </p:cNvPicPr>
          <p:nvPr/>
        </p:nvPicPr>
        <p:blipFill>
          <a:blip r:embed="rId4"/>
          <a:stretch>
            <a:fillRect/>
          </a:stretch>
        </p:blipFill>
        <p:spPr>
          <a:xfrm>
            <a:off x="177800" y="1611972"/>
            <a:ext cx="11858625" cy="5100626"/>
          </a:xfrm>
          <a:prstGeom prst="rect">
            <a:avLst/>
          </a:prstGeom>
        </p:spPr>
      </p:pic>
    </p:spTree>
    <p:extLst>
      <p:ext uri="{BB962C8B-B14F-4D97-AF65-F5344CB8AC3E}">
        <p14:creationId xmlns:p14="http://schemas.microsoft.com/office/powerpoint/2010/main" val="1880928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7005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por distritos, Región Loreto (S.E.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01–20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9" name="1 CuadroTexto"/>
          <p:cNvSpPr txBox="1"/>
          <p:nvPr/>
        </p:nvSpPr>
        <p:spPr>
          <a:xfrm>
            <a:off x="6703372" y="5006442"/>
            <a:ext cx="5470275" cy="1600438"/>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00" dirty="0">
                <a:effectLst/>
                <a:latin typeface="Arial" panose="020B0604020202020204" pitchFamily="34" charset="0"/>
                <a:cs typeface="Arial" panose="020B0604020202020204" pitchFamily="34" charset="0"/>
              </a:rPr>
              <a:t>Hasta  la S.E. </a:t>
            </a:r>
            <a:r>
              <a:rPr lang="es-PE" sz="1400" dirty="0" smtClean="0">
                <a:effectLst/>
                <a:latin typeface="Arial" panose="020B0604020202020204" pitchFamily="34" charset="0"/>
                <a:cs typeface="Arial" panose="020B0604020202020204" pitchFamily="34" charset="0"/>
              </a:rPr>
              <a:t>20 </a:t>
            </a:r>
            <a:r>
              <a:rPr lang="es-PE" sz="1400" dirty="0">
                <a:effectLst/>
                <a:latin typeface="Arial" panose="020B0604020202020204" pitchFamily="34" charset="0"/>
                <a:cs typeface="Arial" panose="020B0604020202020204" pitchFamily="34" charset="0"/>
              </a:rPr>
              <a:t>del 2024, </a:t>
            </a:r>
            <a:r>
              <a:rPr lang="es-PE" sz="1400" dirty="0" smtClean="0">
                <a:effectLst/>
                <a:latin typeface="Arial" panose="020B0604020202020204" pitchFamily="34" charset="0"/>
                <a:cs typeface="Arial" panose="020B0604020202020204" pitchFamily="34" charset="0"/>
              </a:rPr>
              <a:t>44 </a:t>
            </a:r>
            <a:r>
              <a:rPr lang="es-PE" sz="1400" dirty="0">
                <a:effectLst/>
                <a:latin typeface="Arial" panose="020B0604020202020204" pitchFamily="34" charset="0"/>
                <a:cs typeface="Arial" panose="020B0604020202020204" pitchFamily="34" charset="0"/>
              </a:rPr>
              <a:t>distritos reportan casos de malaria. </a:t>
            </a:r>
            <a:r>
              <a:rPr lang="es-PE" sz="1400" dirty="0" smtClean="0">
                <a:effectLst/>
                <a:latin typeface="Arial" panose="020B0604020202020204" pitchFamily="34" charset="0"/>
                <a:cs typeface="Arial" panose="020B0604020202020204" pitchFamily="34" charset="0"/>
              </a:rPr>
              <a:t>De </a:t>
            </a:r>
            <a:r>
              <a:rPr lang="es-PE" sz="1400" dirty="0">
                <a:effectLst/>
                <a:latin typeface="Arial" panose="020B0604020202020204" pitchFamily="34" charset="0"/>
                <a:cs typeface="Arial" panose="020B0604020202020204" pitchFamily="34" charset="0"/>
              </a:rPr>
              <a:t>ellos, 11 distritos concentran el </a:t>
            </a:r>
            <a:r>
              <a:rPr lang="es-PE" sz="1400" dirty="0" smtClean="0">
                <a:solidFill>
                  <a:srgbClr val="FF0000"/>
                </a:solidFill>
                <a:effectLst/>
                <a:latin typeface="Arial" panose="020B0604020202020204" pitchFamily="34" charset="0"/>
                <a:cs typeface="Arial" panose="020B0604020202020204" pitchFamily="34" charset="0"/>
              </a:rPr>
              <a:t>81.41%</a:t>
            </a:r>
            <a:r>
              <a:rPr lang="es-PE" sz="1400" dirty="0" smtClean="0">
                <a:effectLst/>
                <a:latin typeface="Arial" panose="020B0604020202020204" pitchFamily="34" charset="0"/>
                <a:cs typeface="Arial" panose="020B0604020202020204" pitchFamily="34" charset="0"/>
              </a:rPr>
              <a:t> </a:t>
            </a:r>
            <a:r>
              <a:rPr lang="es-PE" sz="1400" dirty="0">
                <a:effectLst/>
                <a:latin typeface="Arial" panose="020B0604020202020204" pitchFamily="34" charset="0"/>
                <a:cs typeface="Arial" panose="020B0604020202020204" pitchFamily="34" charset="0"/>
              </a:rPr>
              <a:t>de los casos de la Región, siendo los distritos con mayor reporte de casos: Yavarí (</a:t>
            </a:r>
            <a:r>
              <a:rPr lang="es-PE" sz="1400" dirty="0" smtClean="0">
                <a:solidFill>
                  <a:srgbClr val="FF0000"/>
                </a:solidFill>
                <a:effectLst/>
                <a:latin typeface="Arial" panose="020B0604020202020204" pitchFamily="34" charset="0"/>
                <a:cs typeface="Arial" panose="020B0604020202020204" pitchFamily="34" charset="0"/>
              </a:rPr>
              <a:t>16.98%</a:t>
            </a:r>
            <a:r>
              <a:rPr lang="es-PE" sz="1400" dirty="0" smtClean="0">
                <a:effectLst/>
                <a:latin typeface="Arial" panose="020B0604020202020204" pitchFamily="34" charset="0"/>
                <a:cs typeface="Arial" panose="020B0604020202020204" pitchFamily="34" charset="0"/>
              </a:rPr>
              <a:t>), </a:t>
            </a:r>
            <a:r>
              <a:rPr lang="es-PE" sz="1400" dirty="0">
                <a:effectLst/>
                <a:latin typeface="Arial" panose="020B0604020202020204" pitchFamily="34" charset="0"/>
                <a:cs typeface="Arial" panose="020B0604020202020204" pitchFamily="34" charset="0"/>
              </a:rPr>
              <a:t>Andoas (</a:t>
            </a:r>
            <a:r>
              <a:rPr lang="es-PE" sz="1400" dirty="0" smtClean="0">
                <a:solidFill>
                  <a:srgbClr val="FF0000"/>
                </a:solidFill>
                <a:effectLst/>
                <a:latin typeface="Arial" panose="020B0604020202020204" pitchFamily="34" charset="0"/>
                <a:cs typeface="Arial" panose="020B0604020202020204" pitchFamily="34" charset="0"/>
              </a:rPr>
              <a:t>12.26%</a:t>
            </a:r>
            <a:r>
              <a:rPr lang="es-PE" sz="1400" dirty="0" smtClean="0">
                <a:effectLst/>
                <a:latin typeface="Arial" panose="020B0604020202020204" pitchFamily="34" charset="0"/>
                <a:cs typeface="Arial" panose="020B0604020202020204" pitchFamily="34" charset="0"/>
              </a:rPr>
              <a:t>) </a:t>
            </a:r>
            <a:r>
              <a:rPr lang="es-PE" sz="1400" dirty="0">
                <a:effectLst/>
                <a:latin typeface="Arial" panose="020B0604020202020204" pitchFamily="34" charset="0"/>
                <a:cs typeface="Arial" panose="020B0604020202020204" pitchFamily="34" charset="0"/>
              </a:rPr>
              <a:t>y Ramon Castilla (</a:t>
            </a:r>
            <a:r>
              <a:rPr lang="es-PE" sz="1400" dirty="0" smtClean="0">
                <a:solidFill>
                  <a:srgbClr val="FF0000"/>
                </a:solidFill>
                <a:effectLst/>
                <a:latin typeface="Arial" panose="020B0604020202020204" pitchFamily="34" charset="0"/>
                <a:cs typeface="Arial" panose="020B0604020202020204" pitchFamily="34" charset="0"/>
              </a:rPr>
              <a:t>9.8%</a:t>
            </a:r>
            <a:r>
              <a:rPr lang="es-PE" sz="1400" dirty="0" smtClean="0">
                <a:effectLst/>
                <a:latin typeface="Arial" panose="020B0604020202020204" pitchFamily="34" charset="0"/>
                <a:cs typeface="Arial" panose="020B0604020202020204" pitchFamily="34" charset="0"/>
              </a:rPr>
              <a:t>).</a:t>
            </a:r>
          </a:p>
          <a:p>
            <a:r>
              <a:rPr lang="es-PE" sz="1400" dirty="0" smtClean="0">
                <a:effectLst/>
                <a:latin typeface="Arial" panose="020B0604020202020204" pitchFamily="34" charset="0"/>
                <a:cs typeface="Arial" panose="020B0604020202020204" pitchFamily="34" charset="0"/>
              </a:rPr>
              <a:t>Se puede observa que 8 distritos se </a:t>
            </a:r>
            <a:r>
              <a:rPr lang="es-PE" sz="1400" dirty="0" err="1" smtClean="0">
                <a:effectLst/>
                <a:latin typeface="Arial" panose="020B0604020202020204" pitchFamily="34" charset="0"/>
                <a:cs typeface="Arial" panose="020B0604020202020204" pitchFamily="34" charset="0"/>
              </a:rPr>
              <a:t>encuntran</a:t>
            </a:r>
            <a:r>
              <a:rPr lang="es-PE" sz="1400" dirty="0" smtClean="0">
                <a:effectLst/>
                <a:latin typeface="Arial" panose="020B0604020202020204" pitchFamily="34" charset="0"/>
                <a:cs typeface="Arial" panose="020B0604020202020204" pitchFamily="34" charset="0"/>
              </a:rPr>
              <a:t> en muy alto riesgo de transmisión. </a:t>
            </a:r>
            <a:endParaRPr lang="es-PE" sz="1400" dirty="0">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 xmlns:a16="http://schemas.microsoft.com/office/drawing/2014/main" id="{670C40A0-640B-4A92-8C9A-1A7A3036478E}"/>
              </a:ext>
            </a:extLst>
          </p:cNvPr>
          <p:cNvSpPr txBox="1"/>
          <p:nvPr/>
        </p:nvSpPr>
        <p:spPr>
          <a:xfrm>
            <a:off x="8010525" y="6578391"/>
            <a:ext cx="4163122" cy="220958"/>
          </a:xfrm>
          <a:prstGeom prst="rect">
            <a:avLst/>
          </a:prstGeom>
          <a:noFill/>
        </p:spPr>
        <p:txBody>
          <a:bodyPr wrap="square" rtlCol="0">
            <a:spAutoFit/>
          </a:bodyPr>
          <a:lstStyle/>
          <a:p>
            <a:r>
              <a:rPr lang="es-MX" sz="836" dirty="0"/>
              <a:t>Fuente: Base de datos del Noti Web de la Dirección de Epidemiología- GERESA Loreto</a:t>
            </a:r>
          </a:p>
        </p:txBody>
      </p:sp>
      <p:pic>
        <p:nvPicPr>
          <p:cNvPr id="5226" name="Picture 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853284"/>
            <a:ext cx="6550972" cy="599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2">
            <a:extLst>
              <a:ext uri="{FF2B5EF4-FFF2-40B4-BE49-F238E27FC236}">
                <a16:creationId xmlns="" xmlns:a16="http://schemas.microsoft.com/office/drawing/2014/main" id="{1E33097B-746A-445D-80FD-4BED3B3D9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714" y="814903"/>
            <a:ext cx="2995703" cy="4233347"/>
          </a:xfrm>
          <a:prstGeom prst="rect">
            <a:avLst/>
          </a:prstGeom>
        </p:spPr>
      </p:pic>
    </p:spTree>
    <p:extLst>
      <p:ext uri="{BB962C8B-B14F-4D97-AF65-F5344CB8AC3E}">
        <p14:creationId xmlns:p14="http://schemas.microsoft.com/office/powerpoint/2010/main" val="26248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COBERTURA DE VACUNACIÓN POR DOSIS – CORTE 22/05/2024</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9" name="Imagen 8">
            <a:extLst>
              <a:ext uri="{FF2B5EF4-FFF2-40B4-BE49-F238E27FC236}">
                <a16:creationId xmlns:a16="http://schemas.microsoft.com/office/drawing/2014/main" xmlns="" id="{CC95C9EC-B5C7-4104-B01D-3D985A1AA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pic>
        <p:nvPicPr>
          <p:cNvPr id="11" name="Imagen 10">
            <a:extLst>
              <a:ext uri="{FF2B5EF4-FFF2-40B4-BE49-F238E27FC236}">
                <a16:creationId xmlns:a16="http://schemas.microsoft.com/office/drawing/2014/main" xmlns="" id="{82D31141-E7FD-4015-AE34-F729008653B5}"/>
              </a:ext>
            </a:extLst>
          </p:cNvPr>
          <p:cNvPicPr>
            <a:picLocks noChangeAspect="1"/>
          </p:cNvPicPr>
          <p:nvPr/>
        </p:nvPicPr>
        <p:blipFill>
          <a:blip r:embed="rId4"/>
          <a:stretch>
            <a:fillRect/>
          </a:stretch>
        </p:blipFill>
        <p:spPr>
          <a:xfrm>
            <a:off x="346860" y="2547814"/>
            <a:ext cx="11498280" cy="1762371"/>
          </a:xfrm>
          <a:prstGeom prst="rect">
            <a:avLst/>
          </a:prstGeom>
        </p:spPr>
      </p:pic>
    </p:spTree>
    <p:extLst>
      <p:ext uri="{BB962C8B-B14F-4D97-AF65-F5344CB8AC3E}">
        <p14:creationId xmlns:p14="http://schemas.microsoft.com/office/powerpoint/2010/main" val="29837013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CASOS CONFIRMADOS POR SEMANAS EPIDEMIOLÓGICAS. –  SEMANA EPIDEMIOLÓGICA: </a:t>
            </a: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30-52 DEL 2023 y SEM 09 - 20 DEL 2024 </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Imagen 9">
            <a:extLst>
              <a:ext uri="{FF2B5EF4-FFF2-40B4-BE49-F238E27FC236}">
                <a16:creationId xmlns:a16="http://schemas.microsoft.com/office/drawing/2014/main" xmlns="" id="{AD523CFE-D93A-48F0-81ED-9B1BE2B22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xmlns="" id="{5C988B1E-E250-4982-AC5A-F9BFBB7E625D}"/>
              </a:ext>
            </a:extLst>
          </p:cNvPr>
          <p:cNvSpPr/>
          <p:nvPr/>
        </p:nvSpPr>
        <p:spPr>
          <a:xfrm>
            <a:off x="3913606" y="6150552"/>
            <a:ext cx="3833010"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latin typeface="Tahoma" panose="020B0604030504040204" pitchFamily="34" charset="0"/>
              </a:rPr>
              <a:t>TOTAL HOSPITALIZADOS: </a:t>
            </a:r>
            <a:r>
              <a:rPr lang="es-ES" sz="1400" b="1" dirty="0">
                <a:solidFill>
                  <a:srgbClr val="FF0000"/>
                </a:solidFill>
                <a:latin typeface="Tahoma" panose="020B0604030504040204" pitchFamily="34" charset="0"/>
              </a:rPr>
              <a:t>0</a:t>
            </a:r>
            <a:endParaRPr lang="es-PE" sz="1400" dirty="0">
              <a:solidFill>
                <a:srgbClr val="FF0000"/>
              </a:solidFill>
            </a:endParaRPr>
          </a:p>
        </p:txBody>
      </p:sp>
      <p:pic>
        <p:nvPicPr>
          <p:cNvPr id="2" name="Imagen 1">
            <a:extLst>
              <a:ext uri="{FF2B5EF4-FFF2-40B4-BE49-F238E27FC236}">
                <a16:creationId xmlns:a16="http://schemas.microsoft.com/office/drawing/2014/main" xmlns="" id="{F98A49F0-0A3E-410F-A717-856584CEE0C4}"/>
              </a:ext>
            </a:extLst>
          </p:cNvPr>
          <p:cNvPicPr>
            <a:picLocks noChangeAspect="1"/>
          </p:cNvPicPr>
          <p:nvPr/>
        </p:nvPicPr>
        <p:blipFill>
          <a:blip r:embed="rId4"/>
          <a:stretch>
            <a:fillRect/>
          </a:stretch>
        </p:blipFill>
        <p:spPr>
          <a:xfrm>
            <a:off x="0" y="2100139"/>
            <a:ext cx="12192000" cy="2657721"/>
          </a:xfrm>
          <a:prstGeom prst="rect">
            <a:avLst/>
          </a:prstGeom>
        </p:spPr>
      </p:pic>
    </p:spTree>
    <p:extLst>
      <p:ext uri="{BB962C8B-B14F-4D97-AF65-F5344CB8AC3E}">
        <p14:creationId xmlns:p14="http://schemas.microsoft.com/office/powerpoint/2010/main" val="1924342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ÍNDICE POSITIVIDAD POR MESES. –  SEMANA EPIDEMIOLÓGICA: </a:t>
            </a:r>
          </a:p>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SEM 01-52 AÑO 2023 Y SEM 09 – 20 DEL 2024 </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Imagen 2">
            <a:extLst>
              <a:ext uri="{FF2B5EF4-FFF2-40B4-BE49-F238E27FC236}">
                <a16:creationId xmlns:a16="http://schemas.microsoft.com/office/drawing/2014/main" xmlns="" id="{388671AA-8C2C-43B3-B819-E9DF53C36E93}"/>
              </a:ext>
            </a:extLst>
          </p:cNvPr>
          <p:cNvPicPr>
            <a:picLocks noChangeAspect="1"/>
          </p:cNvPicPr>
          <p:nvPr/>
        </p:nvPicPr>
        <p:blipFill>
          <a:blip r:embed="rId3"/>
          <a:stretch>
            <a:fillRect/>
          </a:stretch>
        </p:blipFill>
        <p:spPr>
          <a:xfrm>
            <a:off x="154598" y="1720716"/>
            <a:ext cx="11815072" cy="5023539"/>
          </a:xfrm>
          <a:prstGeom prst="rect">
            <a:avLst/>
          </a:prstGeom>
        </p:spPr>
      </p:pic>
    </p:spTree>
    <p:extLst>
      <p:ext uri="{BB962C8B-B14F-4D97-AF65-F5344CB8AC3E}">
        <p14:creationId xmlns:p14="http://schemas.microsoft.com/office/powerpoint/2010/main" val="176762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FALLECIDOS COVID-19 - CORTE 22/05/2024</a:t>
            </a:r>
          </a:p>
        </p:txBody>
      </p:sp>
      <p:pic>
        <p:nvPicPr>
          <p:cNvPr id="10" name="Imagen 9">
            <a:extLst>
              <a:ext uri="{FF2B5EF4-FFF2-40B4-BE49-F238E27FC236}">
                <a16:creationId xmlns:a16="http://schemas.microsoft.com/office/drawing/2014/main" xmlns=""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9" name="Rectángulo: esquinas redondeadas 8">
            <a:extLst>
              <a:ext uri="{FF2B5EF4-FFF2-40B4-BE49-F238E27FC236}">
                <a16:creationId xmlns:a16="http://schemas.microsoft.com/office/drawing/2014/main" xmlns="" id="{1C6A36B9-4033-4339-8999-A833CB460DF5}"/>
              </a:ext>
            </a:extLst>
          </p:cNvPr>
          <p:cNvSpPr/>
          <p:nvPr/>
        </p:nvSpPr>
        <p:spPr>
          <a:xfrm>
            <a:off x="8653568" y="3662077"/>
            <a:ext cx="3157432" cy="423217"/>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solidFill>
                  <a:schemeClr val="tx1"/>
                </a:solidFill>
                <a:latin typeface="Tahoma" panose="020B0604030504040204" pitchFamily="34" charset="0"/>
              </a:rPr>
              <a:t>TOTAL FALLECIDOS 2024  : </a:t>
            </a:r>
            <a:r>
              <a:rPr lang="es-ES" sz="1400" b="1" dirty="0">
                <a:solidFill>
                  <a:srgbClr val="FF0000"/>
                </a:solidFill>
                <a:latin typeface="Tahoma" panose="020B0604030504040204" pitchFamily="34" charset="0"/>
              </a:rPr>
              <a:t>5</a:t>
            </a:r>
            <a:endParaRPr lang="es-PE" sz="1400" dirty="0">
              <a:solidFill>
                <a:srgbClr val="FF0000"/>
              </a:solidFill>
            </a:endParaRPr>
          </a:p>
        </p:txBody>
      </p:sp>
      <p:graphicFrame>
        <p:nvGraphicFramePr>
          <p:cNvPr id="2" name="Tabla 1">
            <a:extLst>
              <a:ext uri="{FF2B5EF4-FFF2-40B4-BE49-F238E27FC236}">
                <a16:creationId xmlns:a16="http://schemas.microsoft.com/office/drawing/2014/main" xmlns="" id="{E1E161A8-925D-4978-8236-15DDBBFDA546}"/>
              </a:ext>
            </a:extLst>
          </p:cNvPr>
          <p:cNvGraphicFramePr>
            <a:graphicFrameLocks noGrp="1"/>
          </p:cNvGraphicFramePr>
          <p:nvPr>
            <p:extLst>
              <p:ext uri="{D42A27DB-BD31-4B8C-83A1-F6EECF244321}">
                <p14:modId xmlns:p14="http://schemas.microsoft.com/office/powerpoint/2010/main" val="1980247514"/>
              </p:ext>
            </p:extLst>
          </p:nvPr>
        </p:nvGraphicFramePr>
        <p:xfrm>
          <a:off x="1142150" y="1649046"/>
          <a:ext cx="3474238" cy="5132555"/>
        </p:xfrm>
        <a:graphic>
          <a:graphicData uri="http://schemas.openxmlformats.org/drawingml/2006/table">
            <a:tbl>
              <a:tblPr/>
              <a:tblGrid>
                <a:gridCol w="2575023">
                  <a:extLst>
                    <a:ext uri="{9D8B030D-6E8A-4147-A177-3AD203B41FA5}">
                      <a16:colId xmlns:a16="http://schemas.microsoft.com/office/drawing/2014/main" xmlns="" val="3930547123"/>
                    </a:ext>
                  </a:extLst>
                </a:gridCol>
                <a:gridCol w="899215">
                  <a:extLst>
                    <a:ext uri="{9D8B030D-6E8A-4147-A177-3AD203B41FA5}">
                      <a16:colId xmlns:a16="http://schemas.microsoft.com/office/drawing/2014/main" xmlns="" val="4122236693"/>
                    </a:ext>
                  </a:extLst>
                </a:gridCol>
              </a:tblGrid>
              <a:tr h="255755">
                <a:tc>
                  <a:txBody>
                    <a:bodyPr/>
                    <a:lstStyle/>
                    <a:p>
                      <a:pPr algn="ctr" rtl="0" fontAlgn="ctr"/>
                      <a:r>
                        <a:rPr lang="es-419" sz="1000" b="1" i="0" u="none" strike="noStrike" dirty="0">
                          <a:solidFill>
                            <a:srgbClr val="000000"/>
                          </a:solidFill>
                          <a:effectLst/>
                          <a:latin typeface="Tahoma" panose="020B0604030504040204" pitchFamily="34" charset="0"/>
                        </a:rPr>
                        <a:t>PROVINCIA/DISTRITO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419" sz="1000" b="1" i="0" u="none" strike="noStrike">
                          <a:solidFill>
                            <a:srgbClr val="000000"/>
                          </a:solidFill>
                          <a:effectLst/>
                          <a:latin typeface="Tahoma" panose="020B0604030504040204" pitchFamily="34" charset="0"/>
                        </a:rPr>
                        <a:t>TOTALES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xmlns="" val="3519884984"/>
                  </a:ext>
                </a:extLst>
              </a:tr>
              <a:tr h="142443">
                <a:tc>
                  <a:txBody>
                    <a:bodyPr/>
                    <a:lstStyle/>
                    <a:p>
                      <a:pPr algn="l" rtl="0" fontAlgn="b"/>
                      <a:r>
                        <a:rPr lang="es-419" sz="1000" b="1" i="0" u="none" strike="noStrike">
                          <a:solidFill>
                            <a:srgbClr val="000000"/>
                          </a:solidFill>
                          <a:effectLst/>
                          <a:latin typeface="Tahoma" panose="020B0604030504040204" pitchFamily="34" charset="0"/>
                        </a:rPr>
                        <a:t>ALTO AMAZONAS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xmlns="" val="4093883370"/>
                  </a:ext>
                </a:extLst>
              </a:tr>
              <a:tr h="142443">
                <a:tc>
                  <a:txBody>
                    <a:bodyPr/>
                    <a:lstStyle/>
                    <a:p>
                      <a:pPr algn="l" rtl="0" fontAlgn="b"/>
                      <a:r>
                        <a:rPr lang="es-419" sz="1000" b="0" i="0" u="none" strike="noStrike" dirty="0">
                          <a:solidFill>
                            <a:srgbClr val="000000"/>
                          </a:solidFill>
                          <a:effectLst/>
                          <a:latin typeface="Tahoma" panose="020B0604030504040204" pitchFamily="34" charset="0"/>
                        </a:rPr>
                        <a:t>160201 - YURIMAGUAS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xmlns="" val="26965275"/>
                  </a:ext>
                </a:extLst>
              </a:tr>
              <a:tr h="142443">
                <a:tc>
                  <a:txBody>
                    <a:bodyPr/>
                    <a:lstStyle/>
                    <a:p>
                      <a:pPr algn="l" rtl="0" fontAlgn="b"/>
                      <a:r>
                        <a:rPr lang="es-419" sz="1000" b="0" i="0" u="none" strike="noStrike">
                          <a:solidFill>
                            <a:srgbClr val="000000"/>
                          </a:solidFill>
                          <a:effectLst/>
                          <a:latin typeface="Tahoma" panose="020B0604030504040204" pitchFamily="34" charset="0"/>
                        </a:rPr>
                        <a:t>160202 - BALSAPUERTO</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2607216642"/>
                  </a:ext>
                </a:extLst>
              </a:tr>
              <a:tr h="142443">
                <a:tc>
                  <a:txBody>
                    <a:bodyPr/>
                    <a:lstStyle/>
                    <a:p>
                      <a:pPr algn="l" rtl="0" fontAlgn="b"/>
                      <a:r>
                        <a:rPr lang="es-419" sz="1000" b="0" i="0" u="none" strike="noStrike">
                          <a:solidFill>
                            <a:srgbClr val="000000"/>
                          </a:solidFill>
                          <a:effectLst/>
                          <a:latin typeface="Tahoma" panose="020B0604030504040204" pitchFamily="34" charset="0"/>
                        </a:rPr>
                        <a:t>160205 - JEBEROS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323948479"/>
                  </a:ext>
                </a:extLst>
              </a:tr>
              <a:tr h="142443">
                <a:tc>
                  <a:txBody>
                    <a:bodyPr/>
                    <a:lstStyle/>
                    <a:p>
                      <a:pPr algn="l" rtl="0" fontAlgn="b"/>
                      <a:r>
                        <a:rPr lang="es-419" sz="1000" b="0" i="0" u="none" strike="noStrike">
                          <a:solidFill>
                            <a:srgbClr val="000000"/>
                          </a:solidFill>
                          <a:effectLst/>
                          <a:latin typeface="Tahoma" panose="020B0604030504040204" pitchFamily="34" charset="0"/>
                        </a:rPr>
                        <a:t>160206 - LAGUNAS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4158224618"/>
                  </a:ext>
                </a:extLst>
              </a:tr>
              <a:tr h="142443">
                <a:tc>
                  <a:txBody>
                    <a:bodyPr/>
                    <a:lstStyle/>
                    <a:p>
                      <a:pPr algn="l" rtl="0" fontAlgn="b"/>
                      <a:r>
                        <a:rPr lang="es-419" sz="1000" b="0" i="0" u="none" strike="noStrike">
                          <a:solidFill>
                            <a:srgbClr val="000000"/>
                          </a:solidFill>
                          <a:effectLst/>
                          <a:latin typeface="Tahoma" panose="020B0604030504040204" pitchFamily="34" charset="0"/>
                        </a:rPr>
                        <a:t>160210 - SANTA CRUZ</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3476115245"/>
                  </a:ext>
                </a:extLst>
              </a:tr>
              <a:tr h="142443">
                <a:tc>
                  <a:txBody>
                    <a:bodyPr/>
                    <a:lstStyle/>
                    <a:p>
                      <a:pPr algn="l" rtl="0" fontAlgn="b"/>
                      <a:r>
                        <a:rPr lang="es-419" sz="1000" b="0" i="0" u="none" strike="noStrike">
                          <a:solidFill>
                            <a:srgbClr val="000000"/>
                          </a:solidFill>
                          <a:effectLst/>
                          <a:latin typeface="Tahoma" panose="020B0604030504040204" pitchFamily="34" charset="0"/>
                        </a:rPr>
                        <a:t>160211 - TENIENTE CESAR LOPEZ ROJAS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27657785"/>
                  </a:ext>
                </a:extLst>
              </a:tr>
              <a:tr h="142443">
                <a:tc>
                  <a:txBody>
                    <a:bodyPr/>
                    <a:lstStyle/>
                    <a:p>
                      <a:pPr algn="l" rtl="0" fontAlgn="b"/>
                      <a:r>
                        <a:rPr lang="es-419" sz="1000" b="1" i="0" u="none" strike="noStrike">
                          <a:solidFill>
                            <a:srgbClr val="000000"/>
                          </a:solidFill>
                          <a:effectLst/>
                          <a:latin typeface="Tahoma" panose="020B0604030504040204" pitchFamily="34" charset="0"/>
                        </a:rPr>
                        <a:t>DATEM DEL MARAÑON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xmlns="" val="2430506874"/>
                  </a:ext>
                </a:extLst>
              </a:tr>
              <a:tr h="142443">
                <a:tc>
                  <a:txBody>
                    <a:bodyPr/>
                    <a:lstStyle/>
                    <a:p>
                      <a:pPr algn="l" rtl="0" fontAlgn="b"/>
                      <a:r>
                        <a:rPr lang="es-419" sz="1000" b="0" i="0" u="none" strike="noStrike">
                          <a:solidFill>
                            <a:srgbClr val="000000"/>
                          </a:solidFill>
                          <a:effectLst/>
                          <a:latin typeface="Tahoma" panose="020B0604030504040204" pitchFamily="34" charset="0"/>
                        </a:rPr>
                        <a:t>160701 - BARRANCA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91387923"/>
                  </a:ext>
                </a:extLst>
              </a:tr>
              <a:tr h="142443">
                <a:tc>
                  <a:txBody>
                    <a:bodyPr/>
                    <a:lstStyle/>
                    <a:p>
                      <a:pPr algn="l" rtl="0" fontAlgn="b"/>
                      <a:r>
                        <a:rPr lang="es-419" sz="1000" b="0" i="0" u="none" strike="noStrike">
                          <a:solidFill>
                            <a:srgbClr val="000000"/>
                          </a:solidFill>
                          <a:effectLst/>
                          <a:latin typeface="Tahoma" panose="020B0604030504040204" pitchFamily="34" charset="0"/>
                        </a:rPr>
                        <a:t>160702 - CAHUAPANAS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3744430548"/>
                  </a:ext>
                </a:extLst>
              </a:tr>
              <a:tr h="142443">
                <a:tc>
                  <a:txBody>
                    <a:bodyPr/>
                    <a:lstStyle/>
                    <a:p>
                      <a:pPr algn="l" rtl="0" fontAlgn="b"/>
                      <a:r>
                        <a:rPr lang="es-419" sz="1000" b="0" i="0" u="none" strike="noStrike">
                          <a:solidFill>
                            <a:srgbClr val="000000"/>
                          </a:solidFill>
                          <a:effectLst/>
                          <a:latin typeface="Tahoma" panose="020B0604030504040204" pitchFamily="34" charset="0"/>
                        </a:rPr>
                        <a:t>160703 - MANSERICHE</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2067284233"/>
                  </a:ext>
                </a:extLst>
              </a:tr>
              <a:tr h="142443">
                <a:tc>
                  <a:txBody>
                    <a:bodyPr/>
                    <a:lstStyle/>
                    <a:p>
                      <a:pPr algn="l" rtl="0" fontAlgn="b"/>
                      <a:r>
                        <a:rPr lang="es-419" sz="1000" b="0" i="0" u="none" strike="noStrike">
                          <a:solidFill>
                            <a:srgbClr val="000000"/>
                          </a:solidFill>
                          <a:effectLst/>
                          <a:latin typeface="Tahoma" panose="020B0604030504040204" pitchFamily="34" charset="0"/>
                        </a:rPr>
                        <a:t>160704 - MORONA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1194364645"/>
                  </a:ext>
                </a:extLst>
              </a:tr>
              <a:tr h="142443">
                <a:tc>
                  <a:txBody>
                    <a:bodyPr/>
                    <a:lstStyle/>
                    <a:p>
                      <a:pPr algn="l" rtl="0" fontAlgn="b"/>
                      <a:r>
                        <a:rPr lang="es-419" sz="1000" b="0" i="0" u="none" strike="noStrike">
                          <a:solidFill>
                            <a:srgbClr val="000000"/>
                          </a:solidFill>
                          <a:effectLst/>
                          <a:latin typeface="Tahoma" panose="020B0604030504040204" pitchFamily="34" charset="0"/>
                        </a:rPr>
                        <a:t>160705 - PASTAZA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1719928190"/>
                  </a:ext>
                </a:extLst>
              </a:tr>
              <a:tr h="142443">
                <a:tc>
                  <a:txBody>
                    <a:bodyPr/>
                    <a:lstStyle/>
                    <a:p>
                      <a:pPr algn="l" rtl="0" fontAlgn="b"/>
                      <a:r>
                        <a:rPr lang="es-419" sz="1000" b="0" i="0" u="none" strike="noStrike">
                          <a:solidFill>
                            <a:srgbClr val="000000"/>
                          </a:solidFill>
                          <a:effectLst/>
                          <a:latin typeface="Tahoma" panose="020B0604030504040204" pitchFamily="34" charset="0"/>
                        </a:rPr>
                        <a:t>160706 - ANDOAS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14479032"/>
                  </a:ext>
                </a:extLst>
              </a:tr>
              <a:tr h="142443">
                <a:tc>
                  <a:txBody>
                    <a:bodyPr/>
                    <a:lstStyle/>
                    <a:p>
                      <a:pPr algn="l" rtl="0" fontAlgn="b"/>
                      <a:r>
                        <a:rPr lang="es-419" sz="1000" b="1" i="0" u="none" strike="noStrike">
                          <a:solidFill>
                            <a:srgbClr val="000000"/>
                          </a:solidFill>
                          <a:effectLst/>
                          <a:latin typeface="Tahoma" panose="020B0604030504040204" pitchFamily="34" charset="0"/>
                        </a:rPr>
                        <a:t>LORETO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xmlns="" val="1720448402"/>
                  </a:ext>
                </a:extLst>
              </a:tr>
              <a:tr h="142443">
                <a:tc>
                  <a:txBody>
                    <a:bodyPr/>
                    <a:lstStyle/>
                    <a:p>
                      <a:pPr algn="l" rtl="0" fontAlgn="b"/>
                      <a:r>
                        <a:rPr lang="es-419" sz="1000" b="0" i="0" u="none" strike="noStrike">
                          <a:solidFill>
                            <a:srgbClr val="000000"/>
                          </a:solidFill>
                          <a:effectLst/>
                          <a:latin typeface="Tahoma" panose="020B0604030504040204" pitchFamily="34" charset="0"/>
                        </a:rPr>
                        <a:t>160301 - NAUTA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569335447"/>
                  </a:ext>
                </a:extLst>
              </a:tr>
              <a:tr h="142443">
                <a:tc>
                  <a:txBody>
                    <a:bodyPr/>
                    <a:lstStyle/>
                    <a:p>
                      <a:pPr algn="l" rtl="0" fontAlgn="b"/>
                      <a:r>
                        <a:rPr lang="es-419" sz="1000" b="0" i="0" u="none" strike="noStrike">
                          <a:solidFill>
                            <a:srgbClr val="000000"/>
                          </a:solidFill>
                          <a:effectLst/>
                          <a:latin typeface="Tahoma" panose="020B0604030504040204" pitchFamily="34" charset="0"/>
                        </a:rPr>
                        <a:t>160302 - PARINARI</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4219612824"/>
                  </a:ext>
                </a:extLst>
              </a:tr>
              <a:tr h="142443">
                <a:tc>
                  <a:txBody>
                    <a:bodyPr/>
                    <a:lstStyle/>
                    <a:p>
                      <a:pPr algn="l" rtl="0" fontAlgn="b"/>
                      <a:r>
                        <a:rPr lang="es-419" sz="1000" b="0" i="0" u="none" strike="noStrike">
                          <a:solidFill>
                            <a:srgbClr val="000000"/>
                          </a:solidFill>
                          <a:effectLst/>
                          <a:latin typeface="Tahoma" panose="020B0604030504040204" pitchFamily="34" charset="0"/>
                        </a:rPr>
                        <a:t>160303 - TIGRE</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2451891921"/>
                  </a:ext>
                </a:extLst>
              </a:tr>
              <a:tr h="142443">
                <a:tc>
                  <a:txBody>
                    <a:bodyPr/>
                    <a:lstStyle/>
                    <a:p>
                      <a:pPr algn="l" rtl="0" fontAlgn="b"/>
                      <a:r>
                        <a:rPr lang="es-419" sz="1000" b="0" i="0" u="none" strike="noStrike">
                          <a:solidFill>
                            <a:srgbClr val="000000"/>
                          </a:solidFill>
                          <a:effectLst/>
                          <a:latin typeface="Tahoma" panose="020B0604030504040204" pitchFamily="34" charset="0"/>
                        </a:rPr>
                        <a:t>160304 - TROMPETEROS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2894334182"/>
                  </a:ext>
                </a:extLst>
              </a:tr>
              <a:tr h="142443">
                <a:tc>
                  <a:txBody>
                    <a:bodyPr/>
                    <a:lstStyle/>
                    <a:p>
                      <a:pPr algn="l" rtl="0" fontAlgn="b"/>
                      <a:r>
                        <a:rPr lang="es-419" sz="1000" b="0" i="0" u="none" strike="noStrike">
                          <a:solidFill>
                            <a:srgbClr val="000000"/>
                          </a:solidFill>
                          <a:effectLst/>
                          <a:latin typeface="Tahoma" panose="020B0604030504040204" pitchFamily="34" charset="0"/>
                        </a:rPr>
                        <a:t>160305 - URARINAS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29629470"/>
                  </a:ext>
                </a:extLst>
              </a:tr>
              <a:tr h="142443">
                <a:tc>
                  <a:txBody>
                    <a:bodyPr/>
                    <a:lstStyle/>
                    <a:p>
                      <a:pPr algn="l" rtl="0" fontAlgn="b"/>
                      <a:r>
                        <a:rPr lang="es-419" sz="1000" b="1" i="0" u="none" strike="noStrike">
                          <a:solidFill>
                            <a:srgbClr val="000000"/>
                          </a:solidFill>
                          <a:effectLst/>
                          <a:latin typeface="Tahoma" panose="020B0604030504040204" pitchFamily="34" charset="0"/>
                        </a:rPr>
                        <a:t>MAYNAS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9C0006"/>
                          </a:solidFill>
                          <a:effectLst/>
                          <a:latin typeface="Tahoma" panose="020B0604030504040204" pitchFamily="34" charset="0"/>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xmlns="" val="2006164832"/>
                  </a:ext>
                </a:extLst>
              </a:tr>
              <a:tr h="142443">
                <a:tc>
                  <a:txBody>
                    <a:bodyPr/>
                    <a:lstStyle/>
                    <a:p>
                      <a:pPr algn="l" rtl="0" fontAlgn="b"/>
                      <a:r>
                        <a:rPr lang="es-419" sz="1000" b="0" i="0" u="none" strike="noStrike">
                          <a:solidFill>
                            <a:srgbClr val="000000"/>
                          </a:solidFill>
                          <a:effectLst/>
                          <a:latin typeface="Tahoma" panose="020B0604030504040204" pitchFamily="34" charset="0"/>
                        </a:rPr>
                        <a:t>160101 - IQUITOS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9C0006"/>
                          </a:solidFill>
                          <a:effectLst/>
                          <a:latin typeface="Tahoma" panose="020B0604030504040204" pitchFamily="34" charset="0"/>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xmlns="" val="3945368265"/>
                  </a:ext>
                </a:extLst>
              </a:tr>
              <a:tr h="142443">
                <a:tc>
                  <a:txBody>
                    <a:bodyPr/>
                    <a:lstStyle/>
                    <a:p>
                      <a:pPr algn="l" rtl="0" fontAlgn="b"/>
                      <a:r>
                        <a:rPr lang="es-419" sz="1000" b="0" i="0" u="none" strike="noStrike">
                          <a:solidFill>
                            <a:srgbClr val="000000"/>
                          </a:solidFill>
                          <a:effectLst/>
                          <a:latin typeface="Tahoma" panose="020B0604030504040204" pitchFamily="34" charset="0"/>
                        </a:rPr>
                        <a:t>160102 - ALTO NANAY</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2282546419"/>
                  </a:ext>
                </a:extLst>
              </a:tr>
              <a:tr h="142443">
                <a:tc>
                  <a:txBody>
                    <a:bodyPr/>
                    <a:lstStyle/>
                    <a:p>
                      <a:pPr algn="l" rtl="0" fontAlgn="b"/>
                      <a:r>
                        <a:rPr lang="es-419" sz="1000" b="0" i="0" u="none" strike="noStrike">
                          <a:solidFill>
                            <a:srgbClr val="000000"/>
                          </a:solidFill>
                          <a:effectLst/>
                          <a:latin typeface="Tahoma" panose="020B0604030504040204" pitchFamily="34" charset="0"/>
                        </a:rPr>
                        <a:t>160103 - FERNANDO LORES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1952330192"/>
                  </a:ext>
                </a:extLst>
              </a:tr>
              <a:tr h="142443">
                <a:tc>
                  <a:txBody>
                    <a:bodyPr/>
                    <a:lstStyle/>
                    <a:p>
                      <a:pPr algn="l" rtl="0" fontAlgn="b"/>
                      <a:r>
                        <a:rPr lang="es-419" sz="1000" b="0" i="0" u="none" strike="noStrike">
                          <a:solidFill>
                            <a:srgbClr val="000000"/>
                          </a:solidFill>
                          <a:effectLst/>
                          <a:latin typeface="Tahoma" panose="020B0604030504040204" pitchFamily="34" charset="0"/>
                        </a:rPr>
                        <a:t>160104 - INDIANA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400514399"/>
                  </a:ext>
                </a:extLst>
              </a:tr>
              <a:tr h="142443">
                <a:tc>
                  <a:txBody>
                    <a:bodyPr/>
                    <a:lstStyle/>
                    <a:p>
                      <a:pPr algn="l" rtl="0" fontAlgn="b"/>
                      <a:r>
                        <a:rPr lang="es-419" sz="1000" b="0" i="0" u="none" strike="noStrike">
                          <a:solidFill>
                            <a:srgbClr val="000000"/>
                          </a:solidFill>
                          <a:effectLst/>
                          <a:latin typeface="Tahoma" panose="020B0604030504040204" pitchFamily="34" charset="0"/>
                        </a:rPr>
                        <a:t>160105 - LAS AMAZONAS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1835187365"/>
                  </a:ext>
                </a:extLst>
              </a:tr>
              <a:tr h="142443">
                <a:tc>
                  <a:txBody>
                    <a:bodyPr/>
                    <a:lstStyle/>
                    <a:p>
                      <a:pPr algn="l" rtl="0" fontAlgn="b"/>
                      <a:r>
                        <a:rPr lang="es-419" sz="1000" b="0" i="0" u="none" strike="noStrike">
                          <a:solidFill>
                            <a:srgbClr val="000000"/>
                          </a:solidFill>
                          <a:effectLst/>
                          <a:latin typeface="Tahoma" panose="020B0604030504040204" pitchFamily="34" charset="0"/>
                        </a:rPr>
                        <a:t>160106 - MAZAN</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1517718683"/>
                  </a:ext>
                </a:extLst>
              </a:tr>
              <a:tr h="142443">
                <a:tc>
                  <a:txBody>
                    <a:bodyPr/>
                    <a:lstStyle/>
                    <a:p>
                      <a:pPr algn="l" rtl="0" fontAlgn="b"/>
                      <a:r>
                        <a:rPr lang="es-419" sz="1000" b="0" i="0" u="none" strike="noStrike">
                          <a:solidFill>
                            <a:srgbClr val="000000"/>
                          </a:solidFill>
                          <a:effectLst/>
                          <a:latin typeface="Tahoma" panose="020B0604030504040204" pitchFamily="34" charset="0"/>
                        </a:rPr>
                        <a:t>160107 - NAPO</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3248756503"/>
                  </a:ext>
                </a:extLst>
              </a:tr>
              <a:tr h="142443">
                <a:tc>
                  <a:txBody>
                    <a:bodyPr/>
                    <a:lstStyle/>
                    <a:p>
                      <a:pPr algn="l" rtl="0" fontAlgn="b"/>
                      <a:r>
                        <a:rPr lang="es-419" sz="1000" b="0" i="0" u="none" strike="noStrike">
                          <a:solidFill>
                            <a:srgbClr val="000000"/>
                          </a:solidFill>
                          <a:effectLst/>
                          <a:latin typeface="Tahoma" panose="020B0604030504040204" pitchFamily="34" charset="0"/>
                        </a:rPr>
                        <a:t>160108 - PUNCHANA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xmlns="" val="3332061279"/>
                  </a:ext>
                </a:extLst>
              </a:tr>
              <a:tr h="142443">
                <a:tc>
                  <a:txBody>
                    <a:bodyPr/>
                    <a:lstStyle/>
                    <a:p>
                      <a:pPr algn="l" rtl="0" fontAlgn="b"/>
                      <a:r>
                        <a:rPr lang="es-419" sz="1000" b="0" i="0" u="none" strike="noStrike">
                          <a:solidFill>
                            <a:srgbClr val="000000"/>
                          </a:solidFill>
                          <a:effectLst/>
                          <a:latin typeface="Tahoma" panose="020B0604030504040204" pitchFamily="34" charset="0"/>
                        </a:rPr>
                        <a:t>160110 - TORRES CAUSANA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xmlns="" val="2128434507"/>
                  </a:ext>
                </a:extLst>
              </a:tr>
              <a:tr h="142443">
                <a:tc>
                  <a:txBody>
                    <a:bodyPr/>
                    <a:lstStyle/>
                    <a:p>
                      <a:pPr algn="l" rtl="0" fontAlgn="b"/>
                      <a:r>
                        <a:rPr lang="es-419" sz="1000" b="0" i="0" u="none" strike="noStrike">
                          <a:solidFill>
                            <a:srgbClr val="000000"/>
                          </a:solidFill>
                          <a:effectLst/>
                          <a:latin typeface="Tahoma" panose="020B0604030504040204" pitchFamily="34" charset="0"/>
                        </a:rPr>
                        <a:t>160112 - BELEN</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xmlns="" val="3673191423"/>
                  </a:ext>
                </a:extLst>
              </a:tr>
              <a:tr h="142443">
                <a:tc>
                  <a:txBody>
                    <a:bodyPr/>
                    <a:lstStyle/>
                    <a:p>
                      <a:pPr algn="l" rtl="0" fontAlgn="b"/>
                      <a:r>
                        <a:rPr lang="es-419" sz="1000" b="0" i="0" u="none" strike="noStrike">
                          <a:solidFill>
                            <a:srgbClr val="000000"/>
                          </a:solidFill>
                          <a:effectLst/>
                          <a:latin typeface="Tahoma" panose="020B0604030504040204" pitchFamily="34" charset="0"/>
                        </a:rPr>
                        <a:t>160113 - SAN JUAN BAUTISTA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dirty="0">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83331292"/>
                  </a:ext>
                </a:extLst>
              </a:tr>
            </a:tbl>
          </a:graphicData>
        </a:graphic>
      </p:graphicFrame>
      <p:pic>
        <p:nvPicPr>
          <p:cNvPr id="11" name="Imagen 10">
            <a:extLst>
              <a:ext uri="{FF2B5EF4-FFF2-40B4-BE49-F238E27FC236}">
                <a16:creationId xmlns:a16="http://schemas.microsoft.com/office/drawing/2014/main" xmlns="" id="{A9DC4018-925F-4009-80B6-9DFC4412AA4F}"/>
              </a:ext>
            </a:extLst>
          </p:cNvPr>
          <p:cNvPicPr>
            <a:picLocks noChangeAspect="1"/>
          </p:cNvPicPr>
          <p:nvPr/>
        </p:nvPicPr>
        <p:blipFill>
          <a:blip r:embed="rId4"/>
          <a:stretch>
            <a:fillRect/>
          </a:stretch>
        </p:blipFill>
        <p:spPr>
          <a:xfrm>
            <a:off x="4834280" y="1649045"/>
            <a:ext cx="3474238" cy="5003879"/>
          </a:xfrm>
          <a:prstGeom prst="rect">
            <a:avLst/>
          </a:prstGeom>
        </p:spPr>
      </p:pic>
    </p:spTree>
    <p:extLst>
      <p:ext uri="{BB962C8B-B14F-4D97-AF65-F5344CB8AC3E}">
        <p14:creationId xmlns:p14="http://schemas.microsoft.com/office/powerpoint/2010/main" val="3962374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xmlns=""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xmlns=""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FALLECIDOS COVID-19 - CORTE 22/05/2024</a:t>
            </a:r>
          </a:p>
        </p:txBody>
      </p:sp>
      <p:pic>
        <p:nvPicPr>
          <p:cNvPr id="10" name="Imagen 9">
            <a:extLst>
              <a:ext uri="{FF2B5EF4-FFF2-40B4-BE49-F238E27FC236}">
                <a16:creationId xmlns:a16="http://schemas.microsoft.com/office/drawing/2014/main" xmlns=""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xmlns="" id="{F7BA1CC1-1ADB-4799-ADCC-6CE86AF3C693}"/>
              </a:ext>
            </a:extLst>
          </p:cNvPr>
          <p:cNvSpPr/>
          <p:nvPr/>
        </p:nvSpPr>
        <p:spPr>
          <a:xfrm>
            <a:off x="1833282" y="2691088"/>
            <a:ext cx="8525436" cy="2571194"/>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b="1" dirty="0">
                <a:solidFill>
                  <a:schemeClr val="tx1"/>
                </a:solidFill>
                <a:latin typeface="Tahoma" panose="020B0604030504040204" pitchFamily="34" charset="0"/>
                <a:ea typeface="Tahoma" panose="020B0604030504040204" pitchFamily="34" charset="0"/>
                <a:cs typeface="Tahoma" panose="020B0604030504040204" pitchFamily="34" charset="0"/>
              </a:rPr>
              <a:t>RESUMEN DE FALLECIDOS POR COVID 19 REPORTADOS EN LA REGIÓN LORETO:</a:t>
            </a:r>
          </a:p>
          <a:p>
            <a:pPr algn="ctr"/>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2020: 2,438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2021: 1,178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2022: 40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2023: 0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2024: 5 defunciones.</a:t>
            </a:r>
          </a:p>
          <a:p>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Total: </a:t>
            </a: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3,661</a:t>
            </a: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defunciones</a:t>
            </a:r>
            <a:endParaRPr lang="es-PE" sz="1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ángulo: esquinas redondeadas 8">
            <a:extLst>
              <a:ext uri="{FF2B5EF4-FFF2-40B4-BE49-F238E27FC236}">
                <a16:creationId xmlns:a16="http://schemas.microsoft.com/office/drawing/2014/main" xmlns="" id="{1C6A36B9-4033-4339-8999-A833CB460DF5}"/>
              </a:ext>
            </a:extLst>
          </p:cNvPr>
          <p:cNvSpPr/>
          <p:nvPr/>
        </p:nvSpPr>
        <p:spPr>
          <a:xfrm>
            <a:off x="3805518" y="1710966"/>
            <a:ext cx="4206987"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solidFill>
                  <a:schemeClr val="tx1"/>
                </a:solidFill>
                <a:latin typeface="Tahoma" panose="020B0604030504040204" pitchFamily="34" charset="0"/>
              </a:rPr>
              <a:t>TOTAL 2020-2021-2022-2023-2024  : </a:t>
            </a:r>
            <a:r>
              <a:rPr lang="es-ES" sz="1400" b="1" dirty="0">
                <a:solidFill>
                  <a:srgbClr val="FF0000"/>
                </a:solidFill>
                <a:latin typeface="Tahoma" panose="020B0604030504040204" pitchFamily="34" charset="0"/>
              </a:rPr>
              <a:t>3,661</a:t>
            </a:r>
            <a:endParaRPr lang="es-PE" sz="1400" dirty="0">
              <a:solidFill>
                <a:srgbClr val="FF0000"/>
              </a:solidFill>
            </a:endParaRPr>
          </a:p>
        </p:txBody>
      </p:sp>
    </p:spTree>
    <p:extLst>
      <p:ext uri="{BB962C8B-B14F-4D97-AF65-F5344CB8AC3E}">
        <p14:creationId xmlns:p14="http://schemas.microsoft.com/office/powerpoint/2010/main" val="387943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0"/>
            <a:ext cx="12192000"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Vivax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20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5" name="CuadroTexto 4">
            <a:extLst>
              <a:ext uri="{FF2B5EF4-FFF2-40B4-BE49-F238E27FC236}">
                <a16:creationId xmlns="" xmlns:a16="http://schemas.microsoft.com/office/drawing/2014/main" id="{E93141F9-6077-4790-AB27-B970C7D7AE47}"/>
              </a:ext>
            </a:extLst>
          </p:cNvPr>
          <p:cNvSpPr txBox="1"/>
          <p:nvPr/>
        </p:nvSpPr>
        <p:spPr>
          <a:xfrm>
            <a:off x="2946535" y="6642152"/>
            <a:ext cx="3500256" cy="206660"/>
          </a:xfrm>
          <a:prstGeom prst="rect">
            <a:avLst/>
          </a:prstGeom>
          <a:noFill/>
        </p:spPr>
        <p:txBody>
          <a:bodyPr wrap="square" rtlCol="0">
            <a:spAutoFit/>
          </a:bodyPr>
          <a:lstStyle/>
          <a:p>
            <a:r>
              <a:rPr lang="es-MX" sz="743" dirty="0"/>
              <a:t>Fuente: Base de datos del Noti Web de la Dirección de Epidemiología- GERESA Loreto</a:t>
            </a:r>
          </a:p>
        </p:txBody>
      </p:sp>
      <p:sp>
        <p:nvSpPr>
          <p:cNvPr id="9" name="CuadroTexto 8">
            <a:extLst>
              <a:ext uri="{FF2B5EF4-FFF2-40B4-BE49-F238E27FC236}">
                <a16:creationId xmlns="" xmlns:a16="http://schemas.microsoft.com/office/drawing/2014/main" id="{B1CC3F07-99CF-4209-A3AD-CABC391A536F}"/>
              </a:ext>
            </a:extLst>
          </p:cNvPr>
          <p:cNvSpPr txBox="1"/>
          <p:nvPr/>
        </p:nvSpPr>
        <p:spPr>
          <a:xfrm>
            <a:off x="10283202" y="999457"/>
            <a:ext cx="1736245" cy="5047536"/>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Hasta la SE </a:t>
            </a:r>
            <a:r>
              <a:rPr lang="es-MX" sz="1400" b="1" dirty="0" smtClean="0">
                <a:latin typeface="Arial" panose="020B0604020202020204" pitchFamily="34" charset="0"/>
                <a:cs typeface="Arial" panose="020B0604020202020204" pitchFamily="34" charset="0"/>
              </a:rPr>
              <a:t>20-2024</a:t>
            </a:r>
            <a:r>
              <a:rPr lang="es-MX" sz="1400" b="1" dirty="0">
                <a:latin typeface="Arial" panose="020B0604020202020204" pitchFamily="34" charset="0"/>
                <a:cs typeface="Arial" panose="020B0604020202020204" pitchFamily="34" charset="0"/>
              </a:rPr>
              <a:t>. en </a:t>
            </a:r>
            <a:r>
              <a:rPr lang="es-MX" sz="1400" b="1" dirty="0" smtClean="0">
                <a:latin typeface="Arial" panose="020B0604020202020204" pitchFamily="34" charset="0"/>
                <a:cs typeface="Arial" panose="020B0604020202020204" pitchFamily="34" charset="0"/>
              </a:rPr>
              <a:t>42  </a:t>
            </a:r>
            <a:r>
              <a:rPr lang="es-MX" sz="1400" b="1" dirty="0">
                <a:latin typeface="Arial" panose="020B0604020202020204" pitchFamily="34" charset="0"/>
                <a:cs typeface="Arial" panose="020B0604020202020204" pitchFamily="34" charset="0"/>
              </a:rPr>
              <a:t>distritos se ha reportado   </a:t>
            </a:r>
            <a:r>
              <a:rPr lang="es-MX" sz="1400" b="1" dirty="0" smtClean="0">
                <a:latin typeface="Arial" panose="020B0604020202020204" pitchFamily="34" charset="0"/>
                <a:cs typeface="Arial" panose="020B0604020202020204" pitchFamily="34" charset="0"/>
              </a:rPr>
              <a:t>9507 </a:t>
            </a:r>
            <a:r>
              <a:rPr lang="es-MX" sz="1400" b="1" dirty="0">
                <a:latin typeface="Arial" panose="020B0604020202020204" pitchFamily="34" charset="0"/>
                <a:cs typeface="Arial" panose="020B0604020202020204" pitchFamily="34" charset="0"/>
              </a:rPr>
              <a:t>casos de Malaria Vivax, el </a:t>
            </a:r>
            <a:r>
              <a:rPr lang="es-MX" sz="1400" b="1" dirty="0" smtClean="0">
                <a:solidFill>
                  <a:srgbClr val="FF0000"/>
                </a:solidFill>
                <a:latin typeface="Arial" panose="020B0604020202020204" pitchFamily="34" charset="0"/>
                <a:cs typeface="Arial" panose="020B0604020202020204" pitchFamily="34" charset="0"/>
              </a:rPr>
              <a:t>82.06% </a:t>
            </a:r>
            <a:r>
              <a:rPr lang="es-MX" sz="1400" b="1" dirty="0">
                <a:latin typeface="Arial" panose="020B0604020202020204" pitchFamily="34" charset="0"/>
                <a:cs typeface="Arial" panose="020B0604020202020204" pitchFamily="34" charset="0"/>
              </a:rPr>
              <a:t>de casos se concentra en 12 distritos, siendo los 3 distritos principales:  Yavarí (</a:t>
            </a:r>
            <a:r>
              <a:rPr lang="es-MX" sz="1400" b="1" dirty="0" smtClean="0">
                <a:solidFill>
                  <a:srgbClr val="FF0000"/>
                </a:solidFill>
                <a:latin typeface="Arial" panose="020B0604020202020204" pitchFamily="34" charset="0"/>
                <a:cs typeface="Arial" panose="020B0604020202020204" pitchFamily="34" charset="0"/>
              </a:rPr>
              <a:t>17.25%</a:t>
            </a:r>
            <a:r>
              <a:rPr lang="es-MX" sz="1400" b="1" dirty="0" smtClean="0">
                <a:latin typeface="Arial" panose="020B0604020202020204" pitchFamily="34" charset="0"/>
                <a:cs typeface="Arial" panose="020B0604020202020204" pitchFamily="34" charset="0"/>
              </a:rPr>
              <a:t>), </a:t>
            </a:r>
            <a:r>
              <a:rPr lang="es-MX" sz="1400" b="1" dirty="0">
                <a:latin typeface="Arial" panose="020B0604020202020204" pitchFamily="34" charset="0"/>
                <a:cs typeface="Arial" panose="020B0604020202020204" pitchFamily="34" charset="0"/>
              </a:rPr>
              <a:t>Ramón Castilla (</a:t>
            </a:r>
            <a:r>
              <a:rPr lang="es-MX" sz="1400" b="1" dirty="0" smtClean="0">
                <a:solidFill>
                  <a:srgbClr val="FF0000"/>
                </a:solidFill>
                <a:latin typeface="Arial" panose="020B0604020202020204" pitchFamily="34" charset="0"/>
                <a:cs typeface="Arial" panose="020B0604020202020204" pitchFamily="34" charset="0"/>
              </a:rPr>
              <a:t>11.77%</a:t>
            </a:r>
            <a:r>
              <a:rPr lang="es-MX" sz="1400" b="1" dirty="0" smtClean="0">
                <a:latin typeface="Arial" panose="020B0604020202020204" pitchFamily="34" charset="0"/>
                <a:cs typeface="Arial" panose="020B0604020202020204" pitchFamily="34" charset="0"/>
              </a:rPr>
              <a:t>) </a:t>
            </a:r>
            <a:r>
              <a:rPr lang="es-MX" sz="1400" b="1" dirty="0">
                <a:latin typeface="Arial" panose="020B0604020202020204" pitchFamily="34" charset="0"/>
                <a:cs typeface="Arial" panose="020B0604020202020204" pitchFamily="34" charset="0"/>
              </a:rPr>
              <a:t>y Andoas (</a:t>
            </a:r>
            <a:r>
              <a:rPr lang="es-MX" sz="1400" b="1" dirty="0" smtClean="0">
                <a:solidFill>
                  <a:srgbClr val="FF0000"/>
                </a:solidFill>
                <a:latin typeface="Arial" panose="020B0604020202020204" pitchFamily="34" charset="0"/>
                <a:cs typeface="Arial" panose="020B0604020202020204" pitchFamily="34" charset="0"/>
              </a:rPr>
              <a:t>9.25%</a:t>
            </a:r>
            <a:r>
              <a:rPr lang="es-MX" sz="1400" b="1" dirty="0" smtClean="0">
                <a:latin typeface="Arial" panose="020B0604020202020204" pitchFamily="34" charset="0"/>
                <a:cs typeface="Arial" panose="020B0604020202020204" pitchFamily="34" charset="0"/>
              </a:rPr>
              <a:t>) </a:t>
            </a:r>
            <a:r>
              <a:rPr lang="es-MX" sz="1400" b="1" dirty="0">
                <a:latin typeface="Arial" panose="020B0604020202020204" pitchFamily="34" charset="0"/>
                <a:cs typeface="Arial" panose="020B0604020202020204" pitchFamily="34" charset="0"/>
              </a:rPr>
              <a:t>.En el 2023 en el mismo periodo se han reportado </a:t>
            </a:r>
            <a:r>
              <a:rPr lang="es-MX" sz="1400" b="1" dirty="0" smtClean="0">
                <a:latin typeface="Arial" panose="020B0604020202020204" pitchFamily="34" charset="0"/>
                <a:cs typeface="Arial" panose="020B0604020202020204" pitchFamily="34" charset="0"/>
              </a:rPr>
              <a:t>6523 </a:t>
            </a:r>
            <a:r>
              <a:rPr lang="es-MX" sz="1400" b="1" dirty="0">
                <a:latin typeface="Arial" panose="020B0604020202020204" pitchFamily="34" charset="0"/>
                <a:cs typeface="Arial" panose="020B0604020202020204" pitchFamily="34" charset="0"/>
              </a:rPr>
              <a:t>casos de malaria Vivax, </a:t>
            </a:r>
            <a:r>
              <a:rPr lang="es-MX" sz="1400" b="1" dirty="0" smtClean="0">
                <a:latin typeface="Arial" panose="020B0604020202020204" pitchFamily="34" charset="0"/>
                <a:cs typeface="Arial" panose="020B0604020202020204" pitchFamily="34" charset="0"/>
              </a:rPr>
              <a:t>2984 </a:t>
            </a:r>
            <a:r>
              <a:rPr lang="es-MX" sz="1400" b="1" dirty="0">
                <a:latin typeface="Arial" panose="020B0604020202020204" pitchFamily="34" charset="0"/>
                <a:cs typeface="Arial" panose="020B0604020202020204" pitchFamily="34" charset="0"/>
              </a:rPr>
              <a:t>casos menos que en el presente año 2024. </a:t>
            </a:r>
          </a:p>
        </p:txBody>
      </p:sp>
      <p:sp>
        <p:nvSpPr>
          <p:cNvPr id="14" name="CuadroTexto 13">
            <a:extLst>
              <a:ext uri="{FF2B5EF4-FFF2-40B4-BE49-F238E27FC236}">
                <a16:creationId xmlns="" xmlns:a16="http://schemas.microsoft.com/office/drawing/2014/main" id="{7B2A0F1F-9DA8-4BB4-BD8D-2FCDBA72F30B}"/>
              </a:ext>
            </a:extLst>
          </p:cNvPr>
          <p:cNvSpPr txBox="1"/>
          <p:nvPr/>
        </p:nvSpPr>
        <p:spPr>
          <a:xfrm>
            <a:off x="216929" y="4713456"/>
            <a:ext cx="2561966" cy="1615827"/>
          </a:xfrm>
          <a:prstGeom prst="rect">
            <a:avLst/>
          </a:prstGeom>
          <a:solidFill>
            <a:schemeClr val="accent1">
              <a:lumMod val="20000"/>
              <a:lumOff val="80000"/>
            </a:schemeClr>
          </a:solidFill>
          <a:ln>
            <a:solidFill>
              <a:schemeClr val="tx1"/>
            </a:solidFill>
          </a:ln>
        </p:spPr>
        <p:txBody>
          <a:bodyPr wrap="square">
            <a:spAutoFit/>
          </a:bodyPr>
          <a:lstStyle/>
          <a:p>
            <a:pPr algn="just"/>
            <a:r>
              <a:rPr lang="es-MX" sz="1100" b="1" dirty="0">
                <a:latin typeface="Arial" panose="020B0604020202020204" pitchFamily="34" charset="0"/>
                <a:cs typeface="Arial" panose="020B0604020202020204" pitchFamily="34" charset="0"/>
              </a:rPr>
              <a:t>Según el mapa de riesgo de </a:t>
            </a:r>
            <a:r>
              <a:rPr lang="es-MX" sz="1100" b="1" dirty="0" smtClean="0">
                <a:latin typeface="Arial" panose="020B0604020202020204" pitchFamily="34" charset="0"/>
                <a:cs typeface="Arial" panose="020B0604020202020204" pitchFamily="34" charset="0"/>
              </a:rPr>
              <a:t>malaria por  </a:t>
            </a:r>
            <a:r>
              <a:rPr lang="es-MX" sz="1100" b="1" dirty="0">
                <a:latin typeface="Arial" panose="020B0604020202020204" pitchFamily="34" charset="0"/>
                <a:cs typeface="Arial" panose="020B0604020202020204" pitchFamily="34" charset="0"/>
              </a:rPr>
              <a:t>P. </a:t>
            </a:r>
            <a:r>
              <a:rPr lang="es-MX" sz="1100" b="1" dirty="0" err="1">
                <a:latin typeface="Arial" panose="020B0604020202020204" pitchFamily="34" charset="0"/>
                <a:cs typeface="Arial" panose="020B0604020202020204" pitchFamily="34" charset="0"/>
              </a:rPr>
              <a:t>Vivax</a:t>
            </a:r>
            <a:r>
              <a:rPr lang="es-MX" sz="1100" b="1" dirty="0">
                <a:latin typeface="Arial" panose="020B0604020202020204" pitchFamily="34" charset="0"/>
                <a:cs typeface="Arial" panose="020B0604020202020204" pitchFamily="34" charset="0"/>
              </a:rPr>
              <a:t> </a:t>
            </a:r>
            <a:r>
              <a:rPr lang="es-MX" sz="1100" b="1" dirty="0" smtClean="0">
                <a:latin typeface="Arial" panose="020B0604020202020204" pitchFamily="34" charset="0"/>
                <a:cs typeface="Arial" panose="020B0604020202020204" pitchFamily="34" charset="0"/>
              </a:rPr>
              <a:t>hay 7 distritos muy alto riesgo y 9 de </a:t>
            </a:r>
            <a:r>
              <a:rPr lang="es-MX" sz="1100" b="1" dirty="0">
                <a:latin typeface="Arial" panose="020B0604020202020204" pitchFamily="34" charset="0"/>
                <a:cs typeface="Arial" panose="020B0604020202020204" pitchFamily="34" charset="0"/>
              </a:rPr>
              <a:t>alto riesgo; </a:t>
            </a:r>
            <a:r>
              <a:rPr lang="es-MX" sz="1100" b="1" dirty="0" smtClean="0">
                <a:latin typeface="Arial" panose="020B0604020202020204" pitchFamily="34" charset="0"/>
                <a:cs typeface="Arial" panose="020B0604020202020204" pitchFamily="34" charset="0"/>
              </a:rPr>
              <a:t>14 </a:t>
            </a:r>
            <a:r>
              <a:rPr lang="es-MX" sz="1100" b="1" dirty="0">
                <a:latin typeface="Arial" panose="020B0604020202020204" pitchFamily="34" charset="0"/>
                <a:cs typeface="Arial" panose="020B0604020202020204" pitchFamily="34" charset="0"/>
              </a:rPr>
              <a:t>distritos de mediano riesgo; 14 distritos de bajo riesgo y </a:t>
            </a:r>
            <a:r>
              <a:rPr lang="es-MX" sz="1100" b="1" dirty="0" smtClean="0">
                <a:latin typeface="Arial" panose="020B0604020202020204" pitchFamily="34" charset="0"/>
                <a:cs typeface="Arial" panose="020B0604020202020204" pitchFamily="34" charset="0"/>
              </a:rPr>
              <a:t>12 </a:t>
            </a:r>
            <a:r>
              <a:rPr lang="es-MX" sz="1100" b="1" dirty="0">
                <a:latin typeface="Arial" panose="020B0604020202020204" pitchFamily="34" charset="0"/>
                <a:cs typeface="Arial" panose="020B0604020202020204" pitchFamily="34" charset="0"/>
              </a:rPr>
              <a:t>distritos sin riesgo de transmisión. </a:t>
            </a:r>
            <a:endParaRPr lang="es-MX" sz="1100" b="1" dirty="0" smtClean="0">
              <a:latin typeface="Arial" panose="020B0604020202020204" pitchFamily="34" charset="0"/>
              <a:cs typeface="Arial" panose="020B0604020202020204" pitchFamily="34" charset="0"/>
            </a:endParaRPr>
          </a:p>
          <a:p>
            <a:pPr algn="just"/>
            <a:r>
              <a:rPr lang="es-MX" sz="1100" b="1" dirty="0" smtClean="0">
                <a:latin typeface="Arial" panose="020B0604020202020204" pitchFamily="34" charset="0"/>
                <a:cs typeface="Arial" panose="020B0604020202020204" pitchFamily="34" charset="0"/>
              </a:rPr>
              <a:t>121 distritos no reportaron casos de malaria hasta la presente semana,</a:t>
            </a:r>
            <a:endParaRPr lang="es-MX" sz="1100" dirty="0"/>
          </a:p>
        </p:txBody>
      </p:sp>
      <p:pic>
        <p:nvPicPr>
          <p:cNvPr id="6215"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535" y="939663"/>
            <a:ext cx="7167303" cy="560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16" name="Picture 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609" y="856582"/>
            <a:ext cx="2728606" cy="385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462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137532" y="66906"/>
            <a:ext cx="11916935"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Falciparum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20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8" name="CuadroTexto 7">
            <a:extLst>
              <a:ext uri="{FF2B5EF4-FFF2-40B4-BE49-F238E27FC236}">
                <a16:creationId xmlns="" xmlns:a16="http://schemas.microsoft.com/office/drawing/2014/main" id="{5D8A7E2B-CCA8-C0AC-E667-DAD88F190D9B}"/>
              </a:ext>
            </a:extLst>
          </p:cNvPr>
          <p:cNvSpPr txBox="1"/>
          <p:nvPr/>
        </p:nvSpPr>
        <p:spPr>
          <a:xfrm>
            <a:off x="41187" y="5620879"/>
            <a:ext cx="12109623" cy="1196481"/>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b="1" dirty="0">
                <a:latin typeface="Arial" panose="020B0604020202020204" pitchFamily="34" charset="0"/>
                <a:cs typeface="Arial" panose="020B0604020202020204" pitchFamily="34" charset="0"/>
              </a:rPr>
              <a:t>Hasta la S.E. </a:t>
            </a:r>
            <a:r>
              <a:rPr lang="es-ES" sz="1400" b="1" dirty="0" smtClean="0">
                <a:latin typeface="Arial" panose="020B0604020202020204" pitchFamily="34" charset="0"/>
                <a:cs typeface="Arial" panose="020B0604020202020204" pitchFamily="34" charset="0"/>
              </a:rPr>
              <a:t>20 </a:t>
            </a:r>
            <a:r>
              <a:rPr lang="es-ES" sz="1400" b="1" dirty="0">
                <a:latin typeface="Arial" panose="020B0604020202020204" pitchFamily="34" charset="0"/>
                <a:cs typeface="Arial" panose="020B0604020202020204" pitchFamily="34" charset="0"/>
              </a:rPr>
              <a:t>- 2024 se han reportado </a:t>
            </a:r>
            <a:r>
              <a:rPr lang="es-ES" sz="1400" b="1" dirty="0" smtClean="0">
                <a:latin typeface="Arial" panose="020B0604020202020204" pitchFamily="34" charset="0"/>
                <a:cs typeface="Arial" panose="020B0604020202020204" pitchFamily="34" charset="0"/>
              </a:rPr>
              <a:t>2079 </a:t>
            </a:r>
            <a:r>
              <a:rPr lang="es-ES" sz="1400" b="1" dirty="0">
                <a:latin typeface="Arial" panose="020B0604020202020204" pitchFamily="34" charset="0"/>
                <a:cs typeface="Arial" panose="020B0604020202020204" pitchFamily="34" charset="0"/>
              </a:rPr>
              <a:t>casos de Malaria Falciparum, 5 distritos concentran el </a:t>
            </a:r>
            <a:r>
              <a:rPr lang="es-ES" sz="1400" b="1" dirty="0" smtClean="0">
                <a:solidFill>
                  <a:srgbClr val="FF0000"/>
                </a:solidFill>
                <a:latin typeface="Arial" panose="020B0604020202020204" pitchFamily="34" charset="0"/>
                <a:cs typeface="Arial" panose="020B0604020202020204" pitchFamily="34" charset="0"/>
              </a:rPr>
              <a:t>84.51</a:t>
            </a:r>
            <a:r>
              <a:rPr lang="es-ES" sz="1400" b="1" dirty="0">
                <a:solidFill>
                  <a:srgbClr val="FF0000"/>
                </a:solidFill>
                <a:latin typeface="Arial" panose="020B0604020202020204" pitchFamily="34" charset="0"/>
                <a:cs typeface="Arial" panose="020B0604020202020204" pitchFamily="34" charset="0"/>
              </a:rPr>
              <a:t>%</a:t>
            </a:r>
            <a:r>
              <a:rPr lang="es-ES" sz="1400" b="1" dirty="0">
                <a:latin typeface="Arial" panose="020B0604020202020204" pitchFamily="34" charset="0"/>
                <a:cs typeface="Arial" panose="020B0604020202020204" pitchFamily="34" charset="0"/>
              </a:rPr>
              <a:t> de los casos, los distritos que mayor casos reportan son: Andoas (</a:t>
            </a:r>
            <a:r>
              <a:rPr lang="es-ES" sz="1400" b="1" dirty="0" smtClean="0">
                <a:latin typeface="Arial" panose="020B0604020202020204" pitchFamily="34" charset="0"/>
                <a:cs typeface="Arial" panose="020B0604020202020204" pitchFamily="34" charset="0"/>
              </a:rPr>
              <a:t>26.12%), </a:t>
            </a:r>
            <a:r>
              <a:rPr lang="es-ES" sz="1400" b="1" dirty="0">
                <a:latin typeface="Arial" panose="020B0604020202020204" pitchFamily="34" charset="0"/>
                <a:cs typeface="Arial" panose="020B0604020202020204" pitchFamily="34" charset="0"/>
              </a:rPr>
              <a:t>Pastaza (</a:t>
            </a:r>
            <a:r>
              <a:rPr lang="es-ES" sz="1400" b="1" dirty="0" smtClean="0">
                <a:latin typeface="Arial" panose="020B0604020202020204" pitchFamily="34" charset="0"/>
                <a:cs typeface="Arial" panose="020B0604020202020204" pitchFamily="34" charset="0"/>
              </a:rPr>
              <a:t>18.23%), </a:t>
            </a:r>
            <a:r>
              <a:rPr lang="es-ES" sz="1400" b="1" dirty="0">
                <a:latin typeface="Arial" panose="020B0604020202020204" pitchFamily="34" charset="0"/>
                <a:cs typeface="Arial" panose="020B0604020202020204" pitchFamily="34" charset="0"/>
              </a:rPr>
              <a:t>Yavarí (</a:t>
            </a:r>
            <a:r>
              <a:rPr lang="es-ES" sz="1400" b="1" dirty="0" smtClean="0">
                <a:latin typeface="Arial" panose="020B0604020202020204" pitchFamily="34" charset="0"/>
                <a:cs typeface="Arial" panose="020B0604020202020204" pitchFamily="34" charset="0"/>
              </a:rPr>
              <a:t>15.82%) </a:t>
            </a:r>
            <a:r>
              <a:rPr lang="es-ES" sz="1400" b="1" dirty="0">
                <a:latin typeface="Arial" panose="020B0604020202020204" pitchFamily="34" charset="0"/>
                <a:cs typeface="Arial" panose="020B0604020202020204" pitchFamily="34" charset="0"/>
              </a:rPr>
              <a:t>Tigre (</a:t>
            </a:r>
            <a:r>
              <a:rPr lang="es-ES" sz="1400" b="1" dirty="0" smtClean="0">
                <a:latin typeface="Arial" panose="020B0604020202020204" pitchFamily="34" charset="0"/>
                <a:cs typeface="Arial" panose="020B0604020202020204" pitchFamily="34" charset="0"/>
              </a:rPr>
              <a:t>14.57%), </a:t>
            </a:r>
            <a:r>
              <a:rPr lang="es-ES" sz="1400" b="1" dirty="0">
                <a:latin typeface="Arial" panose="020B0604020202020204" pitchFamily="34" charset="0"/>
                <a:cs typeface="Arial" panose="020B0604020202020204" pitchFamily="34" charset="0"/>
              </a:rPr>
              <a:t>y </a:t>
            </a:r>
            <a:r>
              <a:rPr lang="es-ES" sz="1400" b="1" dirty="0" err="1">
                <a:latin typeface="Arial" panose="020B0604020202020204" pitchFamily="34" charset="0"/>
                <a:cs typeface="Arial" panose="020B0604020202020204" pitchFamily="34" charset="0"/>
              </a:rPr>
              <a:t>Urarinas</a:t>
            </a:r>
            <a:r>
              <a:rPr lang="es-ES" sz="1400" b="1" dirty="0">
                <a:latin typeface="Arial" panose="020B0604020202020204" pitchFamily="34" charset="0"/>
                <a:cs typeface="Arial" panose="020B0604020202020204" pitchFamily="34" charset="0"/>
              </a:rPr>
              <a:t> </a:t>
            </a:r>
            <a:r>
              <a:rPr lang="es-ES" sz="1400" b="1" dirty="0" smtClean="0">
                <a:latin typeface="Arial" panose="020B0604020202020204" pitchFamily="34" charset="0"/>
                <a:cs typeface="Arial" panose="020B0604020202020204" pitchFamily="34" charset="0"/>
              </a:rPr>
              <a:t>(9.76%). </a:t>
            </a:r>
            <a:r>
              <a:rPr lang="es-ES" sz="1400" b="1" dirty="0">
                <a:latin typeface="Arial" panose="020B0604020202020204" pitchFamily="34" charset="0"/>
                <a:cs typeface="Arial" panose="020B0604020202020204" pitchFamily="34" charset="0"/>
              </a:rPr>
              <a:t>Existe un incremento del </a:t>
            </a:r>
            <a:r>
              <a:rPr lang="es-ES" sz="1400" b="1" dirty="0" smtClean="0">
                <a:latin typeface="Arial" panose="020B0604020202020204" pitchFamily="34" charset="0"/>
                <a:cs typeface="Arial" panose="020B0604020202020204" pitchFamily="34" charset="0"/>
              </a:rPr>
              <a:t>81.6% </a:t>
            </a:r>
            <a:r>
              <a:rPr lang="es-ES" sz="1400" b="1" dirty="0">
                <a:latin typeface="Arial" panose="020B0604020202020204" pitchFamily="34" charset="0"/>
                <a:cs typeface="Arial" panose="020B0604020202020204" pitchFamily="34" charset="0"/>
              </a:rPr>
              <a:t>de los casos de malaria falciparum con respecto al mismo periodo 2023 (</a:t>
            </a:r>
            <a:r>
              <a:rPr lang="es-ES" sz="1400" b="1" dirty="0" smtClean="0">
                <a:latin typeface="Arial" panose="020B0604020202020204" pitchFamily="34" charset="0"/>
                <a:cs typeface="Arial" panose="020B0604020202020204" pitchFamily="34" charset="0"/>
              </a:rPr>
              <a:t>934 </a:t>
            </a:r>
            <a:r>
              <a:rPr lang="es-ES" sz="1400" b="1" dirty="0">
                <a:latin typeface="Arial" panose="020B0604020202020204" pitchFamily="34" charset="0"/>
                <a:cs typeface="Arial" panose="020B0604020202020204" pitchFamily="34" charset="0"/>
              </a:rPr>
              <a:t>casos más)</a:t>
            </a:r>
            <a:endParaRPr lang="es-ES" sz="1400" b="1" i="1" dirty="0">
              <a:latin typeface="Arial" panose="020B0604020202020204" pitchFamily="34" charset="0"/>
              <a:cs typeface="Arial" panose="020B0604020202020204" pitchFamily="34" charset="0"/>
            </a:endParaRPr>
          </a:p>
          <a:p>
            <a:pPr algn="just"/>
            <a:r>
              <a:rPr lang="es-ES" sz="1400" b="1" dirty="0">
                <a:latin typeface="Arial" panose="020B0604020202020204" pitchFamily="34" charset="0"/>
                <a:cs typeface="Arial" panose="020B0604020202020204" pitchFamily="34" charset="0"/>
              </a:rPr>
              <a:t>Según el mapa de riesgo de la SE </a:t>
            </a:r>
            <a:r>
              <a:rPr lang="es-ES" sz="1400" b="1" dirty="0" smtClean="0">
                <a:latin typeface="Arial" panose="020B0604020202020204" pitchFamily="34" charset="0"/>
                <a:cs typeface="Arial" panose="020B0604020202020204" pitchFamily="34" charset="0"/>
              </a:rPr>
              <a:t>20-2024</a:t>
            </a:r>
            <a:r>
              <a:rPr lang="es-ES" sz="1400" b="1" dirty="0">
                <a:latin typeface="Arial" panose="020B0604020202020204" pitchFamily="34" charset="0"/>
                <a:cs typeface="Arial" panose="020B0604020202020204" pitchFamily="34" charset="0"/>
              </a:rPr>
              <a:t>, 06 distritos se encuentran en Alto Riesgo de transmisión de malaria falciparum (Pastaza, Andoas, Trompeteros, Tigre , Yavarí y Urarinas).</a:t>
            </a:r>
            <a:endParaRPr lang="es-PE" sz="1400" b="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 xmlns:a16="http://schemas.microsoft.com/office/drawing/2014/main" id="{511A6327-9C27-4593-AEB8-C1818628CB62}"/>
              </a:ext>
            </a:extLst>
          </p:cNvPr>
          <p:cNvSpPr txBox="1"/>
          <p:nvPr/>
        </p:nvSpPr>
        <p:spPr>
          <a:xfrm>
            <a:off x="3760323" y="5381743"/>
            <a:ext cx="3500256"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7244" name="Picture 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75" y="934720"/>
            <a:ext cx="7543800" cy="440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45"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26" y="889000"/>
            <a:ext cx="3264773" cy="462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62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0179"/>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Estratificación del Riesgo de Malaria según Índice Parasitario Anual –IPA x 1000 hab. Región Loreto,  S.E. </a:t>
            </a:r>
            <a:r>
              <a:rPr lang="es-ES" sz="2286"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20 - </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2024</a:t>
            </a:r>
          </a:p>
        </p:txBody>
      </p:sp>
      <p:sp>
        <p:nvSpPr>
          <p:cNvPr id="7" name="1 CuadroTexto"/>
          <p:cNvSpPr txBox="1"/>
          <p:nvPr/>
        </p:nvSpPr>
        <p:spPr>
          <a:xfrm>
            <a:off x="6169570" y="4074766"/>
            <a:ext cx="5873273" cy="1499641"/>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Según el nivel de  riesgo para Malaria total  hasta la S.E. </a:t>
            </a:r>
            <a:r>
              <a:rPr lang="es-PE" sz="1524" dirty="0" smtClean="0">
                <a:effectLst/>
                <a:latin typeface="Arial" panose="020B0604020202020204" pitchFamily="34" charset="0"/>
                <a:cs typeface="Arial" panose="020B0604020202020204" pitchFamily="34" charset="0"/>
              </a:rPr>
              <a:t>20 </a:t>
            </a:r>
            <a:r>
              <a:rPr lang="es-PE" sz="1524" dirty="0">
                <a:effectLst/>
                <a:latin typeface="Arial" panose="020B0604020202020204" pitchFamily="34" charset="0"/>
                <a:cs typeface="Arial" panose="020B0604020202020204" pitchFamily="34" charset="0"/>
              </a:rPr>
              <a:t>- 2024, Loreto reporta: 8 distritos de Muy Alto riesgo (Yavarí,  Yaquerana, Alto Nanay, Pastaza, Soplín, </a:t>
            </a:r>
            <a:r>
              <a:rPr lang="es-PE" sz="1524" dirty="0" smtClean="0">
                <a:effectLst/>
                <a:latin typeface="Arial" panose="020B0604020202020204" pitchFamily="34" charset="0"/>
                <a:cs typeface="Arial" panose="020B0604020202020204" pitchFamily="34" charset="0"/>
              </a:rPr>
              <a:t>Tigre, Andoas y </a:t>
            </a:r>
            <a:r>
              <a:rPr lang="es-PE" sz="1524" dirty="0" err="1" smtClean="0">
                <a:effectLst/>
                <a:latin typeface="Arial" panose="020B0604020202020204" pitchFamily="34" charset="0"/>
                <a:cs typeface="Arial" panose="020B0604020202020204" pitchFamily="34" charset="0"/>
              </a:rPr>
              <a:t>urarinas</a:t>
            </a:r>
            <a:r>
              <a:rPr lang="es-PE" sz="1524" dirty="0" smtClean="0">
                <a:effectLst/>
                <a:latin typeface="Arial" panose="020B0604020202020204" pitchFamily="34" charset="0"/>
                <a:cs typeface="Arial" panose="020B0604020202020204" pitchFamily="34" charset="0"/>
              </a:rPr>
              <a:t>), </a:t>
            </a:r>
            <a:r>
              <a:rPr lang="es-PE" sz="1524" dirty="0">
                <a:effectLst/>
                <a:latin typeface="Arial" panose="020B0604020202020204" pitchFamily="34" charset="0"/>
                <a:cs typeface="Arial" panose="020B0604020202020204" pitchFamily="34" charset="0"/>
              </a:rPr>
              <a:t>8 distritos de Alto riesgo, </a:t>
            </a:r>
            <a:r>
              <a:rPr lang="es-PE" sz="1524" dirty="0" smtClean="0">
                <a:effectLst/>
                <a:latin typeface="Arial" panose="020B0604020202020204" pitchFamily="34" charset="0"/>
                <a:cs typeface="Arial" panose="020B0604020202020204" pitchFamily="34" charset="0"/>
              </a:rPr>
              <a:t>14 </a:t>
            </a:r>
            <a:r>
              <a:rPr lang="es-PE" sz="1524" dirty="0">
                <a:effectLst/>
                <a:latin typeface="Arial" panose="020B0604020202020204" pitchFamily="34" charset="0"/>
                <a:cs typeface="Arial" panose="020B0604020202020204" pitchFamily="34" charset="0"/>
              </a:rPr>
              <a:t>de Mediano riesgo y 14 de bajo riesgo de transmisión de malaria</a:t>
            </a:r>
            <a:r>
              <a:rPr lang="es-PE" sz="1524" dirty="0" smtClean="0">
                <a:effectLst/>
                <a:latin typeface="Arial" panose="020B0604020202020204" pitchFamily="34" charset="0"/>
                <a:cs typeface="Arial" panose="020B0604020202020204" pitchFamily="34" charset="0"/>
              </a:rPr>
              <a:t>. Así mismo existe 9 distritos no endémicos de malaria.</a:t>
            </a:r>
            <a:endParaRPr lang="es-PE" sz="1524" dirty="0">
              <a:effectLst/>
              <a:latin typeface="Arial" panose="020B0604020202020204" pitchFamily="34" charset="0"/>
              <a:cs typeface="Arial" panose="020B0604020202020204" pitchFamily="34" charset="0"/>
            </a:endParaRPr>
          </a:p>
        </p:txBody>
      </p:sp>
      <p:sp>
        <p:nvSpPr>
          <p:cNvPr id="8" name="CuadroTexto 7">
            <a:extLst>
              <a:ext uri="{FF2B5EF4-FFF2-40B4-BE49-F238E27FC236}">
                <a16:creationId xmlns="" xmlns:a16="http://schemas.microsoft.com/office/drawing/2014/main" id="{76C28EFB-1857-4789-B7ED-CC10D6B802FA}"/>
              </a:ext>
            </a:extLst>
          </p:cNvPr>
          <p:cNvSpPr txBox="1"/>
          <p:nvPr/>
        </p:nvSpPr>
        <p:spPr>
          <a:xfrm>
            <a:off x="116890" y="6408848"/>
            <a:ext cx="3252629"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8347" name="Picture 1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88" y="797187"/>
            <a:ext cx="6009312" cy="550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49" name="Picture 1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570" y="826371"/>
            <a:ext cx="5966298" cy="306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4734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5416</TotalTime>
  <Words>5711</Words>
  <Application>Microsoft Office PowerPoint</Application>
  <PresentationFormat>Personalizado</PresentationFormat>
  <Paragraphs>907</Paragraphs>
  <Slides>64</Slides>
  <Notes>14</Notes>
  <HiddenSlides>0</HiddenSlides>
  <MMClips>0</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64</vt:i4>
      </vt:variant>
    </vt:vector>
  </HeadingPairs>
  <TitlesOfParts>
    <vt:vector size="68" baseType="lpstr">
      <vt:lpstr>Tema de Office</vt:lpstr>
      <vt:lpstr>Worksheet</vt:lpstr>
      <vt:lpstr>Hoja de cálculo</vt:lpstr>
      <vt:lpstr>Hoja de cálculo binaria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DIAGNÓSTICO DEL VIRUS DENGUE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CONTROL VECTORIAL</vt:lpstr>
      <vt:lpstr>Presentación de PowerPoint</vt:lpstr>
      <vt:lpstr>ULTIMAS INTERVENCIONES DE TRATAMIENTO FOCAL EN  LAS PROVINCIAS DE LA REGION LORETO 2024</vt:lpstr>
      <vt:lpstr>LEPTOSPIROSIS</vt:lpstr>
      <vt:lpstr>Presentación de PowerPoint</vt:lpstr>
      <vt:lpstr>Presentación de PowerPoint</vt:lpstr>
      <vt:lpstr>Presentación de PowerPoint</vt:lpstr>
      <vt:lpstr>LABORATORIO DE REFERENCIA REGIONAL DE LORETO</vt:lpstr>
      <vt:lpstr>Presentación de PowerPoint</vt:lpstr>
      <vt:lpstr>Presentación de PowerPoint</vt:lpstr>
      <vt:lpstr>Presentación de PowerPoint</vt:lpstr>
      <vt:lpstr>Presentación de PowerPoint</vt:lpstr>
      <vt:lpstr>Presentación de PowerPoint</vt:lpstr>
      <vt:lpstr>OROPUCHE</vt:lpstr>
      <vt:lpstr>Presentación de PowerPoint</vt:lpstr>
      <vt:lpstr>OFIDISMO</vt:lpstr>
      <vt:lpstr>Presentación de PowerPoint</vt:lpstr>
      <vt:lpstr>TUBERCULOSIS</vt:lpstr>
      <vt:lpstr>Presentación de PowerPoint</vt:lpstr>
      <vt:lpstr>MUERTEs MATERNAs</vt:lpstr>
      <vt:lpstr>Presentación de PowerPoint</vt:lpstr>
      <vt:lpstr>MUERTES FETALES Y NEONATALES</vt:lpstr>
      <vt:lpstr>Presentación de PowerPoint</vt:lpstr>
      <vt:lpstr>IRAS</vt:lpstr>
      <vt:lpstr>Presentación de PowerPoint</vt:lpstr>
      <vt:lpstr>Presentación de PowerPoint</vt:lpstr>
      <vt:lpstr>Presentación de PowerPoint</vt:lpstr>
      <vt:lpstr>EDAS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Daniel Sánchez</cp:lastModifiedBy>
  <cp:revision>433</cp:revision>
  <dcterms:created xsi:type="dcterms:W3CDTF">2024-04-16T19:26:49Z</dcterms:created>
  <dcterms:modified xsi:type="dcterms:W3CDTF">2024-05-27T12:18:55Z</dcterms:modified>
</cp:coreProperties>
</file>