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7" r:id="rId2"/>
    <p:sldId id="266" r:id="rId3"/>
    <p:sldId id="267" r:id="rId4"/>
    <p:sldId id="268" r:id="rId5"/>
    <p:sldId id="269" r:id="rId6"/>
    <p:sldId id="270" r:id="rId7"/>
    <p:sldId id="271" r:id="rId8"/>
    <p:sldId id="272" r:id="rId9"/>
    <p:sldId id="273" r:id="rId10"/>
    <p:sldId id="274" r:id="rId11"/>
    <p:sldId id="4862" r:id="rId12"/>
    <p:sldId id="258" r:id="rId13"/>
    <p:sldId id="4887" r:id="rId14"/>
    <p:sldId id="260" r:id="rId15"/>
    <p:sldId id="261" r:id="rId16"/>
    <p:sldId id="262" r:id="rId17"/>
    <p:sldId id="275" r:id="rId18"/>
    <p:sldId id="4863" r:id="rId19"/>
    <p:sldId id="4920" r:id="rId20"/>
    <p:sldId id="4921" r:id="rId21"/>
    <p:sldId id="4922" r:id="rId22"/>
    <p:sldId id="4923" r:id="rId23"/>
    <p:sldId id="4924" r:id="rId24"/>
    <p:sldId id="4925" r:id="rId25"/>
    <p:sldId id="312" r:id="rId26"/>
    <p:sldId id="313" r:id="rId27"/>
    <p:sldId id="4943" r:id="rId28"/>
    <p:sldId id="265" r:id="rId29"/>
    <p:sldId id="4941" r:id="rId30"/>
    <p:sldId id="4942" r:id="rId31"/>
    <p:sldId id="4791" r:id="rId32"/>
    <p:sldId id="280" r:id="rId33"/>
    <p:sldId id="281" r:id="rId34"/>
    <p:sldId id="4888" r:id="rId35"/>
    <p:sldId id="4927" r:id="rId36"/>
    <p:sldId id="4928" r:id="rId37"/>
    <p:sldId id="4929" r:id="rId38"/>
    <p:sldId id="4930" r:id="rId39"/>
    <p:sldId id="4931" r:id="rId40"/>
    <p:sldId id="4932" r:id="rId41"/>
    <p:sldId id="4792" r:id="rId42"/>
    <p:sldId id="4790" r:id="rId43"/>
    <p:sldId id="4926" r:id="rId44"/>
    <p:sldId id="314" r:id="rId45"/>
    <p:sldId id="4731" r:id="rId46"/>
    <p:sldId id="283" r:id="rId47"/>
    <p:sldId id="284" r:id="rId48"/>
    <p:sldId id="4844" r:id="rId49"/>
    <p:sldId id="308" r:id="rId50"/>
    <p:sldId id="4890" r:id="rId51"/>
    <p:sldId id="4861" r:id="rId52"/>
    <p:sldId id="4860" r:id="rId53"/>
    <p:sldId id="4741" r:id="rId54"/>
    <p:sldId id="4847" r:id="rId55"/>
    <p:sldId id="4848" r:id="rId56"/>
    <p:sldId id="4849" r:id="rId57"/>
    <p:sldId id="4745" r:id="rId58"/>
    <p:sldId id="4850" r:id="rId59"/>
    <p:sldId id="4851" r:id="rId60"/>
    <p:sldId id="4933" r:id="rId61"/>
    <p:sldId id="4934" r:id="rId62"/>
    <p:sldId id="4935" r:id="rId63"/>
    <p:sldId id="4936" r:id="rId64"/>
    <p:sldId id="4937" r:id="rId65"/>
    <p:sldId id="4938" r:id="rId66"/>
    <p:sldId id="4939" r:id="rId67"/>
    <p:sldId id="4940" r:id="rId68"/>
    <p:sldId id="4573" r:id="rId69"/>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55" autoAdjust="0"/>
    <p:restoredTop sz="95455" autoAdjust="0"/>
  </p:normalViewPr>
  <p:slideViewPr>
    <p:cSldViewPr snapToGrid="0">
      <p:cViewPr varScale="1">
        <p:scale>
          <a:sx n="78" d="100"/>
          <a:sy n="78" d="100"/>
        </p:scale>
        <p:origin x="32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E:\BIOLOGIA%20MOLECULAR\14.%20BASES%20GENERALES\2024\Dengue\1.%20Resultados%20Identificaci&#243;n%20Serotipos%20Dengue_2023_2024%20a%20la%20SE19.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E:\BIOLOGIA%20MOLECULAR\14.%20BASES%20GENERALES\2024\Dengue\1.%20Resultados%20Identificaci&#243;n%20Serotipos%20Dengue_2023_2024%20a%20la%20SE19.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E:\BIOLOGIA%20MOLECULAR\14.%20BASES%20GENERALES\2024\Dengue\1.%20Resultados%20Identificaci&#243;n%20Serotipos%20Dengue_2023_2024%20a%20la%20SE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line3DChart>
        <c:grouping val="standard"/>
        <c:varyColors val="0"/>
        <c:ser>
          <c:idx val="0"/>
          <c:order val="0"/>
          <c:tx>
            <c:strRef>
              <c:f>SE!$D$1</c:f>
              <c:strCache>
                <c:ptCount val="1"/>
                <c:pt idx="0">
                  <c:v>Serotipo 1</c:v>
                </c:pt>
              </c:strCache>
            </c:strRef>
          </c:tx>
          <c:spPr>
            <a:solidFill>
              <a:schemeClr val="accent1"/>
            </a:solidFill>
            <a:ln>
              <a:noFill/>
            </a:ln>
            <a:effectLst/>
            <a:sp3d/>
          </c:spPr>
          <c:cat>
            <c:multiLvlStrRef>
              <c:f>SE!$A$2:$B$72</c:f>
              <c:multiLvlStrCache>
                <c:ptCount val="38"/>
                <c:lvl>
                  <c:pt idx="0">
                    <c:v>SE01</c:v>
                  </c:pt>
                  <c:pt idx="1">
                    <c:v>SE02</c:v>
                  </c:pt>
                  <c:pt idx="2">
                    <c:v>SE03</c:v>
                  </c:pt>
                  <c:pt idx="3">
                    <c:v>SE04</c:v>
                  </c:pt>
                  <c:pt idx="4">
                    <c:v>SE05</c:v>
                  </c:pt>
                  <c:pt idx="5">
                    <c:v>SE06</c:v>
                  </c:pt>
                  <c:pt idx="6">
                    <c:v>SE07</c:v>
                  </c:pt>
                  <c:pt idx="7">
                    <c:v>SE08</c:v>
                  </c:pt>
                  <c:pt idx="8">
                    <c:v>SE09</c:v>
                  </c:pt>
                  <c:pt idx="9">
                    <c:v>SE10</c:v>
                  </c:pt>
                  <c:pt idx="10">
                    <c:v>SE11</c:v>
                  </c:pt>
                  <c:pt idx="11">
                    <c:v>SE12</c:v>
                  </c:pt>
                  <c:pt idx="12">
                    <c:v>SE13</c:v>
                  </c:pt>
                  <c:pt idx="13">
                    <c:v>SE14</c:v>
                  </c:pt>
                  <c:pt idx="14">
                    <c:v>SE15</c:v>
                  </c:pt>
                  <c:pt idx="15">
                    <c:v>SE16</c:v>
                  </c:pt>
                  <c:pt idx="16">
                    <c:v>SE17</c:v>
                  </c:pt>
                  <c:pt idx="17">
                    <c:v>SE18</c:v>
                  </c:pt>
                  <c:pt idx="18">
                    <c:v>SE19</c:v>
                  </c:pt>
                  <c:pt idx="19">
                    <c:v>SE01</c:v>
                  </c:pt>
                  <c:pt idx="20">
                    <c:v>SE02</c:v>
                  </c:pt>
                  <c:pt idx="21">
                    <c:v>SE03</c:v>
                  </c:pt>
                  <c:pt idx="22">
                    <c:v>SE04</c:v>
                  </c:pt>
                  <c:pt idx="23">
                    <c:v>SE05</c:v>
                  </c:pt>
                  <c:pt idx="24">
                    <c:v>SE06</c:v>
                  </c:pt>
                  <c:pt idx="25">
                    <c:v>SE07</c:v>
                  </c:pt>
                  <c:pt idx="26">
                    <c:v>SE08</c:v>
                  </c:pt>
                  <c:pt idx="27">
                    <c:v>SE09</c:v>
                  </c:pt>
                  <c:pt idx="28">
                    <c:v>SE10</c:v>
                  </c:pt>
                  <c:pt idx="29">
                    <c:v>SE11</c:v>
                  </c:pt>
                  <c:pt idx="30">
                    <c:v>SE12</c:v>
                  </c:pt>
                  <c:pt idx="31">
                    <c:v>SE13</c:v>
                  </c:pt>
                  <c:pt idx="32">
                    <c:v>SE14</c:v>
                  </c:pt>
                  <c:pt idx="33">
                    <c:v>SE15</c:v>
                  </c:pt>
                  <c:pt idx="34">
                    <c:v>SE16</c:v>
                  </c:pt>
                  <c:pt idx="35">
                    <c:v>SE17</c:v>
                  </c:pt>
                  <c:pt idx="36">
                    <c:v>SE18</c:v>
                  </c:pt>
                  <c:pt idx="37">
                    <c:v>SE19</c:v>
                  </c:pt>
                </c:lvl>
                <c:lvl>
                  <c:pt idx="0">
                    <c:v>2023</c:v>
                  </c:pt>
                  <c:pt idx="19">
                    <c:v>2024</c:v>
                  </c:pt>
                </c:lvl>
              </c:multiLvlStrCache>
              <c:extLst/>
            </c:multiLvlStrRef>
          </c:cat>
          <c:val>
            <c:numRef>
              <c:f>SE!$D$2:$D$72</c:f>
              <c:numCache>
                <c:formatCode>General</c:formatCode>
                <c:ptCount val="38"/>
                <c:pt idx="0">
                  <c:v>2</c:v>
                </c:pt>
                <c:pt idx="1">
                  <c:v>3</c:v>
                </c:pt>
                <c:pt idx="2">
                  <c:v>3</c:v>
                </c:pt>
                <c:pt idx="3">
                  <c:v>1</c:v>
                </c:pt>
                <c:pt idx="4">
                  <c:v>1</c:v>
                </c:pt>
                <c:pt idx="5">
                  <c:v>1</c:v>
                </c:pt>
                <c:pt idx="6">
                  <c:v>5</c:v>
                </c:pt>
                <c:pt idx="7">
                  <c:v>10</c:v>
                </c:pt>
                <c:pt idx="8">
                  <c:v>4</c:v>
                </c:pt>
                <c:pt idx="9">
                  <c:v>7</c:v>
                </c:pt>
                <c:pt idx="10">
                  <c:v>5</c:v>
                </c:pt>
                <c:pt idx="11">
                  <c:v>2</c:v>
                </c:pt>
                <c:pt idx="12">
                  <c:v>3</c:v>
                </c:pt>
                <c:pt idx="13">
                  <c:v>1</c:v>
                </c:pt>
                <c:pt idx="14">
                  <c:v>1</c:v>
                </c:pt>
                <c:pt idx="15">
                  <c:v>0</c:v>
                </c:pt>
                <c:pt idx="16">
                  <c:v>2</c:v>
                </c:pt>
                <c:pt idx="17">
                  <c:v>0</c:v>
                </c:pt>
                <c:pt idx="18">
                  <c:v>5</c:v>
                </c:pt>
                <c:pt idx="19">
                  <c:v>4</c:v>
                </c:pt>
                <c:pt idx="20">
                  <c:v>6</c:v>
                </c:pt>
                <c:pt idx="21">
                  <c:v>10</c:v>
                </c:pt>
                <c:pt idx="22">
                  <c:v>15</c:v>
                </c:pt>
                <c:pt idx="23">
                  <c:v>14</c:v>
                </c:pt>
                <c:pt idx="24">
                  <c:v>9</c:v>
                </c:pt>
                <c:pt idx="25">
                  <c:v>13</c:v>
                </c:pt>
                <c:pt idx="26">
                  <c:v>16</c:v>
                </c:pt>
                <c:pt idx="27">
                  <c:v>9</c:v>
                </c:pt>
                <c:pt idx="28">
                  <c:v>19</c:v>
                </c:pt>
                <c:pt idx="29">
                  <c:v>32</c:v>
                </c:pt>
                <c:pt idx="30">
                  <c:v>19</c:v>
                </c:pt>
                <c:pt idx="31">
                  <c:v>6</c:v>
                </c:pt>
                <c:pt idx="32">
                  <c:v>19</c:v>
                </c:pt>
                <c:pt idx="33">
                  <c:v>16</c:v>
                </c:pt>
                <c:pt idx="34">
                  <c:v>6</c:v>
                </c:pt>
                <c:pt idx="35">
                  <c:v>13</c:v>
                </c:pt>
                <c:pt idx="36">
                  <c:v>2</c:v>
                </c:pt>
                <c:pt idx="37">
                  <c:v>1</c:v>
                </c:pt>
              </c:numCache>
              <c:extLst/>
            </c:numRef>
          </c:val>
          <c:smooth val="0"/>
          <c:extLst>
            <c:ext xmlns:c16="http://schemas.microsoft.com/office/drawing/2014/chart" uri="{C3380CC4-5D6E-409C-BE32-E72D297353CC}">
              <c16:uniqueId val="{00000000-CE9D-405D-AF9C-3420E7BAE8CF}"/>
            </c:ext>
          </c:extLst>
        </c:ser>
        <c:ser>
          <c:idx val="1"/>
          <c:order val="1"/>
          <c:tx>
            <c:strRef>
              <c:f>SE!$E$1</c:f>
              <c:strCache>
                <c:ptCount val="1"/>
                <c:pt idx="0">
                  <c:v>Serotipo 2</c:v>
                </c:pt>
              </c:strCache>
            </c:strRef>
          </c:tx>
          <c:spPr>
            <a:solidFill>
              <a:schemeClr val="accent2"/>
            </a:solidFill>
            <a:ln>
              <a:solidFill>
                <a:srgbClr val="FF0000"/>
              </a:solidFill>
            </a:ln>
            <a:effectLst/>
            <a:sp3d>
              <a:contourClr>
                <a:srgbClr val="FF0000"/>
              </a:contourClr>
            </a:sp3d>
          </c:spPr>
          <c:cat>
            <c:multiLvlStrRef>
              <c:f>SE!$A$2:$B$72</c:f>
              <c:multiLvlStrCache>
                <c:ptCount val="38"/>
                <c:lvl>
                  <c:pt idx="0">
                    <c:v>SE01</c:v>
                  </c:pt>
                  <c:pt idx="1">
                    <c:v>SE02</c:v>
                  </c:pt>
                  <c:pt idx="2">
                    <c:v>SE03</c:v>
                  </c:pt>
                  <c:pt idx="3">
                    <c:v>SE04</c:v>
                  </c:pt>
                  <c:pt idx="4">
                    <c:v>SE05</c:v>
                  </c:pt>
                  <c:pt idx="5">
                    <c:v>SE06</c:v>
                  </c:pt>
                  <c:pt idx="6">
                    <c:v>SE07</c:v>
                  </c:pt>
                  <c:pt idx="7">
                    <c:v>SE08</c:v>
                  </c:pt>
                  <c:pt idx="8">
                    <c:v>SE09</c:v>
                  </c:pt>
                  <c:pt idx="9">
                    <c:v>SE10</c:v>
                  </c:pt>
                  <c:pt idx="10">
                    <c:v>SE11</c:v>
                  </c:pt>
                  <c:pt idx="11">
                    <c:v>SE12</c:v>
                  </c:pt>
                  <c:pt idx="12">
                    <c:v>SE13</c:v>
                  </c:pt>
                  <c:pt idx="13">
                    <c:v>SE14</c:v>
                  </c:pt>
                  <c:pt idx="14">
                    <c:v>SE15</c:v>
                  </c:pt>
                  <c:pt idx="15">
                    <c:v>SE16</c:v>
                  </c:pt>
                  <c:pt idx="16">
                    <c:v>SE17</c:v>
                  </c:pt>
                  <c:pt idx="17">
                    <c:v>SE18</c:v>
                  </c:pt>
                  <c:pt idx="18">
                    <c:v>SE19</c:v>
                  </c:pt>
                  <c:pt idx="19">
                    <c:v>SE01</c:v>
                  </c:pt>
                  <c:pt idx="20">
                    <c:v>SE02</c:v>
                  </c:pt>
                  <c:pt idx="21">
                    <c:v>SE03</c:v>
                  </c:pt>
                  <c:pt idx="22">
                    <c:v>SE04</c:v>
                  </c:pt>
                  <c:pt idx="23">
                    <c:v>SE05</c:v>
                  </c:pt>
                  <c:pt idx="24">
                    <c:v>SE06</c:v>
                  </c:pt>
                  <c:pt idx="25">
                    <c:v>SE07</c:v>
                  </c:pt>
                  <c:pt idx="26">
                    <c:v>SE08</c:v>
                  </c:pt>
                  <c:pt idx="27">
                    <c:v>SE09</c:v>
                  </c:pt>
                  <c:pt idx="28">
                    <c:v>SE10</c:v>
                  </c:pt>
                  <c:pt idx="29">
                    <c:v>SE11</c:v>
                  </c:pt>
                  <c:pt idx="30">
                    <c:v>SE12</c:v>
                  </c:pt>
                  <c:pt idx="31">
                    <c:v>SE13</c:v>
                  </c:pt>
                  <c:pt idx="32">
                    <c:v>SE14</c:v>
                  </c:pt>
                  <c:pt idx="33">
                    <c:v>SE15</c:v>
                  </c:pt>
                  <c:pt idx="34">
                    <c:v>SE16</c:v>
                  </c:pt>
                  <c:pt idx="35">
                    <c:v>SE17</c:v>
                  </c:pt>
                  <c:pt idx="36">
                    <c:v>SE18</c:v>
                  </c:pt>
                  <c:pt idx="37">
                    <c:v>SE19</c:v>
                  </c:pt>
                </c:lvl>
                <c:lvl>
                  <c:pt idx="0">
                    <c:v>2023</c:v>
                  </c:pt>
                  <c:pt idx="19">
                    <c:v>2024</c:v>
                  </c:pt>
                </c:lvl>
              </c:multiLvlStrCache>
              <c:extLst/>
            </c:multiLvlStrRef>
          </c:cat>
          <c:val>
            <c:numRef>
              <c:f>SE!$E$2:$E$72</c:f>
              <c:numCache>
                <c:formatCode>General</c:formatCode>
                <c:ptCount val="38"/>
                <c:pt idx="0">
                  <c:v>7</c:v>
                </c:pt>
                <c:pt idx="1">
                  <c:v>7</c:v>
                </c:pt>
                <c:pt idx="2">
                  <c:v>21</c:v>
                </c:pt>
                <c:pt idx="3">
                  <c:v>10</c:v>
                </c:pt>
                <c:pt idx="4">
                  <c:v>8</c:v>
                </c:pt>
                <c:pt idx="5">
                  <c:v>0</c:v>
                </c:pt>
                <c:pt idx="6">
                  <c:v>15</c:v>
                </c:pt>
                <c:pt idx="7">
                  <c:v>21</c:v>
                </c:pt>
                <c:pt idx="8">
                  <c:v>11</c:v>
                </c:pt>
                <c:pt idx="9">
                  <c:v>15</c:v>
                </c:pt>
                <c:pt idx="10">
                  <c:v>14</c:v>
                </c:pt>
                <c:pt idx="11">
                  <c:v>0</c:v>
                </c:pt>
                <c:pt idx="12">
                  <c:v>0</c:v>
                </c:pt>
                <c:pt idx="13">
                  <c:v>0</c:v>
                </c:pt>
                <c:pt idx="14">
                  <c:v>0</c:v>
                </c:pt>
                <c:pt idx="15">
                  <c:v>1</c:v>
                </c:pt>
                <c:pt idx="16">
                  <c:v>4</c:v>
                </c:pt>
                <c:pt idx="17">
                  <c:v>5</c:v>
                </c:pt>
                <c:pt idx="18">
                  <c:v>14</c:v>
                </c:pt>
                <c:pt idx="19">
                  <c:v>1</c:v>
                </c:pt>
                <c:pt idx="20">
                  <c:v>6</c:v>
                </c:pt>
                <c:pt idx="21">
                  <c:v>8</c:v>
                </c:pt>
                <c:pt idx="22">
                  <c:v>21</c:v>
                </c:pt>
                <c:pt idx="23">
                  <c:v>4</c:v>
                </c:pt>
                <c:pt idx="24">
                  <c:v>6</c:v>
                </c:pt>
                <c:pt idx="25">
                  <c:v>5</c:v>
                </c:pt>
                <c:pt idx="26">
                  <c:v>7</c:v>
                </c:pt>
                <c:pt idx="27">
                  <c:v>4</c:v>
                </c:pt>
                <c:pt idx="28">
                  <c:v>6</c:v>
                </c:pt>
                <c:pt idx="29">
                  <c:v>8</c:v>
                </c:pt>
                <c:pt idx="30">
                  <c:v>5</c:v>
                </c:pt>
                <c:pt idx="31">
                  <c:v>5</c:v>
                </c:pt>
                <c:pt idx="32">
                  <c:v>8</c:v>
                </c:pt>
                <c:pt idx="33">
                  <c:v>7</c:v>
                </c:pt>
                <c:pt idx="34">
                  <c:v>5</c:v>
                </c:pt>
                <c:pt idx="35">
                  <c:v>5</c:v>
                </c:pt>
                <c:pt idx="36">
                  <c:v>0</c:v>
                </c:pt>
                <c:pt idx="37">
                  <c:v>0</c:v>
                </c:pt>
              </c:numCache>
              <c:extLst/>
            </c:numRef>
          </c:val>
          <c:smooth val="0"/>
          <c:extLst>
            <c:ext xmlns:c16="http://schemas.microsoft.com/office/drawing/2014/chart" uri="{C3380CC4-5D6E-409C-BE32-E72D297353CC}">
              <c16:uniqueId val="{00000001-CE9D-405D-AF9C-3420E7BAE8CF}"/>
            </c:ext>
          </c:extLst>
        </c:ser>
        <c:ser>
          <c:idx val="2"/>
          <c:order val="2"/>
          <c:tx>
            <c:strRef>
              <c:f>SE!$F$1</c:f>
              <c:strCache>
                <c:ptCount val="1"/>
                <c:pt idx="0">
                  <c:v>Serotipo 3</c:v>
                </c:pt>
              </c:strCache>
            </c:strRef>
          </c:tx>
          <c:spPr>
            <a:solidFill>
              <a:schemeClr val="accent3"/>
            </a:solidFill>
            <a:ln>
              <a:noFill/>
            </a:ln>
            <a:effectLst/>
            <a:sp3d/>
          </c:spPr>
          <c:cat>
            <c:multiLvlStrRef>
              <c:f>SE!$A$2:$B$72</c:f>
              <c:multiLvlStrCache>
                <c:ptCount val="38"/>
                <c:lvl>
                  <c:pt idx="0">
                    <c:v>SE01</c:v>
                  </c:pt>
                  <c:pt idx="1">
                    <c:v>SE02</c:v>
                  </c:pt>
                  <c:pt idx="2">
                    <c:v>SE03</c:v>
                  </c:pt>
                  <c:pt idx="3">
                    <c:v>SE04</c:v>
                  </c:pt>
                  <c:pt idx="4">
                    <c:v>SE05</c:v>
                  </c:pt>
                  <c:pt idx="5">
                    <c:v>SE06</c:v>
                  </c:pt>
                  <c:pt idx="6">
                    <c:v>SE07</c:v>
                  </c:pt>
                  <c:pt idx="7">
                    <c:v>SE08</c:v>
                  </c:pt>
                  <c:pt idx="8">
                    <c:v>SE09</c:v>
                  </c:pt>
                  <c:pt idx="9">
                    <c:v>SE10</c:v>
                  </c:pt>
                  <c:pt idx="10">
                    <c:v>SE11</c:v>
                  </c:pt>
                  <c:pt idx="11">
                    <c:v>SE12</c:v>
                  </c:pt>
                  <c:pt idx="12">
                    <c:v>SE13</c:v>
                  </c:pt>
                  <c:pt idx="13">
                    <c:v>SE14</c:v>
                  </c:pt>
                  <c:pt idx="14">
                    <c:v>SE15</c:v>
                  </c:pt>
                  <c:pt idx="15">
                    <c:v>SE16</c:v>
                  </c:pt>
                  <c:pt idx="16">
                    <c:v>SE17</c:v>
                  </c:pt>
                  <c:pt idx="17">
                    <c:v>SE18</c:v>
                  </c:pt>
                  <c:pt idx="18">
                    <c:v>SE19</c:v>
                  </c:pt>
                  <c:pt idx="19">
                    <c:v>SE01</c:v>
                  </c:pt>
                  <c:pt idx="20">
                    <c:v>SE02</c:v>
                  </c:pt>
                  <c:pt idx="21">
                    <c:v>SE03</c:v>
                  </c:pt>
                  <c:pt idx="22">
                    <c:v>SE04</c:v>
                  </c:pt>
                  <c:pt idx="23">
                    <c:v>SE05</c:v>
                  </c:pt>
                  <c:pt idx="24">
                    <c:v>SE06</c:v>
                  </c:pt>
                  <c:pt idx="25">
                    <c:v>SE07</c:v>
                  </c:pt>
                  <c:pt idx="26">
                    <c:v>SE08</c:v>
                  </c:pt>
                  <c:pt idx="27">
                    <c:v>SE09</c:v>
                  </c:pt>
                  <c:pt idx="28">
                    <c:v>SE10</c:v>
                  </c:pt>
                  <c:pt idx="29">
                    <c:v>SE11</c:v>
                  </c:pt>
                  <c:pt idx="30">
                    <c:v>SE12</c:v>
                  </c:pt>
                  <c:pt idx="31">
                    <c:v>SE13</c:v>
                  </c:pt>
                  <c:pt idx="32">
                    <c:v>SE14</c:v>
                  </c:pt>
                  <c:pt idx="33">
                    <c:v>SE15</c:v>
                  </c:pt>
                  <c:pt idx="34">
                    <c:v>SE16</c:v>
                  </c:pt>
                  <c:pt idx="35">
                    <c:v>SE17</c:v>
                  </c:pt>
                  <c:pt idx="36">
                    <c:v>SE18</c:v>
                  </c:pt>
                  <c:pt idx="37">
                    <c:v>SE19</c:v>
                  </c:pt>
                </c:lvl>
                <c:lvl>
                  <c:pt idx="0">
                    <c:v>2023</c:v>
                  </c:pt>
                  <c:pt idx="19">
                    <c:v>2024</c:v>
                  </c:pt>
                </c:lvl>
              </c:multiLvlStrCache>
              <c:extLst/>
            </c:multiLvlStrRef>
          </c:cat>
          <c:val>
            <c:numRef>
              <c:f>SE!$F$2:$F$72</c:f>
              <c:numCache>
                <c:formatCode>General</c:formatCode>
                <c:ptCount val="3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2</c:v>
                </c:pt>
                <c:pt idx="24">
                  <c:v>0</c:v>
                </c:pt>
                <c:pt idx="25">
                  <c:v>1</c:v>
                </c:pt>
                <c:pt idx="26">
                  <c:v>1</c:v>
                </c:pt>
                <c:pt idx="27">
                  <c:v>0</c:v>
                </c:pt>
                <c:pt idx="28">
                  <c:v>1</c:v>
                </c:pt>
                <c:pt idx="29">
                  <c:v>2</c:v>
                </c:pt>
                <c:pt idx="30">
                  <c:v>0</c:v>
                </c:pt>
                <c:pt idx="31">
                  <c:v>4</c:v>
                </c:pt>
                <c:pt idx="32">
                  <c:v>0</c:v>
                </c:pt>
                <c:pt idx="33">
                  <c:v>5</c:v>
                </c:pt>
                <c:pt idx="34">
                  <c:v>3</c:v>
                </c:pt>
                <c:pt idx="35">
                  <c:v>1</c:v>
                </c:pt>
                <c:pt idx="36">
                  <c:v>0</c:v>
                </c:pt>
                <c:pt idx="37">
                  <c:v>0</c:v>
                </c:pt>
              </c:numCache>
              <c:extLst/>
            </c:numRef>
          </c:val>
          <c:smooth val="0"/>
          <c:extLst>
            <c:ext xmlns:c16="http://schemas.microsoft.com/office/drawing/2014/chart" uri="{C3380CC4-5D6E-409C-BE32-E72D297353CC}">
              <c16:uniqueId val="{00000002-CE9D-405D-AF9C-3420E7BAE8CF}"/>
            </c:ext>
          </c:extLst>
        </c:ser>
        <c:dLbls>
          <c:showLegendKey val="0"/>
          <c:showVal val="0"/>
          <c:showCatName val="0"/>
          <c:showSerName val="0"/>
          <c:showPercent val="0"/>
          <c:showBubbleSize val="0"/>
        </c:dLbls>
        <c:axId val="1388926303"/>
        <c:axId val="1388939615"/>
        <c:axId val="1038256735"/>
      </c:line3DChart>
      <c:catAx>
        <c:axId val="1388926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388939615"/>
        <c:crosses val="autoZero"/>
        <c:auto val="1"/>
        <c:lblAlgn val="ctr"/>
        <c:lblOffset val="100"/>
        <c:noMultiLvlLbl val="0"/>
      </c:catAx>
      <c:valAx>
        <c:axId val="13889396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388926303"/>
        <c:crosses val="autoZero"/>
        <c:crossBetween val="between"/>
      </c:valAx>
      <c:serAx>
        <c:axId val="1038256735"/>
        <c:scaling>
          <c:orientation val="minMax"/>
        </c:scaling>
        <c:delete val="1"/>
        <c:axPos val="b"/>
        <c:majorTickMark val="out"/>
        <c:minorTickMark val="none"/>
        <c:tickLblPos val="nextTo"/>
        <c:crossAx val="1388939615"/>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solidFill>
        <a:sysClr val="windowText" lastClr="000000"/>
      </a:solidFill>
    </a:ln>
    <a:effectLst/>
  </c:spPr>
  <c:txPr>
    <a:bodyPr/>
    <a:lstStyle/>
    <a:p>
      <a:pPr>
        <a:defRPr/>
      </a:pPr>
      <a:endParaRPr lang="es-MX"/>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319873333955293E-2"/>
          <c:y val="6.8939545582542547E-2"/>
          <c:w val="0.90379792695771888"/>
          <c:h val="0.68055183301611633"/>
        </c:manualLayout>
      </c:layout>
      <c:barChart>
        <c:barDir val="col"/>
        <c:grouping val="stacked"/>
        <c:varyColors val="0"/>
        <c:ser>
          <c:idx val="0"/>
          <c:order val="0"/>
          <c:tx>
            <c:strRef>
              <c:f>Provincia!$D$1</c:f>
              <c:strCache>
                <c:ptCount val="1"/>
                <c:pt idx="0">
                  <c:v>Serotipo 1</c:v>
                </c:pt>
              </c:strCache>
            </c:strRef>
          </c:tx>
          <c:spPr>
            <a:solidFill>
              <a:schemeClr val="accent1"/>
            </a:solidFill>
            <a:ln>
              <a:noFill/>
            </a:ln>
            <a:effectLst/>
          </c:spPr>
          <c:invertIfNegative val="0"/>
          <c:cat>
            <c:multiLvlStrRef>
              <c:f>Provincia!$A$2:$B$16</c:f>
              <c:multiLvlStrCache>
                <c:ptCount val="15"/>
                <c:lvl>
                  <c:pt idx="0">
                    <c:v>LAGUNAS</c:v>
                  </c:pt>
                  <c:pt idx="1">
                    <c:v>YURIMAGUAS</c:v>
                  </c:pt>
                  <c:pt idx="2">
                    <c:v>BARRANCA</c:v>
                  </c:pt>
                  <c:pt idx="3">
                    <c:v>NAUTA</c:v>
                  </c:pt>
                  <c:pt idx="4">
                    <c:v>BELEN</c:v>
                  </c:pt>
                  <c:pt idx="5">
                    <c:v>FERNANDO LORES</c:v>
                  </c:pt>
                  <c:pt idx="6">
                    <c:v>INDIANA</c:v>
                  </c:pt>
                  <c:pt idx="7">
                    <c:v>IQUITOS</c:v>
                  </c:pt>
                  <c:pt idx="8">
                    <c:v>MAZAN</c:v>
                  </c:pt>
                  <c:pt idx="9">
                    <c:v>PUNCHANA</c:v>
                  </c:pt>
                  <c:pt idx="10">
                    <c:v>SAN JUAN BAUTISTA</c:v>
                  </c:pt>
                  <c:pt idx="11">
                    <c:v>JENARO HERRERA</c:v>
                  </c:pt>
                  <c:pt idx="12">
                    <c:v>REQUENA</c:v>
                  </c:pt>
                  <c:pt idx="13">
                    <c:v>VARGAS GUERRA</c:v>
                  </c:pt>
                  <c:pt idx="14">
                    <c:v>PUTUMAYO</c:v>
                  </c:pt>
                </c:lvl>
                <c:lvl>
                  <c:pt idx="0">
                    <c:v>Alto Amazonas</c:v>
                  </c:pt>
                  <c:pt idx="2">
                    <c:v>Datem del Marañón</c:v>
                  </c:pt>
                  <c:pt idx="3">
                    <c:v>Loreto</c:v>
                  </c:pt>
                  <c:pt idx="4">
                    <c:v>Maynas</c:v>
                  </c:pt>
                  <c:pt idx="11">
                    <c:v>Requena</c:v>
                  </c:pt>
                  <c:pt idx="13">
                    <c:v>Ucayali</c:v>
                  </c:pt>
                  <c:pt idx="14">
                    <c:v>Putumayo</c:v>
                  </c:pt>
                </c:lvl>
              </c:multiLvlStrCache>
            </c:multiLvlStrRef>
          </c:cat>
          <c:val>
            <c:numRef>
              <c:f>Provincia!$D$2:$D$16</c:f>
              <c:numCache>
                <c:formatCode>General</c:formatCode>
                <c:ptCount val="15"/>
                <c:pt idx="0">
                  <c:v>0</c:v>
                </c:pt>
                <c:pt idx="1">
                  <c:v>15</c:v>
                </c:pt>
                <c:pt idx="2">
                  <c:v>1</c:v>
                </c:pt>
                <c:pt idx="3">
                  <c:v>1</c:v>
                </c:pt>
                <c:pt idx="4">
                  <c:v>39</c:v>
                </c:pt>
                <c:pt idx="5">
                  <c:v>1</c:v>
                </c:pt>
                <c:pt idx="6">
                  <c:v>32</c:v>
                </c:pt>
                <c:pt idx="7">
                  <c:v>19</c:v>
                </c:pt>
                <c:pt idx="8">
                  <c:v>0</c:v>
                </c:pt>
                <c:pt idx="9">
                  <c:v>37</c:v>
                </c:pt>
                <c:pt idx="10">
                  <c:v>41</c:v>
                </c:pt>
                <c:pt idx="11">
                  <c:v>18</c:v>
                </c:pt>
                <c:pt idx="12">
                  <c:v>25</c:v>
                </c:pt>
                <c:pt idx="13">
                  <c:v>0</c:v>
                </c:pt>
                <c:pt idx="14">
                  <c:v>0</c:v>
                </c:pt>
              </c:numCache>
            </c:numRef>
          </c:val>
          <c:extLst>
            <c:ext xmlns:c16="http://schemas.microsoft.com/office/drawing/2014/chart" uri="{C3380CC4-5D6E-409C-BE32-E72D297353CC}">
              <c16:uniqueId val="{00000000-1CDA-4DEE-9AC1-F8D9133BFDF2}"/>
            </c:ext>
          </c:extLst>
        </c:ser>
        <c:ser>
          <c:idx val="1"/>
          <c:order val="1"/>
          <c:tx>
            <c:strRef>
              <c:f>Provincia!$E$1</c:f>
              <c:strCache>
                <c:ptCount val="1"/>
                <c:pt idx="0">
                  <c:v>Serotipo 2</c:v>
                </c:pt>
              </c:strCache>
            </c:strRef>
          </c:tx>
          <c:spPr>
            <a:solidFill>
              <a:srgbClr val="FF0000"/>
            </a:solidFill>
            <a:ln>
              <a:noFill/>
            </a:ln>
            <a:effectLst/>
          </c:spPr>
          <c:invertIfNegative val="0"/>
          <c:cat>
            <c:multiLvlStrRef>
              <c:f>Provincia!$A$2:$B$16</c:f>
              <c:multiLvlStrCache>
                <c:ptCount val="15"/>
                <c:lvl>
                  <c:pt idx="0">
                    <c:v>LAGUNAS</c:v>
                  </c:pt>
                  <c:pt idx="1">
                    <c:v>YURIMAGUAS</c:v>
                  </c:pt>
                  <c:pt idx="2">
                    <c:v>BARRANCA</c:v>
                  </c:pt>
                  <c:pt idx="3">
                    <c:v>NAUTA</c:v>
                  </c:pt>
                  <c:pt idx="4">
                    <c:v>BELEN</c:v>
                  </c:pt>
                  <c:pt idx="5">
                    <c:v>FERNANDO LORES</c:v>
                  </c:pt>
                  <c:pt idx="6">
                    <c:v>INDIANA</c:v>
                  </c:pt>
                  <c:pt idx="7">
                    <c:v>IQUITOS</c:v>
                  </c:pt>
                  <c:pt idx="8">
                    <c:v>MAZAN</c:v>
                  </c:pt>
                  <c:pt idx="9">
                    <c:v>PUNCHANA</c:v>
                  </c:pt>
                  <c:pt idx="10">
                    <c:v>SAN JUAN BAUTISTA</c:v>
                  </c:pt>
                  <c:pt idx="11">
                    <c:v>JENARO HERRERA</c:v>
                  </c:pt>
                  <c:pt idx="12">
                    <c:v>REQUENA</c:v>
                  </c:pt>
                  <c:pt idx="13">
                    <c:v>VARGAS GUERRA</c:v>
                  </c:pt>
                  <c:pt idx="14">
                    <c:v>PUTUMAYO</c:v>
                  </c:pt>
                </c:lvl>
                <c:lvl>
                  <c:pt idx="0">
                    <c:v>Alto Amazonas</c:v>
                  </c:pt>
                  <c:pt idx="2">
                    <c:v>Datem del Marañón</c:v>
                  </c:pt>
                  <c:pt idx="3">
                    <c:v>Loreto</c:v>
                  </c:pt>
                  <c:pt idx="4">
                    <c:v>Maynas</c:v>
                  </c:pt>
                  <c:pt idx="11">
                    <c:v>Requena</c:v>
                  </c:pt>
                  <c:pt idx="13">
                    <c:v>Ucayali</c:v>
                  </c:pt>
                  <c:pt idx="14">
                    <c:v>Putumayo</c:v>
                  </c:pt>
                </c:lvl>
              </c:multiLvlStrCache>
            </c:multiLvlStrRef>
          </c:cat>
          <c:val>
            <c:numRef>
              <c:f>Provincia!$E$2:$E$16</c:f>
              <c:numCache>
                <c:formatCode>General</c:formatCode>
                <c:ptCount val="15"/>
                <c:pt idx="0">
                  <c:v>4</c:v>
                </c:pt>
                <c:pt idx="1">
                  <c:v>58</c:v>
                </c:pt>
                <c:pt idx="2">
                  <c:v>25</c:v>
                </c:pt>
                <c:pt idx="3">
                  <c:v>0</c:v>
                </c:pt>
                <c:pt idx="4">
                  <c:v>1</c:v>
                </c:pt>
                <c:pt idx="5">
                  <c:v>0</c:v>
                </c:pt>
                <c:pt idx="6">
                  <c:v>1</c:v>
                </c:pt>
                <c:pt idx="7">
                  <c:v>2</c:v>
                </c:pt>
                <c:pt idx="8">
                  <c:v>2</c:v>
                </c:pt>
                <c:pt idx="9">
                  <c:v>8</c:v>
                </c:pt>
                <c:pt idx="10">
                  <c:v>1</c:v>
                </c:pt>
                <c:pt idx="11">
                  <c:v>0</c:v>
                </c:pt>
                <c:pt idx="12">
                  <c:v>0</c:v>
                </c:pt>
                <c:pt idx="13">
                  <c:v>8</c:v>
                </c:pt>
                <c:pt idx="14">
                  <c:v>1</c:v>
                </c:pt>
              </c:numCache>
            </c:numRef>
          </c:val>
          <c:extLst>
            <c:ext xmlns:c16="http://schemas.microsoft.com/office/drawing/2014/chart" uri="{C3380CC4-5D6E-409C-BE32-E72D297353CC}">
              <c16:uniqueId val="{00000001-1CDA-4DEE-9AC1-F8D9133BFDF2}"/>
            </c:ext>
          </c:extLst>
        </c:ser>
        <c:ser>
          <c:idx val="2"/>
          <c:order val="2"/>
          <c:tx>
            <c:strRef>
              <c:f>Provincia!$F$1</c:f>
              <c:strCache>
                <c:ptCount val="1"/>
                <c:pt idx="0">
                  <c:v>Serotipo 3</c:v>
                </c:pt>
              </c:strCache>
            </c:strRef>
          </c:tx>
          <c:spPr>
            <a:solidFill>
              <a:schemeClr val="accent3"/>
            </a:solidFill>
            <a:ln>
              <a:noFill/>
            </a:ln>
            <a:effectLst/>
          </c:spPr>
          <c:invertIfNegative val="0"/>
          <c:cat>
            <c:multiLvlStrRef>
              <c:f>Provincia!$A$2:$B$16</c:f>
              <c:multiLvlStrCache>
                <c:ptCount val="15"/>
                <c:lvl>
                  <c:pt idx="0">
                    <c:v>LAGUNAS</c:v>
                  </c:pt>
                  <c:pt idx="1">
                    <c:v>YURIMAGUAS</c:v>
                  </c:pt>
                  <c:pt idx="2">
                    <c:v>BARRANCA</c:v>
                  </c:pt>
                  <c:pt idx="3">
                    <c:v>NAUTA</c:v>
                  </c:pt>
                  <c:pt idx="4">
                    <c:v>BELEN</c:v>
                  </c:pt>
                  <c:pt idx="5">
                    <c:v>FERNANDO LORES</c:v>
                  </c:pt>
                  <c:pt idx="6">
                    <c:v>INDIANA</c:v>
                  </c:pt>
                  <c:pt idx="7">
                    <c:v>IQUITOS</c:v>
                  </c:pt>
                  <c:pt idx="8">
                    <c:v>MAZAN</c:v>
                  </c:pt>
                  <c:pt idx="9">
                    <c:v>PUNCHANA</c:v>
                  </c:pt>
                  <c:pt idx="10">
                    <c:v>SAN JUAN BAUTISTA</c:v>
                  </c:pt>
                  <c:pt idx="11">
                    <c:v>JENARO HERRERA</c:v>
                  </c:pt>
                  <c:pt idx="12">
                    <c:v>REQUENA</c:v>
                  </c:pt>
                  <c:pt idx="13">
                    <c:v>VARGAS GUERRA</c:v>
                  </c:pt>
                  <c:pt idx="14">
                    <c:v>PUTUMAYO</c:v>
                  </c:pt>
                </c:lvl>
                <c:lvl>
                  <c:pt idx="0">
                    <c:v>Alto Amazonas</c:v>
                  </c:pt>
                  <c:pt idx="2">
                    <c:v>Datem del Marañón</c:v>
                  </c:pt>
                  <c:pt idx="3">
                    <c:v>Loreto</c:v>
                  </c:pt>
                  <c:pt idx="4">
                    <c:v>Maynas</c:v>
                  </c:pt>
                  <c:pt idx="11">
                    <c:v>Requena</c:v>
                  </c:pt>
                  <c:pt idx="13">
                    <c:v>Ucayali</c:v>
                  </c:pt>
                  <c:pt idx="14">
                    <c:v>Putumayo</c:v>
                  </c:pt>
                </c:lvl>
              </c:multiLvlStrCache>
            </c:multiLvlStrRef>
          </c:cat>
          <c:val>
            <c:numRef>
              <c:f>Provincia!$F$2:$F$16</c:f>
              <c:numCache>
                <c:formatCode>General</c:formatCode>
                <c:ptCount val="15"/>
                <c:pt idx="0">
                  <c:v>0</c:v>
                </c:pt>
                <c:pt idx="1">
                  <c:v>12</c:v>
                </c:pt>
                <c:pt idx="2">
                  <c:v>0</c:v>
                </c:pt>
                <c:pt idx="3">
                  <c:v>0</c:v>
                </c:pt>
                <c:pt idx="4">
                  <c:v>0</c:v>
                </c:pt>
                <c:pt idx="5">
                  <c:v>0</c:v>
                </c:pt>
                <c:pt idx="6">
                  <c:v>0</c:v>
                </c:pt>
                <c:pt idx="7">
                  <c:v>1</c:v>
                </c:pt>
                <c:pt idx="8">
                  <c:v>0</c:v>
                </c:pt>
                <c:pt idx="9">
                  <c:v>2</c:v>
                </c:pt>
                <c:pt idx="10">
                  <c:v>5</c:v>
                </c:pt>
                <c:pt idx="11">
                  <c:v>0</c:v>
                </c:pt>
                <c:pt idx="12">
                  <c:v>0</c:v>
                </c:pt>
                <c:pt idx="13">
                  <c:v>0</c:v>
                </c:pt>
                <c:pt idx="14">
                  <c:v>0</c:v>
                </c:pt>
              </c:numCache>
            </c:numRef>
          </c:val>
          <c:extLst>
            <c:ext xmlns:c16="http://schemas.microsoft.com/office/drawing/2014/chart" uri="{C3380CC4-5D6E-409C-BE32-E72D297353CC}">
              <c16:uniqueId val="{00000002-1CDA-4DEE-9AC1-F8D9133BFDF2}"/>
            </c:ext>
          </c:extLst>
        </c:ser>
        <c:dLbls>
          <c:showLegendKey val="0"/>
          <c:showVal val="0"/>
          <c:showCatName val="0"/>
          <c:showSerName val="0"/>
          <c:showPercent val="0"/>
          <c:showBubbleSize val="0"/>
        </c:dLbls>
        <c:gapWidth val="95"/>
        <c:overlap val="100"/>
        <c:axId val="921578143"/>
        <c:axId val="921568159"/>
      </c:barChart>
      <c:catAx>
        <c:axId val="921578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MX"/>
          </a:p>
        </c:txPr>
        <c:crossAx val="921568159"/>
        <c:crosses val="autoZero"/>
        <c:auto val="1"/>
        <c:lblAlgn val="ctr"/>
        <c:lblOffset val="100"/>
        <c:noMultiLvlLbl val="0"/>
      </c:catAx>
      <c:valAx>
        <c:axId val="9215681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s-MX"/>
                  <a:t>N° de Casos</a:t>
                </a:r>
                <a:endParaRPr lang="es-PE"/>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MX"/>
          </a:p>
        </c:txPr>
        <c:crossAx val="92157814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700" b="0" i="0" u="none" strike="noStrike" kern="1200" baseline="0">
                <a:solidFill>
                  <a:schemeClr val="tx1">
                    <a:lumMod val="65000"/>
                    <a:lumOff val="35000"/>
                  </a:schemeClr>
                </a:solidFill>
                <a:latin typeface="+mn-lt"/>
                <a:ea typeface="+mn-ea"/>
                <a:cs typeface="+mn-cs"/>
              </a:defRPr>
            </a:pPr>
            <a:endParaRPr lang="es-MX"/>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sz="700"/>
      </a:pPr>
      <a:endParaRPr lang="es-MX"/>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s-MX"/>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Provincia!$A$28</c:f>
              <c:strCache>
                <c:ptCount val="1"/>
                <c:pt idx="0">
                  <c:v>Loreto</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D345-4785-B438-1B124F7C9D06}"/>
              </c:ext>
            </c:extLst>
          </c:dPt>
          <c:dPt>
            <c:idx val="1"/>
            <c:bubble3D val="0"/>
            <c:spPr>
              <a:solidFill>
                <a:srgbClr val="FF0000"/>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D345-4785-B438-1B124F7C9D06}"/>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D345-4785-B438-1B124F7C9D06}"/>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s-MX"/>
                </a:p>
              </c:txPr>
              <c:dLblPos val="inEnd"/>
              <c:showLegendKey val="0"/>
              <c:showVal val="0"/>
              <c:showCatName val="1"/>
              <c:showSerName val="0"/>
              <c:showPercent val="1"/>
              <c:showBubbleSize val="0"/>
              <c:extLst>
                <c:ext xmlns:c16="http://schemas.microsoft.com/office/drawing/2014/chart" uri="{C3380CC4-5D6E-409C-BE32-E72D297353CC}">
                  <c16:uniqueId val="{00000001-D345-4785-B438-1B124F7C9D06}"/>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s-MX"/>
                </a:p>
              </c:txPr>
              <c:dLblPos val="inEnd"/>
              <c:showLegendKey val="0"/>
              <c:showVal val="0"/>
              <c:showCatName val="1"/>
              <c:showSerName val="0"/>
              <c:showPercent val="1"/>
              <c:showBubbleSize val="0"/>
              <c:extLst>
                <c:ext xmlns:c16="http://schemas.microsoft.com/office/drawing/2014/chart" uri="{C3380CC4-5D6E-409C-BE32-E72D297353CC}">
                  <c16:uniqueId val="{00000003-D345-4785-B438-1B124F7C9D06}"/>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s-MX"/>
                </a:p>
              </c:txPr>
              <c:dLblPos val="inEnd"/>
              <c:showLegendKey val="0"/>
              <c:showVal val="0"/>
              <c:showCatName val="1"/>
              <c:showSerName val="0"/>
              <c:showPercent val="1"/>
              <c:showBubbleSize val="0"/>
              <c:extLst>
                <c:ext xmlns:c16="http://schemas.microsoft.com/office/drawing/2014/chart" uri="{C3380CC4-5D6E-409C-BE32-E72D297353CC}">
                  <c16:uniqueId val="{00000005-D345-4785-B438-1B124F7C9D06}"/>
                </c:ext>
              </c:extLst>
            </c:dLbl>
            <c:spPr>
              <a:solidFill>
                <a:sysClr val="window" lastClr="FFFFFF">
                  <a:alpha val="90000"/>
                </a:sysClr>
              </a:solidFill>
              <a:ln w="12700" cap="flat" cmpd="sng" algn="ctr">
                <a:solidFill>
                  <a:srgbClr val="4F81BD"/>
                </a:solidFill>
                <a:round/>
              </a:ln>
              <a:effectLst>
                <a:outerShdw blurRad="50800" dist="38100" dir="2700000" algn="tl" rotWithShape="0">
                  <a:srgbClr val="4F81BD">
                    <a:lumMod val="75000"/>
                    <a:alpha val="40000"/>
                  </a:srgbClr>
                </a:outerShdw>
              </a:effectLst>
            </c:sp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Provincia!$B$27:$D$27</c:f>
              <c:strCache>
                <c:ptCount val="3"/>
                <c:pt idx="0">
                  <c:v>Serotipo 1</c:v>
                </c:pt>
                <c:pt idx="1">
                  <c:v>Serotipo 2</c:v>
                </c:pt>
                <c:pt idx="2">
                  <c:v>Serotipo 3</c:v>
                </c:pt>
              </c:strCache>
            </c:strRef>
          </c:cat>
          <c:val>
            <c:numRef>
              <c:f>Provincia!$B$28:$D$28</c:f>
              <c:numCache>
                <c:formatCode>General</c:formatCode>
                <c:ptCount val="3"/>
                <c:pt idx="0">
                  <c:v>229</c:v>
                </c:pt>
                <c:pt idx="1">
                  <c:v>111</c:v>
                </c:pt>
                <c:pt idx="2">
                  <c:v>20</c:v>
                </c:pt>
              </c:numCache>
            </c:numRef>
          </c:val>
          <c:extLst>
            <c:ext xmlns:c16="http://schemas.microsoft.com/office/drawing/2014/chart" uri="{C3380CC4-5D6E-409C-BE32-E72D297353CC}">
              <c16:uniqueId val="{00000006-D345-4785-B438-1B124F7C9D06}"/>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C6673-E5ED-4740-8C24-9A936F364B8F}" type="datetimeFigureOut">
              <a:rPr lang="es-PE" smtClean="0"/>
              <a:t>16/05/2024</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DC1BB3-F1DA-446A-B4FC-556836AE77EF}" type="slidenum">
              <a:rPr lang="es-PE" smtClean="0"/>
              <a:t>‹Nº›</a:t>
            </a:fld>
            <a:endParaRPr lang="es-PE"/>
          </a:p>
        </p:txBody>
      </p:sp>
    </p:spTree>
    <p:extLst>
      <p:ext uri="{BB962C8B-B14F-4D97-AF65-F5344CB8AC3E}">
        <p14:creationId xmlns:p14="http://schemas.microsoft.com/office/powerpoint/2010/main" val="3180448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7223D98-7C60-4C47-BB72-2F491F228927}" type="slidenum">
              <a:rPr lang="es-PE" smtClean="0"/>
              <a:t>5</a:t>
            </a:fld>
            <a:endParaRPr lang="es-PE"/>
          </a:p>
        </p:txBody>
      </p:sp>
    </p:spTree>
    <p:extLst>
      <p:ext uri="{BB962C8B-B14F-4D97-AF65-F5344CB8AC3E}">
        <p14:creationId xmlns:p14="http://schemas.microsoft.com/office/powerpoint/2010/main" val="3246180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33</a:t>
            </a:fld>
            <a:endParaRPr lang="es-PE" dirty="0"/>
          </a:p>
        </p:txBody>
      </p:sp>
    </p:spTree>
    <p:extLst>
      <p:ext uri="{BB962C8B-B14F-4D97-AF65-F5344CB8AC3E}">
        <p14:creationId xmlns:p14="http://schemas.microsoft.com/office/powerpoint/2010/main" val="2583584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50</a:t>
            </a:fld>
            <a:endParaRPr lang="es-MX"/>
          </a:p>
        </p:txBody>
      </p:sp>
    </p:spTree>
    <p:extLst>
      <p:ext uri="{BB962C8B-B14F-4D97-AF65-F5344CB8AC3E}">
        <p14:creationId xmlns:p14="http://schemas.microsoft.com/office/powerpoint/2010/main" val="101378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54</a:t>
            </a:fld>
            <a:endParaRPr lang="es-PE" dirty="0"/>
          </a:p>
        </p:txBody>
      </p:sp>
    </p:spTree>
    <p:extLst>
      <p:ext uri="{BB962C8B-B14F-4D97-AF65-F5344CB8AC3E}">
        <p14:creationId xmlns:p14="http://schemas.microsoft.com/office/powerpoint/2010/main" val="765203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56</a:t>
            </a:fld>
            <a:endParaRPr lang="es-PE" dirty="0"/>
          </a:p>
        </p:txBody>
      </p:sp>
    </p:spTree>
    <p:extLst>
      <p:ext uri="{BB962C8B-B14F-4D97-AF65-F5344CB8AC3E}">
        <p14:creationId xmlns:p14="http://schemas.microsoft.com/office/powerpoint/2010/main" val="4213139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58</a:t>
            </a:fld>
            <a:endParaRPr lang="es-PE" dirty="0"/>
          </a:p>
        </p:txBody>
      </p:sp>
    </p:spTree>
    <p:extLst>
      <p:ext uri="{BB962C8B-B14F-4D97-AF65-F5344CB8AC3E}">
        <p14:creationId xmlns:p14="http://schemas.microsoft.com/office/powerpoint/2010/main" val="3282302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59</a:t>
            </a:fld>
            <a:endParaRPr lang="es-PE" dirty="0"/>
          </a:p>
        </p:txBody>
      </p:sp>
    </p:spTree>
    <p:extLst>
      <p:ext uri="{BB962C8B-B14F-4D97-AF65-F5344CB8AC3E}">
        <p14:creationId xmlns:p14="http://schemas.microsoft.com/office/powerpoint/2010/main" val="1754531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0CF51494-8E1B-47F9-90DA-0789DBD3C7C7}" type="slidenum">
              <a:rPr lang="es-PE" smtClean="0"/>
              <a:t>6</a:t>
            </a:fld>
            <a:endParaRPr lang="es-PE"/>
          </a:p>
        </p:txBody>
      </p:sp>
    </p:spTree>
    <p:extLst>
      <p:ext uri="{BB962C8B-B14F-4D97-AF65-F5344CB8AC3E}">
        <p14:creationId xmlns:p14="http://schemas.microsoft.com/office/powerpoint/2010/main" val="2223134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7</a:t>
            </a:fld>
            <a:endParaRPr lang="es-PE"/>
          </a:p>
        </p:txBody>
      </p:sp>
    </p:spTree>
    <p:extLst>
      <p:ext uri="{BB962C8B-B14F-4D97-AF65-F5344CB8AC3E}">
        <p14:creationId xmlns:p14="http://schemas.microsoft.com/office/powerpoint/2010/main" val="1957207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8</a:t>
            </a:fld>
            <a:endParaRPr lang="es-PE"/>
          </a:p>
        </p:txBody>
      </p:sp>
    </p:spTree>
    <p:extLst>
      <p:ext uri="{BB962C8B-B14F-4D97-AF65-F5344CB8AC3E}">
        <p14:creationId xmlns:p14="http://schemas.microsoft.com/office/powerpoint/2010/main" val="195720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9</a:t>
            </a:fld>
            <a:endParaRPr lang="es-PE" dirty="0"/>
          </a:p>
        </p:txBody>
      </p:sp>
    </p:spTree>
    <p:extLst>
      <p:ext uri="{BB962C8B-B14F-4D97-AF65-F5344CB8AC3E}">
        <p14:creationId xmlns:p14="http://schemas.microsoft.com/office/powerpoint/2010/main" val="363247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15</a:t>
            </a:fld>
            <a:endParaRPr lang="es-PE" dirty="0"/>
          </a:p>
        </p:txBody>
      </p:sp>
    </p:spTree>
    <p:extLst>
      <p:ext uri="{BB962C8B-B14F-4D97-AF65-F5344CB8AC3E}">
        <p14:creationId xmlns:p14="http://schemas.microsoft.com/office/powerpoint/2010/main" val="2229966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16</a:t>
            </a:fld>
            <a:endParaRPr lang="es-PE" dirty="0"/>
          </a:p>
        </p:txBody>
      </p:sp>
    </p:spTree>
    <p:extLst>
      <p:ext uri="{BB962C8B-B14F-4D97-AF65-F5344CB8AC3E}">
        <p14:creationId xmlns:p14="http://schemas.microsoft.com/office/powerpoint/2010/main" val="3387043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18</a:t>
            </a:fld>
            <a:endParaRPr lang="es-PE" dirty="0"/>
          </a:p>
        </p:txBody>
      </p:sp>
    </p:spTree>
    <p:extLst>
      <p:ext uri="{BB962C8B-B14F-4D97-AF65-F5344CB8AC3E}">
        <p14:creationId xmlns:p14="http://schemas.microsoft.com/office/powerpoint/2010/main" val="1274512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32</a:t>
            </a:fld>
            <a:endParaRPr lang="es-PE" dirty="0"/>
          </a:p>
        </p:txBody>
      </p:sp>
    </p:spTree>
    <p:extLst>
      <p:ext uri="{BB962C8B-B14F-4D97-AF65-F5344CB8AC3E}">
        <p14:creationId xmlns:p14="http://schemas.microsoft.com/office/powerpoint/2010/main" val="2972161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16/05/2024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408387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16/05/2024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794612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16/05/2024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193348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16/05/2024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900989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62F75AD-22C5-4A61-87B3-835C0DD79B87}" type="datetimeFigureOut">
              <a:rPr lang="es-PE" smtClean="0"/>
              <a:t>16/05/2024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43719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162F75AD-22C5-4A61-87B3-835C0DD79B87}" type="datetimeFigureOut">
              <a:rPr lang="es-PE" smtClean="0"/>
              <a:t>16/05/2024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28357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162F75AD-22C5-4A61-87B3-835C0DD79B87}" type="datetimeFigureOut">
              <a:rPr lang="es-PE" smtClean="0"/>
              <a:t>16/05/2024</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72634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162F75AD-22C5-4A61-87B3-835C0DD79B87}" type="datetimeFigureOut">
              <a:rPr lang="es-PE" smtClean="0"/>
              <a:t>16/05/2024</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59527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62F75AD-22C5-4A61-87B3-835C0DD79B87}" type="datetimeFigureOut">
              <a:rPr lang="es-PE" smtClean="0"/>
              <a:t>16/05/2024</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45249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62F75AD-22C5-4A61-87B3-835C0DD79B87}" type="datetimeFigureOut">
              <a:rPr lang="es-PE" smtClean="0"/>
              <a:t>16/05/2024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110387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62F75AD-22C5-4A61-87B3-835C0DD79B87}" type="datetimeFigureOut">
              <a:rPr lang="es-PE" smtClean="0"/>
              <a:t>16/05/2024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25442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F75AD-22C5-4A61-87B3-835C0DD79B87}" type="datetimeFigureOut">
              <a:rPr lang="es-PE" smtClean="0"/>
              <a:t>16/05/2024</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5241C8-25D6-4259-B5AD-5286018D229A}" type="slidenum">
              <a:rPr lang="es-PE" smtClean="0"/>
              <a:t>‹Nº›</a:t>
            </a:fld>
            <a:endParaRPr lang="es-PE"/>
          </a:p>
        </p:txBody>
      </p:sp>
    </p:spTree>
    <p:extLst>
      <p:ext uri="{BB962C8B-B14F-4D97-AF65-F5344CB8AC3E}">
        <p14:creationId xmlns:p14="http://schemas.microsoft.com/office/powerpoint/2010/main" val="2726877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4.emf"/><Relationship Id="rId5" Type="http://schemas.openxmlformats.org/officeDocument/2006/relationships/package" Target="../embeddings/Microsoft_Excel_Worksheet6.xlsx"/><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55.png"/><Relationship Id="rId4" Type="http://schemas.openxmlformats.org/officeDocument/2006/relationships/image" Target="../media/image54.emf"/></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62.emf"/><Relationship Id="rId4" Type="http://schemas.openxmlformats.org/officeDocument/2006/relationships/package" Target="../embeddings/Microsoft_Excel_Worksheet8.xlsx"/></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67.emf"/><Relationship Id="rId4" Type="http://schemas.openxmlformats.org/officeDocument/2006/relationships/image" Target="../media/image66.emf"/></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package" Target="../embeddings/Microsoft_Excel_Worksheet3.xlsx"/><Relationship Id="rId5" Type="http://schemas.openxmlformats.org/officeDocument/2006/relationships/image" Target="../media/image8.emf"/><Relationship Id="rId4" Type="http://schemas.openxmlformats.org/officeDocument/2006/relationships/package" Target="../embeddings/Microsoft_Excel_Worksheet2.xlsx"/></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image" Target="../media/image81.emf"/></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image" Target="../media/image82.emf"/></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image" Target="../media/image86.emf"/></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0.emf"/><Relationship Id="rId5" Type="http://schemas.openxmlformats.org/officeDocument/2006/relationships/package" Target="../embeddings/Microsoft_Excel_Worksheet4.xlsx"/><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package" Target="../embeddings/Microsoft_Excel_Worksheet5.xlsx"/></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4.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email">
            <a:extLst>
              <a:ext uri="{28A0092B-C50C-407E-A947-70E740481C1C}">
                <a14:useLocalDpi xmlns:a14="http://schemas.microsoft.com/office/drawing/2010/main"/>
              </a:ext>
            </a:extLst>
          </a:blip>
          <a:srcRect/>
          <a:stretch/>
        </p:blipFill>
        <p:spPr bwMode="auto">
          <a:xfrm>
            <a:off x="671527" y="327769"/>
            <a:ext cx="11032274" cy="941545"/>
          </a:xfrm>
          <a:prstGeom prst="rect">
            <a:avLst/>
          </a:prstGeom>
          <a:noFill/>
          <a:ln>
            <a:noFill/>
          </a:ln>
          <a:extLst>
            <a:ext uri="{53640926-AAD7-44D8-BBD7-CCE9431645EC}">
              <a14:shadowObscured xmlns:a14="http://schemas.microsoft.com/office/drawing/2010/main"/>
            </a:ext>
          </a:extLst>
        </p:spPr>
      </p:pic>
      <p:sp>
        <p:nvSpPr>
          <p:cNvPr id="5" name="389 Rectángulo"/>
          <p:cNvSpPr/>
          <p:nvPr/>
        </p:nvSpPr>
        <p:spPr>
          <a:xfrm>
            <a:off x="1626234" y="2478357"/>
            <a:ext cx="8683696" cy="1495071"/>
          </a:xfrm>
          <a:prstGeom prst="rect">
            <a:avLst/>
          </a:prstGeom>
          <a:noFill/>
        </p:spPr>
        <p:txBody>
          <a:bodyPr wrap="square" lIns="87105" tIns="43552" rIns="87105" bIns="43552">
            <a:spAutoFit/>
            <a:scene3d>
              <a:camera prst="orthographicFront"/>
              <a:lightRig rig="soft" dir="tl">
                <a:rot lat="0" lon="0" rev="0"/>
              </a:lightRig>
            </a:scene3d>
            <a:sp3d extrusionH="57150" contourW="25400" prstMaterial="matte">
              <a:bevelT w="25400" h="55880" prst="relaxedInset"/>
              <a:contourClr>
                <a:schemeClr val="accent2">
                  <a:tint val="20000"/>
                </a:schemeClr>
              </a:contourClr>
            </a:sp3d>
          </a:bodyPr>
          <a:lstStyle/>
          <a:p>
            <a:pPr algn="ctr"/>
            <a:r>
              <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REPORTE EPIDEMIOLÓGICO DE </a:t>
            </a:r>
          </a:p>
          <a:p>
            <a:pPr algn="ctr"/>
            <a:r>
              <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LORETO, AÑO 2024 (S.E 19)</a:t>
            </a:r>
          </a:p>
          <a:p>
            <a:pPr algn="ctr"/>
            <a:r>
              <a:rPr lang="es-ES" sz="3048" b="1" spc="47" dirty="0">
                <a:ln w="11430">
                  <a:noFill/>
                </a:ln>
                <a:solidFill>
                  <a:srgbClr val="00B0F0"/>
                </a:solidFill>
                <a:latin typeface="Arial" pitchFamily="34" charset="0"/>
                <a:cs typeface="Arial" pitchFamily="34" charset="0"/>
              </a:rPr>
              <a:t>(Del 04 al 11 de mayo 2024)</a:t>
            </a:r>
          </a:p>
        </p:txBody>
      </p:sp>
      <p:sp>
        <p:nvSpPr>
          <p:cNvPr id="6" name="CuadroTexto 5">
            <a:extLst>
              <a:ext uri="{FF2B5EF4-FFF2-40B4-BE49-F238E27FC236}">
                <a16:creationId xmlns:a16="http://schemas.microsoft.com/office/drawing/2014/main" id="{9F193C2E-34A2-4E23-AF84-42F2E3CDC1FF}"/>
              </a:ext>
            </a:extLst>
          </p:cNvPr>
          <p:cNvSpPr txBox="1"/>
          <p:nvPr/>
        </p:nvSpPr>
        <p:spPr>
          <a:xfrm>
            <a:off x="1626235" y="5683046"/>
            <a:ext cx="7507933" cy="515494"/>
          </a:xfrm>
          <a:prstGeom prst="rect">
            <a:avLst/>
          </a:prstGeom>
          <a:noFill/>
        </p:spPr>
        <p:txBody>
          <a:bodyPr wrap="square" rtlCol="0">
            <a:spAutoFit/>
          </a:bodyPr>
          <a:lstStyle/>
          <a:p>
            <a:pPr algn="ctr"/>
            <a:r>
              <a:rPr lang="es-ES" sz="1333" b="1" dirty="0">
                <a:latin typeface="Georgia" panose="02040502050405020303" pitchFamily="18" charset="0"/>
              </a:rPr>
              <a:t>DIRECCION EJECUTIVA DEL CENTRO DE PREVENCION Y CONTROL-CPC</a:t>
            </a:r>
          </a:p>
          <a:p>
            <a:pPr algn="ctr"/>
            <a:r>
              <a:rPr lang="es-ES" sz="1333" b="1" dirty="0">
                <a:latin typeface="Georgia" panose="02040502050405020303" pitchFamily="18" charset="0"/>
              </a:rPr>
              <a:t>DIRECCION DE EPIDEMIOLOGIA </a:t>
            </a:r>
            <a:endParaRPr lang="es-PE" sz="1333" b="1" dirty="0">
              <a:latin typeface="Georgia" panose="02040502050405020303" pitchFamily="18" charset="0"/>
            </a:endParaRPr>
          </a:p>
        </p:txBody>
      </p:sp>
      <p:pic>
        <p:nvPicPr>
          <p:cNvPr id="7" name="Picture 2">
            <a:extLst>
              <a:ext uri="{FF2B5EF4-FFF2-40B4-BE49-F238E27FC236}">
                <a16:creationId xmlns:a16="http://schemas.microsoft.com/office/drawing/2014/main" id="{4BA8EF2D-1542-40E2-9E66-99BB71DF91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15197" y="4366325"/>
            <a:ext cx="2188605" cy="204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795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345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Número de casos de Malaria  según etapa de vida ,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01 -19 - 2024. </a:t>
            </a:r>
          </a:p>
        </p:txBody>
      </p:sp>
      <p:sp>
        <p:nvSpPr>
          <p:cNvPr id="8" name="1 CuadroTexto"/>
          <p:cNvSpPr txBox="1"/>
          <p:nvPr/>
        </p:nvSpPr>
        <p:spPr>
          <a:xfrm>
            <a:off x="7423846" y="3893669"/>
            <a:ext cx="4437342" cy="2554545"/>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b="1">
                <a:effectLst>
                  <a:outerShdw blurRad="38100" dist="38100" dir="2700000" algn="tl">
                    <a:srgbClr val="000000">
                      <a:alpha val="43137"/>
                    </a:srgbClr>
                  </a:outerShdw>
                </a:effectLst>
              </a:defRPr>
            </a:lvl1pPr>
          </a:lstStyle>
          <a:p>
            <a:pPr marL="272183" indent="-272183">
              <a:buFont typeface="Arial" panose="020B0604020202020204" pitchFamily="34" charset="0"/>
              <a:buChar char="•"/>
            </a:pPr>
            <a:r>
              <a:rPr lang="es-PE" sz="1600" dirty="0">
                <a:effectLst/>
                <a:latin typeface="Arial" panose="020B0604020202020204" pitchFamily="34" charset="0"/>
                <a:cs typeface="Arial" panose="020B0604020202020204" pitchFamily="34" charset="0"/>
              </a:rPr>
              <a:t>Según etapa de vida, los casos de malaria  se concentran en la etapa niño </a:t>
            </a:r>
            <a:r>
              <a:rPr lang="es-PE" sz="1600" dirty="0">
                <a:solidFill>
                  <a:srgbClr val="FF0000"/>
                </a:solidFill>
                <a:effectLst/>
                <a:latin typeface="Arial" panose="020B0604020202020204" pitchFamily="34" charset="0"/>
                <a:cs typeface="Arial" panose="020B0604020202020204" pitchFamily="34" charset="0"/>
              </a:rPr>
              <a:t>(38.43%), </a:t>
            </a:r>
            <a:r>
              <a:rPr lang="es-PE" sz="1600" dirty="0">
                <a:effectLst/>
                <a:latin typeface="Arial" panose="020B0604020202020204" pitchFamily="34" charset="0"/>
                <a:cs typeface="Arial" panose="020B0604020202020204" pitchFamily="34" charset="0"/>
              </a:rPr>
              <a:t>lo cual demuestra transmisión autóctona en las comunidades de riesgo,  principalmente en niños de 5 A 11 años (23.78%), </a:t>
            </a:r>
            <a:r>
              <a:rPr lang="es-PE" sz="1600" dirty="0">
                <a:solidFill>
                  <a:srgbClr val="FF0000"/>
                </a:solidFill>
                <a:effectLst/>
                <a:latin typeface="Arial" panose="020B0604020202020204" pitchFamily="34" charset="0"/>
                <a:cs typeface="Arial" panose="020B0604020202020204" pitchFamily="34" charset="0"/>
              </a:rPr>
              <a:t> </a:t>
            </a:r>
            <a:r>
              <a:rPr lang="es-PE" sz="1600" dirty="0">
                <a:effectLst/>
                <a:latin typeface="Arial" panose="020B0604020202020204" pitchFamily="34" charset="0"/>
                <a:cs typeface="Arial" panose="020B0604020202020204" pitchFamily="34" charset="0"/>
              </a:rPr>
              <a:t>seguido de los casos de malaria en la etapa adulto con el </a:t>
            </a:r>
            <a:r>
              <a:rPr lang="es-PE" sz="1600" dirty="0">
                <a:solidFill>
                  <a:srgbClr val="FF0000"/>
                </a:solidFill>
                <a:effectLst/>
                <a:latin typeface="Arial" panose="020B0604020202020204" pitchFamily="34" charset="0"/>
                <a:cs typeface="Arial" panose="020B0604020202020204" pitchFamily="34" charset="0"/>
              </a:rPr>
              <a:t>23.58%</a:t>
            </a:r>
            <a:r>
              <a:rPr lang="es-PE" sz="1600" dirty="0">
                <a:effectLst/>
                <a:latin typeface="Arial" panose="020B0604020202020204" pitchFamily="34" charset="0"/>
                <a:cs typeface="Arial" panose="020B0604020202020204" pitchFamily="34" charset="0"/>
              </a:rPr>
              <a:t>.  según sexo: el 56% de casos son de sexo femenino y el 44% masculino.</a:t>
            </a:r>
            <a:endParaRPr lang="es-PE" sz="1600" dirty="0">
              <a:solidFill>
                <a:srgbClr val="FF0000"/>
              </a:solidFill>
              <a:effectLst/>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69C22991-42E9-4FA2-BE87-F5FE6DE35B9A}"/>
              </a:ext>
            </a:extLst>
          </p:cNvPr>
          <p:cNvSpPr txBox="1"/>
          <p:nvPr/>
        </p:nvSpPr>
        <p:spPr>
          <a:xfrm>
            <a:off x="8428809" y="925486"/>
            <a:ext cx="2012425" cy="356123"/>
          </a:xfrm>
          <a:prstGeom prst="rect">
            <a:avLst/>
          </a:prstGeom>
          <a:noFill/>
        </p:spPr>
        <p:txBody>
          <a:bodyPr wrap="square" rtlCol="0">
            <a:spAutoFit/>
          </a:bodyPr>
          <a:lstStyle/>
          <a:p>
            <a:endParaRPr lang="es-MX" sz="1714" dirty="0"/>
          </a:p>
        </p:txBody>
      </p:sp>
      <p:sp>
        <p:nvSpPr>
          <p:cNvPr id="9" name="CuadroTexto 8">
            <a:extLst>
              <a:ext uri="{FF2B5EF4-FFF2-40B4-BE49-F238E27FC236}">
                <a16:creationId xmlns:a16="http://schemas.microsoft.com/office/drawing/2014/main" id="{77AF5BF9-4CC9-48D2-8B1C-2EBBABB43E19}"/>
              </a:ext>
            </a:extLst>
          </p:cNvPr>
          <p:cNvSpPr txBox="1"/>
          <p:nvPr/>
        </p:nvSpPr>
        <p:spPr>
          <a:xfrm>
            <a:off x="1135643" y="6321416"/>
            <a:ext cx="4805332" cy="253596"/>
          </a:xfrm>
          <a:prstGeom prst="rect">
            <a:avLst/>
          </a:prstGeom>
          <a:noFill/>
        </p:spPr>
        <p:txBody>
          <a:bodyPr wrap="square" rtlCol="0">
            <a:spAutoFit/>
          </a:bodyPr>
          <a:lstStyle/>
          <a:p>
            <a:r>
              <a:rPr lang="es-MX" sz="1048" dirty="0"/>
              <a:t>Fuente: Base de datos del Noti Web de la Dirección de Epidemiología- GERESA Loreto</a:t>
            </a:r>
          </a:p>
        </p:txBody>
      </p:sp>
      <p:pic>
        <p:nvPicPr>
          <p:cNvPr id="3" name="Imagen 2">
            <a:extLst>
              <a:ext uri="{FF2B5EF4-FFF2-40B4-BE49-F238E27FC236}">
                <a16:creationId xmlns:a16="http://schemas.microsoft.com/office/drawing/2014/main" id="{0F0DEFC2-8ED3-4F0F-8F24-A444F6948425}"/>
              </a:ext>
            </a:extLst>
          </p:cNvPr>
          <p:cNvPicPr>
            <a:picLocks noChangeAspect="1"/>
          </p:cNvPicPr>
          <p:nvPr/>
        </p:nvPicPr>
        <p:blipFill>
          <a:blip r:embed="rId2"/>
          <a:stretch>
            <a:fillRect/>
          </a:stretch>
        </p:blipFill>
        <p:spPr>
          <a:xfrm>
            <a:off x="353751" y="925487"/>
            <a:ext cx="6818882" cy="2126186"/>
          </a:xfrm>
          <a:prstGeom prst="rect">
            <a:avLst/>
          </a:prstGeom>
        </p:spPr>
      </p:pic>
      <p:pic>
        <p:nvPicPr>
          <p:cNvPr id="6" name="Imagen 5">
            <a:extLst>
              <a:ext uri="{FF2B5EF4-FFF2-40B4-BE49-F238E27FC236}">
                <a16:creationId xmlns:a16="http://schemas.microsoft.com/office/drawing/2014/main" id="{EB37108F-0F49-4511-BD5B-22D724812CDA}"/>
              </a:ext>
            </a:extLst>
          </p:cNvPr>
          <p:cNvPicPr>
            <a:picLocks noChangeAspect="1"/>
          </p:cNvPicPr>
          <p:nvPr/>
        </p:nvPicPr>
        <p:blipFill>
          <a:blip r:embed="rId3"/>
          <a:stretch>
            <a:fillRect/>
          </a:stretch>
        </p:blipFill>
        <p:spPr>
          <a:xfrm>
            <a:off x="353751" y="3163431"/>
            <a:ext cx="6036032" cy="2755631"/>
          </a:xfrm>
          <a:prstGeom prst="rect">
            <a:avLst/>
          </a:prstGeom>
        </p:spPr>
      </p:pic>
      <p:pic>
        <p:nvPicPr>
          <p:cNvPr id="7" name="Imagen 6">
            <a:extLst>
              <a:ext uri="{FF2B5EF4-FFF2-40B4-BE49-F238E27FC236}">
                <a16:creationId xmlns:a16="http://schemas.microsoft.com/office/drawing/2014/main" id="{6FE8AF7C-6475-4672-B449-DC87B2001532}"/>
              </a:ext>
            </a:extLst>
          </p:cNvPr>
          <p:cNvPicPr>
            <a:picLocks noChangeAspect="1"/>
          </p:cNvPicPr>
          <p:nvPr/>
        </p:nvPicPr>
        <p:blipFill>
          <a:blip r:embed="rId4"/>
          <a:stretch>
            <a:fillRect/>
          </a:stretch>
        </p:blipFill>
        <p:spPr>
          <a:xfrm>
            <a:off x="7400907" y="925486"/>
            <a:ext cx="4437342" cy="2755631"/>
          </a:xfrm>
          <a:prstGeom prst="rect">
            <a:avLst/>
          </a:prstGeom>
        </p:spPr>
      </p:pic>
    </p:spTree>
    <p:extLst>
      <p:ext uri="{BB962C8B-B14F-4D97-AF65-F5344CB8AC3E}">
        <p14:creationId xmlns:p14="http://schemas.microsoft.com/office/powerpoint/2010/main" val="1895294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63798"/>
            <a:ext cx="12192000" cy="7345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Tasa de Mortalidad x 100, 000 hab. para Malaria,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01 -19 - 2024. </a:t>
            </a:r>
          </a:p>
        </p:txBody>
      </p:sp>
      <p:sp>
        <p:nvSpPr>
          <p:cNvPr id="10" name="CuadroTexto 9">
            <a:extLst>
              <a:ext uri="{FF2B5EF4-FFF2-40B4-BE49-F238E27FC236}">
                <a16:creationId xmlns:a16="http://schemas.microsoft.com/office/drawing/2014/main" id="{69C22991-42E9-4FA2-BE87-F5FE6DE35B9A}"/>
              </a:ext>
            </a:extLst>
          </p:cNvPr>
          <p:cNvSpPr txBox="1"/>
          <p:nvPr/>
        </p:nvSpPr>
        <p:spPr>
          <a:xfrm>
            <a:off x="8428809" y="925486"/>
            <a:ext cx="2012425" cy="356123"/>
          </a:xfrm>
          <a:prstGeom prst="rect">
            <a:avLst/>
          </a:prstGeom>
          <a:noFill/>
        </p:spPr>
        <p:txBody>
          <a:bodyPr wrap="square" rtlCol="0">
            <a:spAutoFit/>
          </a:bodyPr>
          <a:lstStyle/>
          <a:p>
            <a:endParaRPr lang="es-MX" sz="1714" dirty="0"/>
          </a:p>
        </p:txBody>
      </p:sp>
      <p:sp>
        <p:nvSpPr>
          <p:cNvPr id="12" name="1 CuadroTexto"/>
          <p:cNvSpPr txBox="1"/>
          <p:nvPr/>
        </p:nvSpPr>
        <p:spPr>
          <a:xfrm>
            <a:off x="170121" y="5979158"/>
            <a:ext cx="11780874" cy="830997"/>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600" dirty="0">
                <a:effectLst/>
                <a:latin typeface="Arial" panose="020B0604020202020204" pitchFamily="34" charset="0"/>
                <a:cs typeface="Arial" panose="020B0604020202020204" pitchFamily="34" charset="0"/>
              </a:rPr>
              <a:t>En el 2024, se registran 3 defunciones por Malaria: 01 niño por Malaria falciparum del distrito de Andoas, 01 joven de 24 años por Malaria vivax procedente del distrito del Napo y 01 una adolescente de 17 años proveniente de la localidad de llanchama del distrito de San Juan Bautista.</a:t>
            </a:r>
            <a:endParaRPr lang="es-PE" sz="1600" dirty="0">
              <a:solidFill>
                <a:srgbClr val="FF0000"/>
              </a:solidFill>
              <a:effectLst/>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CAD14A65-F9AE-4D78-8959-77F2C014A519}"/>
              </a:ext>
            </a:extLst>
          </p:cNvPr>
          <p:cNvPicPr>
            <a:picLocks noChangeAspect="1"/>
          </p:cNvPicPr>
          <p:nvPr/>
        </p:nvPicPr>
        <p:blipFill>
          <a:blip r:embed="rId2"/>
          <a:stretch>
            <a:fillRect/>
          </a:stretch>
        </p:blipFill>
        <p:spPr>
          <a:xfrm>
            <a:off x="170121" y="925486"/>
            <a:ext cx="11780874" cy="5007028"/>
          </a:xfrm>
          <a:prstGeom prst="rect">
            <a:avLst/>
          </a:prstGeom>
          <a:ln>
            <a:solidFill>
              <a:schemeClr val="tx1"/>
            </a:solidFill>
          </a:ln>
        </p:spPr>
      </p:pic>
    </p:spTree>
    <p:extLst>
      <p:ext uri="{BB962C8B-B14F-4D97-AF65-F5344CB8AC3E}">
        <p14:creationId xmlns:p14="http://schemas.microsoft.com/office/powerpoint/2010/main" val="4118775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3539" y="1795000"/>
            <a:ext cx="3665247" cy="3982707"/>
          </a:xfrm>
          <a:prstGeom prst="rect">
            <a:avLst/>
          </a:prstGeom>
          <a:blipFill>
            <a:blip r:embed="rId3">
              <a:lum bright="70000" contrast="-70000"/>
            </a:blip>
            <a:tile tx="0" ty="0" sx="100000" sy="100000" flip="none" algn="tl"/>
          </a:blipFill>
        </p:spPr>
      </p:pic>
      <p:sp>
        <p:nvSpPr>
          <p:cNvPr id="5" name="Título 3">
            <a:extLst>
              <a:ext uri="{FF2B5EF4-FFF2-40B4-BE49-F238E27FC236}">
                <a16:creationId xmlns:a16="http://schemas.microsoft.com/office/drawing/2014/main" id="{B8482696-5865-40B5-976E-9DDB27C8A006}"/>
              </a:ext>
            </a:extLst>
          </p:cNvPr>
          <p:cNvSpPr txBox="1">
            <a:spLocks/>
          </p:cNvSpPr>
          <p:nvPr/>
        </p:nvSpPr>
        <p:spPr>
          <a:xfrm>
            <a:off x="5162176" y="2869880"/>
            <a:ext cx="5027311" cy="1027394"/>
          </a:xfrm>
          <a:prstGeom prst="rect">
            <a:avLst/>
          </a:prstGeom>
          <a:solidFill>
            <a:schemeClr val="accent5">
              <a:lumMod val="20000"/>
              <a:lumOff val="80000"/>
            </a:schemeClr>
          </a:solidFill>
        </p:spPr>
        <p:txBody>
          <a:bodyPr vert="horz" lIns="87105" tIns="43552" rIns="87105" bIns="435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287" b="1" dirty="0">
                <a:solidFill>
                  <a:schemeClr val="accent6">
                    <a:lumMod val="50000"/>
                  </a:schemeClr>
                </a:solidFill>
                <a:latin typeface="Algerian" panose="04020705040A02060702" pitchFamily="82" charset="0"/>
              </a:rPr>
              <a:t>DENGUE</a:t>
            </a:r>
          </a:p>
        </p:txBody>
      </p:sp>
    </p:spTree>
    <p:extLst>
      <p:ext uri="{BB962C8B-B14F-4D97-AF65-F5344CB8AC3E}">
        <p14:creationId xmlns:p14="http://schemas.microsoft.com/office/powerpoint/2010/main" val="1019820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CuadroTexto"/>
          <p:cNvSpPr txBox="1"/>
          <p:nvPr/>
        </p:nvSpPr>
        <p:spPr>
          <a:xfrm>
            <a:off x="73572" y="5714799"/>
            <a:ext cx="12118428" cy="1030539"/>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PE" sz="1524" dirty="0">
                <a:latin typeface="Arial" panose="020B0604020202020204" pitchFamily="34" charset="0"/>
                <a:cs typeface="Arial" panose="020B0604020202020204" pitchFamily="34" charset="0"/>
              </a:rPr>
              <a:t>Hasta  la SE 19-2024 se reportó 4,169 casos de dengue: 1,543 (</a:t>
            </a:r>
            <a:r>
              <a:rPr lang="es-PE" sz="1524" dirty="0">
                <a:solidFill>
                  <a:srgbClr val="FF0000"/>
                </a:solidFill>
                <a:latin typeface="Arial" panose="020B0604020202020204" pitchFamily="34" charset="0"/>
                <a:cs typeface="Arial" panose="020B0604020202020204" pitchFamily="34" charset="0"/>
              </a:rPr>
              <a:t>37.0%</a:t>
            </a:r>
            <a:r>
              <a:rPr lang="es-PE" sz="1524" dirty="0">
                <a:latin typeface="Arial" panose="020B0604020202020204" pitchFamily="34" charset="0"/>
                <a:cs typeface="Arial" panose="020B0604020202020204" pitchFamily="34" charset="0"/>
              </a:rPr>
              <a:t>) son confirmados y 2,626 (</a:t>
            </a:r>
            <a:r>
              <a:rPr lang="es-PE" sz="1524" dirty="0">
                <a:solidFill>
                  <a:srgbClr val="FF0000"/>
                </a:solidFill>
                <a:latin typeface="Arial" panose="020B0604020202020204" pitchFamily="34" charset="0"/>
                <a:cs typeface="Arial" panose="020B0604020202020204" pitchFamily="34" charset="0"/>
              </a:rPr>
              <a:t>63.0%</a:t>
            </a:r>
            <a:r>
              <a:rPr lang="es-PE" sz="1524" dirty="0">
                <a:latin typeface="Arial" panose="020B0604020202020204" pitchFamily="34" charset="0"/>
                <a:cs typeface="Arial" panose="020B0604020202020204" pitchFamily="34" charset="0"/>
              </a:rPr>
              <a:t>) son probables en espera de su clasificación final.  Se reportaron 3,779 (</a:t>
            </a:r>
            <a:r>
              <a:rPr lang="es-PE" sz="1524" dirty="0">
                <a:solidFill>
                  <a:srgbClr val="FF0000"/>
                </a:solidFill>
                <a:latin typeface="Arial" panose="020B0604020202020204" pitchFamily="34" charset="0"/>
                <a:cs typeface="Arial" panose="020B0604020202020204" pitchFamily="34" charset="0"/>
              </a:rPr>
              <a:t>90.6%</a:t>
            </a:r>
            <a:r>
              <a:rPr lang="es-PE" sz="1524" dirty="0">
                <a:latin typeface="Arial" panose="020B0604020202020204" pitchFamily="34" charset="0"/>
                <a:cs typeface="Arial" panose="020B0604020202020204" pitchFamily="34" charset="0"/>
              </a:rPr>
              <a:t>) casos Dengue Sin Señales de Alarma, 388 (</a:t>
            </a:r>
            <a:r>
              <a:rPr lang="es-PE" sz="1524" dirty="0">
                <a:solidFill>
                  <a:srgbClr val="FF0000"/>
                </a:solidFill>
                <a:latin typeface="Arial" panose="020B0604020202020204" pitchFamily="34" charset="0"/>
                <a:cs typeface="Arial" panose="020B0604020202020204" pitchFamily="34" charset="0"/>
              </a:rPr>
              <a:t>9.3%</a:t>
            </a:r>
            <a:r>
              <a:rPr lang="es-PE" sz="1524" dirty="0">
                <a:latin typeface="Arial" panose="020B0604020202020204" pitchFamily="34" charset="0"/>
                <a:cs typeface="Arial" panose="020B0604020202020204" pitchFamily="34" charset="0"/>
              </a:rPr>
              <a:t>) casos Dengue con signos de alarma y 02 casos de Dengue Grave (</a:t>
            </a:r>
            <a:r>
              <a:rPr lang="es-PE" sz="1524" dirty="0">
                <a:solidFill>
                  <a:srgbClr val="FF0000"/>
                </a:solidFill>
                <a:latin typeface="Arial" panose="020B0604020202020204" pitchFamily="34" charset="0"/>
                <a:cs typeface="Arial" panose="020B0604020202020204" pitchFamily="34" charset="0"/>
              </a:rPr>
              <a:t>0.1%</a:t>
            </a:r>
            <a:r>
              <a:rPr lang="es-PE" sz="1524" dirty="0">
                <a:latin typeface="Arial" panose="020B0604020202020204" pitchFamily="34" charset="0"/>
                <a:cs typeface="Arial" panose="020B0604020202020204" pitchFamily="34" charset="0"/>
              </a:rPr>
              <a:t>), no se reportaron fallecidos hasta la presente semana. Las últimas 5 semanas epidemiologica los casos de dengue se encuentran en descenso y en  </a:t>
            </a:r>
            <a:r>
              <a:rPr lang="es-PE" sz="1524" dirty="0">
                <a:solidFill>
                  <a:srgbClr val="FF0000"/>
                </a:solidFill>
                <a:latin typeface="Arial" panose="020B0604020202020204" pitchFamily="34" charset="0"/>
                <a:cs typeface="Arial" panose="020B0604020202020204" pitchFamily="34" charset="0"/>
              </a:rPr>
              <a:t>ZONA de EPIDEMIA.</a:t>
            </a:r>
          </a:p>
        </p:txBody>
      </p:sp>
      <p:sp>
        <p:nvSpPr>
          <p:cNvPr id="4" name="CuadroTexto 3">
            <a:extLst>
              <a:ext uri="{FF2B5EF4-FFF2-40B4-BE49-F238E27FC236}">
                <a16:creationId xmlns:a16="http://schemas.microsoft.com/office/drawing/2014/main" id="{E3161B25-8031-4511-807C-3C7F6E5667B4}"/>
              </a:ext>
            </a:extLst>
          </p:cNvPr>
          <p:cNvSpPr txBox="1"/>
          <p:nvPr/>
        </p:nvSpPr>
        <p:spPr>
          <a:xfrm>
            <a:off x="1033570" y="5471942"/>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5" name="Imagen 4">
            <a:extLst>
              <a:ext uri="{FF2B5EF4-FFF2-40B4-BE49-F238E27FC236}">
                <a16:creationId xmlns:a16="http://schemas.microsoft.com/office/drawing/2014/main" id="{6A69AC65-7D4D-44D4-B89C-430FABFAE752}"/>
              </a:ext>
            </a:extLst>
          </p:cNvPr>
          <p:cNvPicPr>
            <a:picLocks noChangeAspect="1"/>
          </p:cNvPicPr>
          <p:nvPr/>
        </p:nvPicPr>
        <p:blipFill>
          <a:blip r:embed="rId2"/>
          <a:stretch>
            <a:fillRect/>
          </a:stretch>
        </p:blipFill>
        <p:spPr>
          <a:xfrm>
            <a:off x="890530" y="275420"/>
            <a:ext cx="10410940" cy="4990642"/>
          </a:xfrm>
          <a:prstGeom prst="rect">
            <a:avLst/>
          </a:prstGeom>
        </p:spPr>
      </p:pic>
    </p:spTree>
    <p:extLst>
      <p:ext uri="{BB962C8B-B14F-4D97-AF65-F5344CB8AC3E}">
        <p14:creationId xmlns:p14="http://schemas.microsoft.com/office/powerpoint/2010/main" val="2372253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26203" y="1080445"/>
            <a:ext cx="3130655" cy="800219"/>
          </a:xfrm>
          <a:prstGeom prst="rect">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t> 4,169</a:t>
            </a:r>
          </a:p>
          <a:p>
            <a:pPr algn="ctr"/>
            <a:r>
              <a:rPr lang="es-MX" dirty="0"/>
              <a:t>Casos Totales</a:t>
            </a:r>
            <a:endParaRPr lang="es-PE" dirty="0"/>
          </a:p>
        </p:txBody>
      </p:sp>
      <p:sp>
        <p:nvSpPr>
          <p:cNvPr id="8" name="CuadroTexto 7"/>
          <p:cNvSpPr txBox="1"/>
          <p:nvPr/>
        </p:nvSpPr>
        <p:spPr>
          <a:xfrm>
            <a:off x="402960" y="2035177"/>
            <a:ext cx="3099659" cy="830997"/>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t>1,543</a:t>
            </a:r>
          </a:p>
          <a:p>
            <a:pPr algn="ctr"/>
            <a:r>
              <a:rPr lang="es-MX" sz="2000" dirty="0"/>
              <a:t>Casos confirmados</a:t>
            </a:r>
            <a:endParaRPr lang="es-PE" sz="2000" dirty="0"/>
          </a:p>
        </p:txBody>
      </p:sp>
      <p:sp>
        <p:nvSpPr>
          <p:cNvPr id="9" name="CuadroTexto 8"/>
          <p:cNvSpPr txBox="1"/>
          <p:nvPr/>
        </p:nvSpPr>
        <p:spPr>
          <a:xfrm>
            <a:off x="387460" y="3078728"/>
            <a:ext cx="3130657" cy="800219"/>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t>2,626</a:t>
            </a:r>
          </a:p>
          <a:p>
            <a:pPr algn="ctr"/>
            <a:r>
              <a:rPr lang="es-MX" dirty="0"/>
              <a:t>Casos Probables</a:t>
            </a:r>
            <a:endParaRPr lang="es-PE" dirty="0"/>
          </a:p>
        </p:txBody>
      </p:sp>
      <p:sp>
        <p:nvSpPr>
          <p:cNvPr id="10" name="CuadroTexto 9"/>
          <p:cNvSpPr txBox="1"/>
          <p:nvPr/>
        </p:nvSpPr>
        <p:spPr>
          <a:xfrm>
            <a:off x="402960" y="4257472"/>
            <a:ext cx="3115151" cy="1077218"/>
          </a:xfrm>
          <a:prstGeom prst="rect">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sz="2800" b="1" dirty="0"/>
              <a:t>                00</a:t>
            </a:r>
          </a:p>
          <a:p>
            <a:pPr algn="ctr"/>
            <a:r>
              <a:rPr lang="es-MX" dirty="0"/>
              <a:t>Fallecidos</a:t>
            </a:r>
          </a:p>
          <a:p>
            <a:r>
              <a:rPr lang="es-MX" dirty="0"/>
              <a:t> </a:t>
            </a:r>
            <a:endParaRPr lang="es-PE" dirty="0"/>
          </a:p>
        </p:txBody>
      </p:sp>
      <p:sp>
        <p:nvSpPr>
          <p:cNvPr id="11" name="CuadroTexto 10"/>
          <p:cNvSpPr txBox="1"/>
          <p:nvPr/>
        </p:nvSpPr>
        <p:spPr>
          <a:xfrm>
            <a:off x="387460" y="5531685"/>
            <a:ext cx="3169398" cy="1077218"/>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solidFill>
                  <a:schemeClr val="tx1"/>
                </a:solidFill>
              </a:rPr>
              <a:t>11</a:t>
            </a:r>
          </a:p>
          <a:p>
            <a:pPr algn="ctr"/>
            <a:r>
              <a:rPr lang="es-MX" dirty="0"/>
              <a:t>(corte 14/05/2024) </a:t>
            </a:r>
            <a:r>
              <a:rPr lang="es-MX" b="1" dirty="0"/>
              <a:t>Hospitalizados</a:t>
            </a:r>
            <a:endParaRPr lang="es-PE" b="1" dirty="0"/>
          </a:p>
        </p:txBody>
      </p:sp>
      <p:sp>
        <p:nvSpPr>
          <p:cNvPr id="13" name="CuadroTexto 12"/>
          <p:cNvSpPr txBox="1"/>
          <p:nvPr/>
        </p:nvSpPr>
        <p:spPr>
          <a:xfrm>
            <a:off x="1128348" y="200914"/>
            <a:ext cx="10033638"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MX" sz="3200" b="1" dirty="0"/>
              <a:t>Resumen Situación del Dengue en Loreto S.E 1-19-2024</a:t>
            </a:r>
            <a:endParaRPr lang="es-PE" sz="3200" b="1" dirty="0"/>
          </a:p>
        </p:txBody>
      </p:sp>
      <p:sp>
        <p:nvSpPr>
          <p:cNvPr id="14" name="CuadroTexto 13">
            <a:extLst>
              <a:ext uri="{FF2B5EF4-FFF2-40B4-BE49-F238E27FC236}">
                <a16:creationId xmlns:a16="http://schemas.microsoft.com/office/drawing/2014/main" id="{9F45EC7B-3883-476A-8AA8-825085C9E3E4}"/>
              </a:ext>
            </a:extLst>
          </p:cNvPr>
          <p:cNvSpPr txBox="1"/>
          <p:nvPr/>
        </p:nvSpPr>
        <p:spPr>
          <a:xfrm>
            <a:off x="3937543" y="6644140"/>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3" name="Imagen 2">
            <a:extLst>
              <a:ext uri="{FF2B5EF4-FFF2-40B4-BE49-F238E27FC236}">
                <a16:creationId xmlns:a16="http://schemas.microsoft.com/office/drawing/2014/main" id="{42286BAA-0470-499D-AA0C-F8F9A9F7A9F5}"/>
              </a:ext>
            </a:extLst>
          </p:cNvPr>
          <p:cNvPicPr>
            <a:picLocks noChangeAspect="1"/>
          </p:cNvPicPr>
          <p:nvPr/>
        </p:nvPicPr>
        <p:blipFill>
          <a:blip r:embed="rId2"/>
          <a:stretch>
            <a:fillRect/>
          </a:stretch>
        </p:blipFill>
        <p:spPr>
          <a:xfrm>
            <a:off x="3676274" y="1080445"/>
            <a:ext cx="3718092" cy="5256492"/>
          </a:xfrm>
          <a:prstGeom prst="rect">
            <a:avLst/>
          </a:prstGeom>
        </p:spPr>
      </p:pic>
      <p:pic>
        <p:nvPicPr>
          <p:cNvPr id="4" name="Imagen 3">
            <a:extLst>
              <a:ext uri="{FF2B5EF4-FFF2-40B4-BE49-F238E27FC236}">
                <a16:creationId xmlns:a16="http://schemas.microsoft.com/office/drawing/2014/main" id="{E13C1462-58E2-461B-8690-6135D3BF1D72}"/>
              </a:ext>
            </a:extLst>
          </p:cNvPr>
          <p:cNvPicPr>
            <a:picLocks noChangeAspect="1"/>
          </p:cNvPicPr>
          <p:nvPr/>
        </p:nvPicPr>
        <p:blipFill>
          <a:blip r:embed="rId3"/>
          <a:stretch>
            <a:fillRect/>
          </a:stretch>
        </p:blipFill>
        <p:spPr>
          <a:xfrm>
            <a:off x="7400865" y="1080445"/>
            <a:ext cx="4513243" cy="5167140"/>
          </a:xfrm>
          <a:prstGeom prst="rect">
            <a:avLst/>
          </a:prstGeom>
        </p:spPr>
      </p:pic>
    </p:spTree>
    <p:extLst>
      <p:ext uri="{BB962C8B-B14F-4D97-AF65-F5344CB8AC3E}">
        <p14:creationId xmlns:p14="http://schemas.microsoft.com/office/powerpoint/2010/main" val="249972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4442"/>
            <a:ext cx="12192000" cy="79378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Dengue notificados por tipo de diagnóstico según etapas de vida y sexo. Región Loreto SE1-SE19 - 2024. </a:t>
            </a:r>
          </a:p>
        </p:txBody>
      </p:sp>
      <p:sp>
        <p:nvSpPr>
          <p:cNvPr id="6" name="CuadroTexto 5">
            <a:extLst>
              <a:ext uri="{FF2B5EF4-FFF2-40B4-BE49-F238E27FC236}">
                <a16:creationId xmlns:a16="http://schemas.microsoft.com/office/drawing/2014/main" id="{32F9F120-7062-4606-BE17-9315234C49B2}"/>
              </a:ext>
            </a:extLst>
          </p:cNvPr>
          <p:cNvSpPr txBox="1"/>
          <p:nvPr/>
        </p:nvSpPr>
        <p:spPr>
          <a:xfrm>
            <a:off x="7099798" y="4115047"/>
            <a:ext cx="4571999" cy="1815882"/>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pPr marL="272183" indent="-272183">
              <a:buFont typeface="Arial" panose="020B0604020202020204" pitchFamily="34" charset="0"/>
              <a:buChar char="•"/>
            </a:pPr>
            <a:r>
              <a:rPr lang="es-ES" sz="1400" dirty="0">
                <a:latin typeface="Arial" panose="020B0604020202020204" pitchFamily="34" charset="0"/>
                <a:cs typeface="Arial" panose="020B0604020202020204" pitchFamily="34" charset="0"/>
              </a:rPr>
              <a:t>Hasta la S.E. 19 - 2024. La etapa de vida Niño (0-11 años) concentra el mayor porcentaje de casos 1,166 casos  de dengue con el </a:t>
            </a:r>
            <a:r>
              <a:rPr lang="es-ES" sz="1400" dirty="0">
                <a:solidFill>
                  <a:srgbClr val="FF0000"/>
                </a:solidFill>
                <a:latin typeface="Arial" panose="020B0604020202020204" pitchFamily="34" charset="0"/>
                <a:cs typeface="Arial" panose="020B0604020202020204" pitchFamily="34" charset="0"/>
              </a:rPr>
              <a:t>27.97%</a:t>
            </a:r>
            <a:r>
              <a:rPr lang="es-ES" sz="1400" dirty="0">
                <a:latin typeface="Arial" panose="020B0604020202020204" pitchFamily="34" charset="0"/>
                <a:cs typeface="Arial" panose="020B0604020202020204" pitchFamily="34" charset="0"/>
              </a:rPr>
              <a:t>, seguido de la etapa adulto (30 a 59 años)  con el </a:t>
            </a:r>
            <a:r>
              <a:rPr lang="es-ES" sz="1400" dirty="0">
                <a:solidFill>
                  <a:srgbClr val="FF0000"/>
                </a:solidFill>
                <a:latin typeface="Arial" panose="020B0604020202020204" pitchFamily="34" charset="0"/>
                <a:cs typeface="Arial" panose="020B0604020202020204" pitchFamily="34" charset="0"/>
              </a:rPr>
              <a:t>27.18%</a:t>
            </a:r>
            <a:r>
              <a:rPr lang="es-ES" sz="1400" dirty="0">
                <a:latin typeface="Arial" panose="020B0604020202020204" pitchFamily="34" charset="0"/>
                <a:cs typeface="Arial" panose="020B0604020202020204" pitchFamily="34" charset="0"/>
              </a:rPr>
              <a:t>, la mayoría de los casos corresponde a Dengue sin signos de alarma (3,779). </a:t>
            </a:r>
          </a:p>
          <a:p>
            <a:pPr marL="272183" indent="-272183">
              <a:buFont typeface="Arial" panose="020B0604020202020204" pitchFamily="34" charset="0"/>
              <a:buChar char="•"/>
            </a:pPr>
            <a:r>
              <a:rPr lang="es-ES" sz="1400" dirty="0">
                <a:latin typeface="Arial" panose="020B0604020202020204" pitchFamily="34" charset="0"/>
                <a:cs typeface="Arial" panose="020B0604020202020204" pitchFamily="34" charset="0"/>
              </a:rPr>
              <a:t>Según sexo el 48% son del sexo masculino y el 52% de sexo femenino.</a:t>
            </a:r>
          </a:p>
        </p:txBody>
      </p:sp>
      <p:sp>
        <p:nvSpPr>
          <p:cNvPr id="12" name="CuadroTexto 11">
            <a:extLst>
              <a:ext uri="{FF2B5EF4-FFF2-40B4-BE49-F238E27FC236}">
                <a16:creationId xmlns:a16="http://schemas.microsoft.com/office/drawing/2014/main" id="{CEC04375-6EB8-46CE-87ED-5C5B25721B10}"/>
              </a:ext>
            </a:extLst>
          </p:cNvPr>
          <p:cNvSpPr txBox="1"/>
          <p:nvPr/>
        </p:nvSpPr>
        <p:spPr>
          <a:xfrm>
            <a:off x="7032971" y="6009806"/>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2" name="Imagen 1">
            <a:extLst>
              <a:ext uri="{FF2B5EF4-FFF2-40B4-BE49-F238E27FC236}">
                <a16:creationId xmlns:a16="http://schemas.microsoft.com/office/drawing/2014/main" id="{5EDCAA54-BF57-44FB-9546-4C2D0161A3A7}"/>
              </a:ext>
            </a:extLst>
          </p:cNvPr>
          <p:cNvPicPr>
            <a:picLocks noChangeAspect="1"/>
          </p:cNvPicPr>
          <p:nvPr/>
        </p:nvPicPr>
        <p:blipFill>
          <a:blip r:embed="rId3"/>
          <a:stretch>
            <a:fillRect/>
          </a:stretch>
        </p:blipFill>
        <p:spPr>
          <a:xfrm>
            <a:off x="353697" y="897099"/>
            <a:ext cx="6558380" cy="2343150"/>
          </a:xfrm>
          <a:prstGeom prst="rect">
            <a:avLst/>
          </a:prstGeom>
        </p:spPr>
      </p:pic>
      <p:pic>
        <p:nvPicPr>
          <p:cNvPr id="3" name="Imagen 2">
            <a:extLst>
              <a:ext uri="{FF2B5EF4-FFF2-40B4-BE49-F238E27FC236}">
                <a16:creationId xmlns:a16="http://schemas.microsoft.com/office/drawing/2014/main" id="{BA43837A-3EB7-4889-B7CD-83DC1968FBFE}"/>
              </a:ext>
            </a:extLst>
          </p:cNvPr>
          <p:cNvPicPr>
            <a:picLocks noChangeAspect="1"/>
          </p:cNvPicPr>
          <p:nvPr/>
        </p:nvPicPr>
        <p:blipFill>
          <a:blip r:embed="rId4"/>
          <a:stretch>
            <a:fillRect/>
          </a:stretch>
        </p:blipFill>
        <p:spPr>
          <a:xfrm>
            <a:off x="353697" y="3610732"/>
            <a:ext cx="5881850" cy="2755631"/>
          </a:xfrm>
          <a:prstGeom prst="rect">
            <a:avLst/>
          </a:prstGeom>
        </p:spPr>
      </p:pic>
      <p:pic>
        <p:nvPicPr>
          <p:cNvPr id="7" name="Imagen 6">
            <a:extLst>
              <a:ext uri="{FF2B5EF4-FFF2-40B4-BE49-F238E27FC236}">
                <a16:creationId xmlns:a16="http://schemas.microsoft.com/office/drawing/2014/main" id="{F4AB0402-F0A3-4897-AF9D-67B63A769D6E}"/>
              </a:ext>
            </a:extLst>
          </p:cNvPr>
          <p:cNvPicPr>
            <a:picLocks noChangeAspect="1"/>
          </p:cNvPicPr>
          <p:nvPr/>
        </p:nvPicPr>
        <p:blipFill>
          <a:blip r:embed="rId5"/>
          <a:stretch>
            <a:fillRect/>
          </a:stretch>
        </p:blipFill>
        <p:spPr>
          <a:xfrm>
            <a:off x="7004421" y="927071"/>
            <a:ext cx="4584589" cy="2755631"/>
          </a:xfrm>
          <a:prstGeom prst="rect">
            <a:avLst/>
          </a:prstGeom>
        </p:spPr>
      </p:pic>
      <p:sp>
        <p:nvSpPr>
          <p:cNvPr id="8" name="Rectángulo 7">
            <a:extLst>
              <a:ext uri="{FF2B5EF4-FFF2-40B4-BE49-F238E27FC236}">
                <a16:creationId xmlns:a16="http://schemas.microsoft.com/office/drawing/2014/main" id="{5F895367-8A0B-4EE1-9101-56FD03736130}"/>
              </a:ext>
            </a:extLst>
          </p:cNvPr>
          <p:cNvSpPr/>
          <p:nvPr/>
        </p:nvSpPr>
        <p:spPr>
          <a:xfrm>
            <a:off x="9075490" y="1250567"/>
            <a:ext cx="402808" cy="393290"/>
          </a:xfrm>
          <a:prstGeom prst="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t>19</a:t>
            </a:r>
            <a:endParaRPr lang="es-MX" sz="1600" b="1" dirty="0"/>
          </a:p>
        </p:txBody>
      </p:sp>
    </p:spTree>
    <p:extLst>
      <p:ext uri="{BB962C8B-B14F-4D97-AF65-F5344CB8AC3E}">
        <p14:creationId xmlns:p14="http://schemas.microsoft.com/office/powerpoint/2010/main" val="3033207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698257"/>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Dengue notificados según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19 - 2024 )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6" name="8 CuadroTexto"/>
          <p:cNvSpPr txBox="1"/>
          <p:nvPr/>
        </p:nvSpPr>
        <p:spPr>
          <a:xfrm>
            <a:off x="105103" y="6033213"/>
            <a:ext cx="11981793" cy="795987"/>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PE" sz="1524" dirty="0">
                <a:latin typeface="Arial" panose="020B0604020202020204" pitchFamily="34" charset="0"/>
                <a:cs typeface="Arial" panose="020B0604020202020204" pitchFamily="34" charset="0"/>
              </a:rPr>
              <a:t>Hasta  la S.E. 19-2024, el </a:t>
            </a:r>
            <a:r>
              <a:rPr lang="es-PE" sz="1524" dirty="0">
                <a:solidFill>
                  <a:srgbClr val="FF0000"/>
                </a:solidFill>
                <a:latin typeface="Arial" panose="020B0604020202020204" pitchFamily="34" charset="0"/>
                <a:cs typeface="Arial" panose="020B0604020202020204" pitchFamily="34" charset="0"/>
              </a:rPr>
              <a:t>81.46% </a:t>
            </a:r>
            <a:r>
              <a:rPr lang="es-PE" sz="1524" dirty="0">
                <a:latin typeface="Arial" panose="020B0604020202020204" pitchFamily="34" charset="0"/>
                <a:cs typeface="Arial" panose="020B0604020202020204" pitchFamily="34" charset="0"/>
              </a:rPr>
              <a:t>de los casos se concentran en 9 distritos, siendo Yurimaguas el que más reporta (42.46%). En comparación con el año 2023 (4,806) los casos de dengue en el 2024 disminuyeron en un 15.2% (637 casos menos); Según el mapa de riesgo, 24 distritos están considerados de Alto riesgo, 6 de Mediano Riesgo y 6 distritos de bajo riesgo. </a:t>
            </a:r>
          </a:p>
        </p:txBody>
      </p:sp>
      <p:sp>
        <p:nvSpPr>
          <p:cNvPr id="10" name="CuadroTexto 9">
            <a:extLst>
              <a:ext uri="{FF2B5EF4-FFF2-40B4-BE49-F238E27FC236}">
                <a16:creationId xmlns:a16="http://schemas.microsoft.com/office/drawing/2014/main" id="{AA596912-E619-4325-840B-63DAA6D52131}"/>
              </a:ext>
            </a:extLst>
          </p:cNvPr>
          <p:cNvSpPr txBox="1"/>
          <p:nvPr/>
        </p:nvSpPr>
        <p:spPr>
          <a:xfrm>
            <a:off x="3502881" y="5743439"/>
            <a:ext cx="400085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4" name="Imagen 3">
            <a:extLst>
              <a:ext uri="{FF2B5EF4-FFF2-40B4-BE49-F238E27FC236}">
                <a16:creationId xmlns:a16="http://schemas.microsoft.com/office/drawing/2014/main" id="{65D02316-2093-4C77-935D-919FADBD868A}"/>
              </a:ext>
            </a:extLst>
          </p:cNvPr>
          <p:cNvPicPr>
            <a:picLocks noChangeAspect="1"/>
          </p:cNvPicPr>
          <p:nvPr/>
        </p:nvPicPr>
        <p:blipFill>
          <a:blip r:embed="rId3"/>
          <a:stretch>
            <a:fillRect/>
          </a:stretch>
        </p:blipFill>
        <p:spPr>
          <a:xfrm>
            <a:off x="3327120" y="763674"/>
            <a:ext cx="8604147" cy="5077592"/>
          </a:xfrm>
          <a:prstGeom prst="rect">
            <a:avLst/>
          </a:prstGeom>
        </p:spPr>
      </p:pic>
      <p:pic>
        <p:nvPicPr>
          <p:cNvPr id="7" name="Imagen 6">
            <a:extLst>
              <a:ext uri="{FF2B5EF4-FFF2-40B4-BE49-F238E27FC236}">
                <a16:creationId xmlns:a16="http://schemas.microsoft.com/office/drawing/2014/main" id="{7F2F477E-85B2-4DBE-B3A8-FA70210C135A}"/>
              </a:ext>
            </a:extLst>
          </p:cNvPr>
          <p:cNvPicPr>
            <a:picLocks noChangeAspect="1"/>
          </p:cNvPicPr>
          <p:nvPr/>
        </p:nvPicPr>
        <p:blipFill>
          <a:blip r:embed="rId4"/>
          <a:stretch>
            <a:fillRect/>
          </a:stretch>
        </p:blipFill>
        <p:spPr>
          <a:xfrm>
            <a:off x="183615" y="778025"/>
            <a:ext cx="3066387" cy="5077592"/>
          </a:xfrm>
          <a:prstGeom prst="rect">
            <a:avLst/>
          </a:prstGeom>
        </p:spPr>
      </p:pic>
    </p:spTree>
    <p:extLst>
      <p:ext uri="{BB962C8B-B14F-4D97-AF65-F5344CB8AC3E}">
        <p14:creationId xmlns:p14="http://schemas.microsoft.com/office/powerpoint/2010/main" val="472262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Rectángulo">
            <a:extLst>
              <a:ext uri="{FF2B5EF4-FFF2-40B4-BE49-F238E27FC236}">
                <a16:creationId xmlns:a16="http://schemas.microsoft.com/office/drawing/2014/main" id="{9B84626F-4F4E-FD14-B3DC-D3EB129B5827}"/>
              </a:ext>
            </a:extLst>
          </p:cNvPr>
          <p:cNvSpPr/>
          <p:nvPr/>
        </p:nvSpPr>
        <p:spPr>
          <a:xfrm>
            <a:off x="15857" y="0"/>
            <a:ext cx="12140344" cy="71859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de Dengue, Iquitos ciudad S.E.  16 – 19 - Año 2024</a:t>
            </a: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8" name="CuadroTexto 7">
            <a:extLst>
              <a:ext uri="{FF2B5EF4-FFF2-40B4-BE49-F238E27FC236}">
                <a16:creationId xmlns:a16="http://schemas.microsoft.com/office/drawing/2014/main" id="{5371FD15-E131-B57B-97E9-8DB1D0B3902D}"/>
              </a:ext>
            </a:extLst>
          </p:cNvPr>
          <p:cNvSpPr txBox="1"/>
          <p:nvPr/>
        </p:nvSpPr>
        <p:spPr>
          <a:xfrm>
            <a:off x="9452882" y="2050110"/>
            <a:ext cx="2051276" cy="4067267"/>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ES" sz="1845" dirty="0"/>
              <a:t>El mapa de calor de dengue muestra casos dispersos en los 4 distritos de la ciudad de Iquitos, observándose el punto focalizado de mayor concentración de casos en el distrito de Iquitos: </a:t>
            </a:r>
            <a:r>
              <a:rPr lang="es-ES" sz="1845" dirty="0">
                <a:solidFill>
                  <a:srgbClr val="FF0000"/>
                </a:solidFill>
              </a:rPr>
              <a:t>(Sector 14) y Belén (Sector 21).</a:t>
            </a:r>
            <a:endParaRPr lang="es-ES" sz="1845" dirty="0"/>
          </a:p>
        </p:txBody>
      </p:sp>
      <p:pic>
        <p:nvPicPr>
          <p:cNvPr id="2" name="Imagen 1">
            <a:extLst>
              <a:ext uri="{FF2B5EF4-FFF2-40B4-BE49-F238E27FC236}">
                <a16:creationId xmlns:a16="http://schemas.microsoft.com/office/drawing/2014/main" id="{3171AF19-5658-4296-B0FF-0F8BC30C4928}"/>
              </a:ext>
            </a:extLst>
          </p:cNvPr>
          <p:cNvPicPr>
            <a:picLocks noChangeAspect="1"/>
          </p:cNvPicPr>
          <p:nvPr/>
        </p:nvPicPr>
        <p:blipFill rotWithShape="1">
          <a:blip r:embed="rId2"/>
          <a:srcRect l="26617" t="22008" r="26756" b="19197"/>
          <a:stretch/>
        </p:blipFill>
        <p:spPr>
          <a:xfrm>
            <a:off x="572878" y="932975"/>
            <a:ext cx="8615190" cy="5555960"/>
          </a:xfrm>
          <a:prstGeom prst="rect">
            <a:avLst/>
          </a:prstGeom>
        </p:spPr>
      </p:pic>
    </p:spTree>
    <p:extLst>
      <p:ext uri="{BB962C8B-B14F-4D97-AF65-F5344CB8AC3E}">
        <p14:creationId xmlns:p14="http://schemas.microsoft.com/office/powerpoint/2010/main" val="3735718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4442"/>
            <a:ext cx="12192000" cy="79378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Tasa de Letalidad de Dengue, Región Loreto Años 2018 – *2024 (*SE 19). </a:t>
            </a:r>
          </a:p>
        </p:txBody>
      </p:sp>
      <p:sp>
        <p:nvSpPr>
          <p:cNvPr id="9" name="Rectángulo 8"/>
          <p:cNvSpPr/>
          <p:nvPr/>
        </p:nvSpPr>
        <p:spPr>
          <a:xfrm>
            <a:off x="6222708" y="5959010"/>
            <a:ext cx="950311" cy="290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3"/>
          </a:p>
        </p:txBody>
      </p:sp>
      <p:pic>
        <p:nvPicPr>
          <p:cNvPr id="3" name="Imagen 2">
            <a:extLst>
              <a:ext uri="{FF2B5EF4-FFF2-40B4-BE49-F238E27FC236}">
                <a16:creationId xmlns:a16="http://schemas.microsoft.com/office/drawing/2014/main" id="{B698013F-C7C1-431B-B3EF-3D3450BFF733}"/>
              </a:ext>
            </a:extLst>
          </p:cNvPr>
          <p:cNvPicPr>
            <a:picLocks noChangeAspect="1"/>
          </p:cNvPicPr>
          <p:nvPr/>
        </p:nvPicPr>
        <p:blipFill>
          <a:blip r:embed="rId3"/>
          <a:stretch>
            <a:fillRect/>
          </a:stretch>
        </p:blipFill>
        <p:spPr>
          <a:xfrm>
            <a:off x="301451" y="1024932"/>
            <a:ext cx="11394829" cy="5395965"/>
          </a:xfrm>
          <a:prstGeom prst="rect">
            <a:avLst/>
          </a:prstGeom>
          <a:ln>
            <a:solidFill>
              <a:schemeClr val="tx1"/>
            </a:solidFill>
          </a:ln>
        </p:spPr>
      </p:pic>
      <p:sp>
        <p:nvSpPr>
          <p:cNvPr id="6" name="CuadroTexto 5">
            <a:extLst>
              <a:ext uri="{FF2B5EF4-FFF2-40B4-BE49-F238E27FC236}">
                <a16:creationId xmlns:a16="http://schemas.microsoft.com/office/drawing/2014/main" id="{44CE27ED-2552-4EB9-AC14-6541DE2D0011}"/>
              </a:ext>
            </a:extLst>
          </p:cNvPr>
          <p:cNvSpPr txBox="1"/>
          <p:nvPr/>
        </p:nvSpPr>
        <p:spPr>
          <a:xfrm>
            <a:off x="495720" y="6420897"/>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spTree>
    <p:extLst>
      <p:ext uri="{BB962C8B-B14F-4D97-AF65-F5344CB8AC3E}">
        <p14:creationId xmlns:p14="http://schemas.microsoft.com/office/powerpoint/2010/main" val="2803896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579" y="2701328"/>
            <a:ext cx="11539728" cy="833584"/>
          </a:xfrm>
        </p:spPr>
        <p:txBody>
          <a:bodyPr>
            <a:noAutofit/>
          </a:bodyPr>
          <a:lstStyle/>
          <a:p>
            <a:r>
              <a:rPr lang="es-MX" sz="4000" b="1" dirty="0">
                <a:solidFill>
                  <a:srgbClr val="002060"/>
                </a:solidFill>
                <a:latin typeface="Arial" panose="020B0604020202020204" pitchFamily="34" charset="0"/>
                <a:cs typeface="Arial" panose="020B0604020202020204" pitchFamily="34" charset="0"/>
              </a:rPr>
              <a:t>DIAGNÓSTICO DEL VIRUS DENGUE</a:t>
            </a:r>
            <a:endParaRPr lang="en-US" sz="4000" dirty="0">
              <a:solidFill>
                <a:srgbClr val="002060"/>
              </a:solidFill>
            </a:endParaRPr>
          </a:p>
        </p:txBody>
      </p:sp>
      <p:sp>
        <p:nvSpPr>
          <p:cNvPr id="3" name="Subtítulo 2"/>
          <p:cNvSpPr>
            <a:spLocks noGrp="1"/>
          </p:cNvSpPr>
          <p:nvPr>
            <p:ph type="subTitle" idx="1"/>
          </p:nvPr>
        </p:nvSpPr>
        <p:spPr>
          <a:xfrm>
            <a:off x="0" y="4016690"/>
            <a:ext cx="12192000" cy="430466"/>
          </a:xfrm>
          <a:solidFill>
            <a:schemeClr val="accent5">
              <a:lumMod val="40000"/>
              <a:lumOff val="60000"/>
            </a:schemeClr>
          </a:solidFill>
        </p:spPr>
        <p:txBody>
          <a:bodyPr anchor="ctr">
            <a:normAutofit/>
          </a:bodyPr>
          <a:lstStyle/>
          <a:p>
            <a:r>
              <a:rPr lang="es-MX" sz="2000" b="1" dirty="0">
                <a:solidFill>
                  <a:schemeClr val="accent5">
                    <a:lumMod val="75000"/>
                  </a:schemeClr>
                </a:solidFill>
                <a:latin typeface="Arial" panose="020B0604020202020204" pitchFamily="34" charset="0"/>
                <a:cs typeface="Arial" panose="020B0604020202020204" pitchFamily="34" charset="0"/>
              </a:rPr>
              <a:t>LABORATORIO DE REFERENCIA REGIONAL DE LORETO</a:t>
            </a:r>
            <a:endParaRPr lang="en-US" sz="2000" b="1" dirty="0">
              <a:solidFill>
                <a:schemeClr val="accent5">
                  <a:lumMod val="75000"/>
                </a:schemeClr>
              </a:solidFill>
              <a:latin typeface="Arial" panose="020B0604020202020204" pitchFamily="34" charset="0"/>
              <a:cs typeface="Arial" panose="020B0604020202020204" pitchFamily="34" charset="0"/>
            </a:endParaRPr>
          </a:p>
        </p:txBody>
      </p:sp>
      <p:sp>
        <p:nvSpPr>
          <p:cNvPr id="4" name="CuadroTexto 3"/>
          <p:cNvSpPr txBox="1"/>
          <p:nvPr/>
        </p:nvSpPr>
        <p:spPr>
          <a:xfrm flipH="1">
            <a:off x="3148769" y="5253842"/>
            <a:ext cx="5742204" cy="646331"/>
          </a:xfrm>
          <a:prstGeom prst="rect">
            <a:avLst/>
          </a:prstGeom>
          <a:noFill/>
        </p:spPr>
        <p:txBody>
          <a:bodyPr wrap="square" rtlCol="0">
            <a:spAutoFit/>
          </a:bodyPr>
          <a:lstStyle/>
          <a:p>
            <a:pPr algn="ctr"/>
            <a:r>
              <a:rPr lang="es-MX" b="1" dirty="0">
                <a:solidFill>
                  <a:srgbClr val="C00000"/>
                </a:solidFill>
                <a:latin typeface="Arial" panose="020B0604020202020204" pitchFamily="34" charset="0"/>
                <a:cs typeface="Arial" panose="020B0604020202020204" pitchFamily="34" charset="0"/>
              </a:rPr>
              <a:t>REPORTE N°19: SE19.2024</a:t>
            </a:r>
          </a:p>
          <a:p>
            <a:pPr algn="ctr"/>
            <a:r>
              <a:rPr lang="es-MX" b="1" dirty="0">
                <a:solidFill>
                  <a:srgbClr val="C00000"/>
                </a:solidFill>
                <a:latin typeface="Arial" panose="020B0604020202020204" pitchFamily="34" charset="0"/>
                <a:cs typeface="Arial" panose="020B0604020202020204" pitchFamily="34" charset="0"/>
              </a:rPr>
              <a:t>(Corte 19.MAY.2024)</a:t>
            </a:r>
            <a:endParaRPr lang="en-US" b="1" dirty="0">
              <a:solidFill>
                <a:srgbClr val="C00000"/>
              </a:solidFill>
              <a:latin typeface="Arial" panose="020B0604020202020204" pitchFamily="34" charset="0"/>
              <a:cs typeface="Arial" panose="020B0604020202020204" pitchFamily="34" charset="0"/>
            </a:endParaRPr>
          </a:p>
        </p:txBody>
      </p:sp>
      <p:sp>
        <p:nvSpPr>
          <p:cNvPr id="7" name="CuadroTexto 6"/>
          <p:cNvSpPr txBox="1"/>
          <p:nvPr/>
        </p:nvSpPr>
        <p:spPr>
          <a:xfrm>
            <a:off x="4900013" y="4721266"/>
            <a:ext cx="2239716" cy="307777"/>
          </a:xfrm>
          <a:prstGeom prst="rect">
            <a:avLst/>
          </a:prstGeom>
          <a:noFill/>
        </p:spPr>
        <p:txBody>
          <a:bodyPr wrap="none" rtlCol="0">
            <a:spAutoFit/>
          </a:bodyPr>
          <a:lstStyle/>
          <a:p>
            <a:r>
              <a:rPr lang="es-MX" sz="1400" b="1" dirty="0">
                <a:latin typeface="Arial" panose="020B0604020202020204" pitchFamily="34" charset="0"/>
                <a:cs typeface="Arial" panose="020B0604020202020204" pitchFamily="34" charset="0"/>
              </a:rPr>
              <a:t>UNIDAD DE VIROLOGIA</a:t>
            </a:r>
            <a:endParaRPr lang="en-US" sz="14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D981BAD9-C809-4F5B-B334-0ABC4B28D075}"/>
              </a:ext>
            </a:extLst>
          </p:cNvPr>
          <p:cNvPicPr>
            <a:picLocks noChangeAspect="1"/>
          </p:cNvPicPr>
          <p:nvPr/>
        </p:nvPicPr>
        <p:blipFill>
          <a:blip r:embed="rId2"/>
          <a:stretch>
            <a:fillRect/>
          </a:stretch>
        </p:blipFill>
        <p:spPr>
          <a:xfrm>
            <a:off x="441224" y="409612"/>
            <a:ext cx="3397129" cy="1253317"/>
          </a:xfrm>
          <a:prstGeom prst="rect">
            <a:avLst/>
          </a:prstGeom>
        </p:spPr>
      </p:pic>
      <p:pic>
        <p:nvPicPr>
          <p:cNvPr id="8" name="Imagen 7">
            <a:extLst>
              <a:ext uri="{FF2B5EF4-FFF2-40B4-BE49-F238E27FC236}">
                <a16:creationId xmlns:a16="http://schemas.microsoft.com/office/drawing/2014/main" id="{3E93B425-BCDD-49DA-9CDC-0FA67010C226}"/>
              </a:ext>
            </a:extLst>
          </p:cNvPr>
          <p:cNvPicPr>
            <a:picLocks noChangeAspect="1"/>
          </p:cNvPicPr>
          <p:nvPr/>
        </p:nvPicPr>
        <p:blipFill>
          <a:blip r:embed="rId3"/>
          <a:stretch>
            <a:fillRect/>
          </a:stretch>
        </p:blipFill>
        <p:spPr>
          <a:xfrm>
            <a:off x="10994065" y="263650"/>
            <a:ext cx="940155" cy="1394735"/>
          </a:xfrm>
          <a:prstGeom prst="rect">
            <a:avLst/>
          </a:prstGeom>
        </p:spPr>
      </p:pic>
    </p:spTree>
    <p:extLst>
      <p:ext uri="{BB962C8B-B14F-4D97-AF65-F5344CB8AC3E}">
        <p14:creationId xmlns:p14="http://schemas.microsoft.com/office/powerpoint/2010/main" val="3776772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0"/>
            <a:ext cx="12192000" cy="73027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Enfermedades Notificadas por Semana Epidemiológica,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Año  2024  (S.E. 19)</a:t>
            </a:r>
          </a:p>
        </p:txBody>
      </p:sp>
      <p:sp>
        <p:nvSpPr>
          <p:cNvPr id="5" name="CuadroTexto 4"/>
          <p:cNvSpPr txBox="1"/>
          <p:nvPr/>
        </p:nvSpPr>
        <p:spPr>
          <a:xfrm>
            <a:off x="9877017" y="894735"/>
            <a:ext cx="2177331" cy="5721566"/>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524" dirty="0">
                <a:effectLst/>
                <a:latin typeface="Arial" panose="020B0604020202020204" pitchFamily="34" charset="0"/>
                <a:cs typeface="Arial" panose="020B0604020202020204" pitchFamily="34" charset="0"/>
              </a:rPr>
              <a:t>Hasta  la S.E. 19- 2024 se han notificado 32 daños bajo vigilancia, 3 de ellas representan el </a:t>
            </a:r>
            <a:r>
              <a:rPr lang="es-PE" sz="1524" dirty="0">
                <a:solidFill>
                  <a:srgbClr val="FF0000"/>
                </a:solidFill>
                <a:effectLst/>
                <a:latin typeface="Arial" panose="020B0604020202020204" pitchFamily="34" charset="0"/>
                <a:cs typeface="Arial" panose="020B0604020202020204" pitchFamily="34" charset="0"/>
              </a:rPr>
              <a:t>82.30%</a:t>
            </a:r>
            <a:r>
              <a:rPr lang="es-PE" sz="1524" dirty="0">
                <a:effectLst/>
                <a:latin typeface="Arial" panose="020B0604020202020204" pitchFamily="34" charset="0"/>
                <a:cs typeface="Arial" panose="020B0604020202020204" pitchFamily="34" charset="0"/>
              </a:rPr>
              <a:t> en las que prevalece Malaria Vivax (49.78%), Dengue sin signos de Alarma (21.38%) y Malaria P. Falciparum (11.14%). </a:t>
            </a:r>
          </a:p>
          <a:p>
            <a:endParaRPr lang="es-PE" sz="1524" dirty="0">
              <a:effectLst/>
              <a:latin typeface="Arial" panose="020B0604020202020204" pitchFamily="34" charset="0"/>
              <a:cs typeface="Arial" panose="020B0604020202020204" pitchFamily="34" charset="0"/>
            </a:endParaRPr>
          </a:p>
          <a:p>
            <a:endParaRPr lang="es-PE" sz="1524" dirty="0">
              <a:effectLst/>
              <a:latin typeface="Arial" panose="020B0604020202020204" pitchFamily="34" charset="0"/>
              <a:cs typeface="Arial" panose="020B0604020202020204" pitchFamily="34" charset="0"/>
            </a:endParaRPr>
          </a:p>
          <a:p>
            <a:r>
              <a:rPr lang="es-PE" sz="1524" dirty="0">
                <a:effectLst/>
                <a:latin typeface="Arial" panose="020B0604020202020204" pitchFamily="34" charset="0"/>
                <a:cs typeface="Arial" panose="020B0604020202020204" pitchFamily="34" charset="0"/>
              </a:rPr>
              <a:t>En el 2023 se reportaron 30 enfermedades en ese mismo periodo, siendo Malaria y Dengue las mismas presentadas en el 2024, además de Leptospirosis. </a:t>
            </a:r>
          </a:p>
          <a:p>
            <a:endParaRPr lang="es-PE" sz="1524" dirty="0">
              <a:effectLst/>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D5775512-7C68-4199-8B9D-E586B42B3239}"/>
              </a:ext>
            </a:extLst>
          </p:cNvPr>
          <p:cNvSpPr txBox="1"/>
          <p:nvPr/>
        </p:nvSpPr>
        <p:spPr>
          <a:xfrm>
            <a:off x="137652" y="6664462"/>
            <a:ext cx="3333136" cy="200055"/>
          </a:xfrm>
          <a:prstGeom prst="rect">
            <a:avLst/>
          </a:prstGeom>
          <a:noFill/>
        </p:spPr>
        <p:txBody>
          <a:bodyPr wrap="square" rtlCol="0">
            <a:spAutoFit/>
          </a:bodyPr>
          <a:lstStyle/>
          <a:p>
            <a:r>
              <a:rPr lang="es-MX" sz="700" dirty="0"/>
              <a:t>Fuente: Base Noti Sp Dirección de Epidemiología 2024</a:t>
            </a:r>
          </a:p>
        </p:txBody>
      </p:sp>
      <p:graphicFrame>
        <p:nvGraphicFramePr>
          <p:cNvPr id="2" name="Objeto 1">
            <a:extLst>
              <a:ext uri="{FF2B5EF4-FFF2-40B4-BE49-F238E27FC236}">
                <a16:creationId xmlns:a16="http://schemas.microsoft.com/office/drawing/2014/main" id="{608E2FFB-B72B-4BBA-B7B6-0E352831A5E2}"/>
              </a:ext>
            </a:extLst>
          </p:cNvPr>
          <p:cNvGraphicFramePr>
            <a:graphicFrameLocks noChangeAspect="1"/>
          </p:cNvGraphicFramePr>
          <p:nvPr>
            <p:extLst>
              <p:ext uri="{D42A27DB-BD31-4B8C-83A1-F6EECF244321}">
                <p14:modId xmlns:p14="http://schemas.microsoft.com/office/powerpoint/2010/main" val="3328290087"/>
              </p:ext>
            </p:extLst>
          </p:nvPr>
        </p:nvGraphicFramePr>
        <p:xfrm>
          <a:off x="382664" y="1002887"/>
          <a:ext cx="9268112" cy="5769727"/>
        </p:xfrm>
        <a:graphic>
          <a:graphicData uri="http://schemas.openxmlformats.org/presentationml/2006/ole">
            <mc:AlternateContent xmlns:mc="http://schemas.openxmlformats.org/markup-compatibility/2006">
              <mc:Choice xmlns:v="urn:schemas-microsoft-com:vml" Requires="v">
                <p:oleObj spid="_x0000_s1078" name="Worksheet" r:id="rId3" imgW="8848725" imgH="6677106" progId="Excel.Sheet.12">
                  <p:embed/>
                </p:oleObj>
              </mc:Choice>
              <mc:Fallback>
                <p:oleObj name="Worksheet" r:id="rId3" imgW="8848725" imgH="6677106" progId="Excel.Sheet.12">
                  <p:embed/>
                  <p:pic>
                    <p:nvPicPr>
                      <p:cNvPr id="0" name=""/>
                      <p:cNvPicPr/>
                      <p:nvPr/>
                    </p:nvPicPr>
                    <p:blipFill>
                      <a:blip r:embed="rId4"/>
                      <a:stretch>
                        <a:fillRect/>
                      </a:stretch>
                    </p:blipFill>
                    <p:spPr>
                      <a:xfrm>
                        <a:off x="382664" y="1002887"/>
                        <a:ext cx="9268112" cy="5769727"/>
                      </a:xfrm>
                      <a:prstGeom prst="rect">
                        <a:avLst/>
                      </a:prstGeom>
                    </p:spPr>
                  </p:pic>
                </p:oleObj>
              </mc:Fallback>
            </mc:AlternateContent>
          </a:graphicData>
        </a:graphic>
      </p:graphicFrame>
    </p:spTree>
    <p:extLst>
      <p:ext uri="{BB962C8B-B14F-4D97-AF65-F5344CB8AC3E}">
        <p14:creationId xmlns:p14="http://schemas.microsoft.com/office/powerpoint/2010/main" val="700594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0649" y="96250"/>
            <a:ext cx="11879432" cy="615553"/>
          </a:xfrm>
          <a:prstGeom prst="rect">
            <a:avLst/>
          </a:prstGeom>
          <a:solidFill>
            <a:srgbClr val="FFFFB3"/>
          </a:solidFill>
          <a:ln>
            <a:solidFill>
              <a:schemeClr val="tx1"/>
            </a:solidFill>
          </a:ln>
        </p:spPr>
        <p:txBody>
          <a:bodyPr wrap="square" rtlCol="0">
            <a:spAutoFit/>
          </a:bodyPr>
          <a:lstStyle/>
          <a:p>
            <a:pPr algn="ctr"/>
            <a:r>
              <a:rPr lang="es-MX" sz="1700" b="1" dirty="0">
                <a:latin typeface="Arial" panose="020B0604020202020204" pitchFamily="34" charset="0"/>
                <a:cs typeface="Arial" panose="020B0604020202020204" pitchFamily="34" charset="0"/>
              </a:rPr>
              <a:t>NÚMERO DE MUESTRAS DE DENGUE E INDICE DE POSITIVIDAD POR SEMANA EPIDEMIOLÓGICA. SE 19 2024. (CORTE 11.05.2024)</a:t>
            </a:r>
            <a:endParaRPr lang="en-US" sz="1700" b="1" dirty="0">
              <a:latin typeface="Arial" panose="020B0604020202020204" pitchFamily="34" charset="0"/>
              <a:cs typeface="Arial" panose="020B0604020202020204" pitchFamily="34" charset="0"/>
            </a:endParaRPr>
          </a:p>
        </p:txBody>
      </p:sp>
      <p:sp>
        <p:nvSpPr>
          <p:cNvPr id="10" name="CuadroTexto 9"/>
          <p:cNvSpPr txBox="1"/>
          <p:nvPr/>
        </p:nvSpPr>
        <p:spPr>
          <a:xfrm>
            <a:off x="327738" y="5202808"/>
            <a:ext cx="5229777" cy="200055"/>
          </a:xfrm>
          <a:prstGeom prst="rect">
            <a:avLst/>
          </a:prstGeom>
          <a:noFill/>
        </p:spPr>
        <p:txBody>
          <a:bodyPr wrap="square" rtlCol="0">
            <a:spAutoFit/>
          </a:bodyPr>
          <a:lstStyle/>
          <a:p>
            <a:r>
              <a:rPr lang="es-MX" sz="700" dirty="0">
                <a:latin typeface="Arial" panose="020B0604020202020204" pitchFamily="34" charset="0"/>
                <a:cs typeface="Arial" panose="020B0604020202020204" pitchFamily="34" charset="0"/>
              </a:rPr>
              <a:t>Fuente: GERESA Loreto: CPC. Dirección de Referencia Regional de Loreto. Unidad de Virología.  NetLabv.2  </a:t>
            </a:r>
          </a:p>
        </p:txBody>
      </p:sp>
      <p:sp>
        <p:nvSpPr>
          <p:cNvPr id="3" name="Marcador de número de diapositiva 2"/>
          <p:cNvSpPr>
            <a:spLocks noGrp="1"/>
          </p:cNvSpPr>
          <p:nvPr>
            <p:ph type="sldNum" sz="quarter" idx="12"/>
          </p:nvPr>
        </p:nvSpPr>
        <p:spPr>
          <a:xfrm>
            <a:off x="8801986" y="6524772"/>
            <a:ext cx="2743200" cy="365125"/>
          </a:xfrm>
        </p:spPr>
        <p:txBody>
          <a:bodyPr/>
          <a:lstStyle/>
          <a:p>
            <a:fld id="{F5620382-0A46-4FB1-A959-BEC0BD143610}" type="slidenum">
              <a:rPr lang="en-US" smtClean="0"/>
              <a:t>20</a:t>
            </a:fld>
            <a:endParaRPr lang="en-US" dirty="0"/>
          </a:p>
        </p:txBody>
      </p:sp>
      <p:sp>
        <p:nvSpPr>
          <p:cNvPr id="5" name="CuadroTexto 4">
            <a:extLst>
              <a:ext uri="{FF2B5EF4-FFF2-40B4-BE49-F238E27FC236}">
                <a16:creationId xmlns:a16="http://schemas.microsoft.com/office/drawing/2014/main" id="{7EDC58B6-26E5-FD50-9447-88422E3E1702}"/>
              </a:ext>
            </a:extLst>
          </p:cNvPr>
          <p:cNvSpPr txBox="1"/>
          <p:nvPr/>
        </p:nvSpPr>
        <p:spPr>
          <a:xfrm>
            <a:off x="190649" y="5434647"/>
            <a:ext cx="11879430" cy="1323439"/>
          </a:xfrm>
          <a:prstGeom prst="rect">
            <a:avLst/>
          </a:prstGeom>
          <a:noFill/>
          <a:ln>
            <a:solidFill>
              <a:schemeClr val="tx1"/>
            </a:solidFill>
          </a:ln>
        </p:spPr>
        <p:txBody>
          <a:bodyPr wrap="square" rtlCol="0">
            <a:spAutoFit/>
          </a:bodyPr>
          <a:lstStyle/>
          <a:p>
            <a:pPr algn="just"/>
            <a:r>
              <a:rPr lang="es-MX" sz="1600" b="1" dirty="0">
                <a:latin typeface="Arial" panose="020B0604020202020204" pitchFamily="34" charset="0"/>
                <a:cs typeface="Arial" panose="020B0604020202020204" pitchFamily="34" charset="0"/>
              </a:rPr>
              <a:t>El índice de positividad muestra el porcentaje de resultados positivos con respecto al número total de pruebas procesadas. </a:t>
            </a:r>
          </a:p>
          <a:p>
            <a:pPr algn="just"/>
            <a:r>
              <a:rPr lang="es-MX" sz="1600" b="1" dirty="0">
                <a:latin typeface="Arial" panose="020B0604020202020204" pitchFamily="34" charset="0"/>
                <a:cs typeface="Arial" panose="020B0604020202020204" pitchFamily="34" charset="0"/>
              </a:rPr>
              <a:t>Se observa una disminución del índice de positividad entre las semanas 15 y 16  10.42 % y 5.00 % respectivamente,  sin embargo se observa un incremento del IP entre la SE 16 a la SE 17, con un IP del 12.75 % en la SE 17, que luego disminuye hacia la SE 19, donde se observa un IP del 8.59%.</a:t>
            </a:r>
          </a:p>
        </p:txBody>
      </p:sp>
      <p:pic>
        <p:nvPicPr>
          <p:cNvPr id="2" name="Imagen 1">
            <a:extLst>
              <a:ext uri="{FF2B5EF4-FFF2-40B4-BE49-F238E27FC236}">
                <a16:creationId xmlns:a16="http://schemas.microsoft.com/office/drawing/2014/main" id="{75A862FC-9D55-FCE0-12AB-A2A590CA7271}"/>
              </a:ext>
            </a:extLst>
          </p:cNvPr>
          <p:cNvPicPr>
            <a:picLocks noChangeAspect="1"/>
          </p:cNvPicPr>
          <p:nvPr/>
        </p:nvPicPr>
        <p:blipFill>
          <a:blip r:embed="rId2"/>
          <a:stretch>
            <a:fillRect/>
          </a:stretch>
        </p:blipFill>
        <p:spPr>
          <a:xfrm>
            <a:off x="1281467" y="825910"/>
            <a:ext cx="9020214" cy="4345113"/>
          </a:xfrm>
          <a:prstGeom prst="rect">
            <a:avLst/>
          </a:prstGeom>
          <a:ln>
            <a:solidFill>
              <a:schemeClr val="tx1"/>
            </a:solidFill>
          </a:ln>
        </p:spPr>
      </p:pic>
    </p:spTree>
    <p:extLst>
      <p:ext uri="{BB962C8B-B14F-4D97-AF65-F5344CB8AC3E}">
        <p14:creationId xmlns:p14="http://schemas.microsoft.com/office/powerpoint/2010/main" val="1154456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F0AEF81-6AE2-C26B-E692-4AB674ED809C}"/>
              </a:ext>
            </a:extLst>
          </p:cNvPr>
          <p:cNvSpPr txBox="1"/>
          <p:nvPr/>
        </p:nvSpPr>
        <p:spPr>
          <a:xfrm>
            <a:off x="415765" y="5173152"/>
            <a:ext cx="11648122" cy="1600438"/>
          </a:xfrm>
          <a:prstGeom prst="rect">
            <a:avLst/>
          </a:prstGeom>
          <a:noFill/>
          <a:ln>
            <a:solidFill>
              <a:schemeClr val="tx1"/>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Durante la semana epidemiológica 19, con corte 11.05.2024, se procesaron 109 muestras mediante la prueba de ELISA anticuerpo IgM, esta prueba se procesan en pacientes con tiempo de enfermedad mayor a 5 días. </a:t>
            </a:r>
          </a:p>
          <a:p>
            <a:pPr algn="just"/>
            <a:r>
              <a:rPr lang="es-MX" sz="1400" b="1" dirty="0">
                <a:latin typeface="Arial" panose="020B0604020202020204" pitchFamily="34" charset="0"/>
                <a:cs typeface="Arial" panose="020B0604020202020204" pitchFamily="34" charset="0"/>
              </a:rPr>
              <a:t>Se han analizado 182 muestras mediante la prueba de ELISA antígeno NS1, esta prueba permite un diagnóstico temprano, detecta la presencia del virus durante los primeros 5 días de enfermedad. </a:t>
            </a:r>
          </a:p>
          <a:p>
            <a:pPr algn="just"/>
            <a:r>
              <a:rPr lang="es-MX" sz="1400" b="1" dirty="0">
                <a:latin typeface="Arial" panose="020B0604020202020204" pitchFamily="34" charset="0"/>
                <a:cs typeface="Arial" panose="020B0604020202020204" pitchFamily="34" charset="0"/>
              </a:rPr>
              <a:t>Se han reportado 17 casos positivos que corresponden a pacientes que se encuentran en los primeros días de la enfermedad (ELISA Antígeno NS1). </a:t>
            </a:r>
          </a:p>
          <a:p>
            <a:pPr algn="just"/>
            <a:r>
              <a:rPr lang="es-MX" sz="1400" b="1" dirty="0">
                <a:latin typeface="Arial" panose="020B0604020202020204" pitchFamily="34" charset="0"/>
                <a:cs typeface="Arial" panose="020B0604020202020204" pitchFamily="34" charset="0"/>
              </a:rPr>
              <a:t>Y 8 casos positivas en pacientes con mas de cinco días de enfermedad (ELISA IgM). </a:t>
            </a:r>
            <a:endParaRPr lang="es-ES" sz="14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a:xfrm>
            <a:off x="8927282" y="6354934"/>
            <a:ext cx="2743200" cy="365125"/>
          </a:xfrm>
        </p:spPr>
        <p:txBody>
          <a:bodyPr/>
          <a:lstStyle/>
          <a:p>
            <a:fld id="{F5620382-0A46-4FB1-A959-BEC0BD143610}" type="slidenum">
              <a:rPr lang="en-US" smtClean="0"/>
              <a:t>21</a:t>
            </a:fld>
            <a:endParaRPr lang="en-US" dirty="0"/>
          </a:p>
        </p:txBody>
      </p:sp>
      <p:sp>
        <p:nvSpPr>
          <p:cNvPr id="8" name="CuadroTexto 7">
            <a:extLst>
              <a:ext uri="{FF2B5EF4-FFF2-40B4-BE49-F238E27FC236}">
                <a16:creationId xmlns:a16="http://schemas.microsoft.com/office/drawing/2014/main" id="{7D1D213F-6181-4C51-9B35-8BE19C6017D9}"/>
              </a:ext>
            </a:extLst>
          </p:cNvPr>
          <p:cNvSpPr txBox="1"/>
          <p:nvPr/>
        </p:nvSpPr>
        <p:spPr>
          <a:xfrm>
            <a:off x="119537" y="29269"/>
            <a:ext cx="11944350" cy="369332"/>
          </a:xfrm>
          <a:prstGeom prst="rect">
            <a:avLst/>
          </a:prstGeom>
          <a:solidFill>
            <a:srgbClr val="FFFFB3"/>
          </a:solidFill>
          <a:ln>
            <a:solidFill>
              <a:schemeClr val="tx1"/>
            </a:solidFill>
          </a:ln>
        </p:spPr>
        <p:txBody>
          <a:bodyPr wrap="square" rtlCol="0">
            <a:spAutoFit/>
          </a:bodyPr>
          <a:lstStyle/>
          <a:p>
            <a:pPr algn="ctr"/>
            <a:r>
              <a:rPr lang="es-MX" b="1" dirty="0">
                <a:solidFill>
                  <a:srgbClr val="002060"/>
                </a:solidFill>
                <a:latin typeface="Arial" panose="020B0604020202020204" pitchFamily="34" charset="0"/>
                <a:cs typeface="Arial" panose="020B0604020202020204" pitchFamily="34" charset="0"/>
              </a:rPr>
              <a:t>RESULTADOS DENGUE POR TIPO DE PRUEBA (IgM y NS1). SE 19 2024. (CORTE 11.05.2024)</a:t>
            </a:r>
          </a:p>
        </p:txBody>
      </p:sp>
      <p:sp>
        <p:nvSpPr>
          <p:cNvPr id="9" name="CuadroTexto 8">
            <a:extLst>
              <a:ext uri="{FF2B5EF4-FFF2-40B4-BE49-F238E27FC236}">
                <a16:creationId xmlns:a16="http://schemas.microsoft.com/office/drawing/2014/main" id="{B8FC124A-A95C-4511-9CEE-BCF1FD361F72}"/>
              </a:ext>
            </a:extLst>
          </p:cNvPr>
          <p:cNvSpPr txBox="1"/>
          <p:nvPr/>
        </p:nvSpPr>
        <p:spPr>
          <a:xfrm>
            <a:off x="2008023" y="4792688"/>
            <a:ext cx="6919259" cy="230832"/>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GERESA </a:t>
            </a:r>
            <a:r>
              <a:rPr lang="es-MX" sz="900" dirty="0">
                <a:latin typeface="Arial" panose="020B0604020202020204" pitchFamily="34" charset="0"/>
                <a:cs typeface="Arial" panose="020B0604020202020204" pitchFamily="34" charset="0"/>
              </a:rPr>
              <a:t>Loreto</a:t>
            </a:r>
            <a:r>
              <a:rPr lang="es-MX" sz="800" dirty="0">
                <a:latin typeface="Arial" panose="020B0604020202020204" pitchFamily="34" charset="0"/>
                <a:cs typeface="Arial" panose="020B0604020202020204" pitchFamily="34" charset="0"/>
              </a:rPr>
              <a:t>: CPC. Dirección de Referencia Regional de Loreto. Unidad de Virología.  NetLabv.2  </a:t>
            </a:r>
          </a:p>
        </p:txBody>
      </p:sp>
      <p:pic>
        <p:nvPicPr>
          <p:cNvPr id="4" name="Imagen 3">
            <a:extLst>
              <a:ext uri="{FF2B5EF4-FFF2-40B4-BE49-F238E27FC236}">
                <a16:creationId xmlns:a16="http://schemas.microsoft.com/office/drawing/2014/main" id="{CCCF7E05-A3CB-0F7D-B363-07CA1A415A0F}"/>
              </a:ext>
            </a:extLst>
          </p:cNvPr>
          <p:cNvPicPr>
            <a:picLocks noChangeAspect="1"/>
          </p:cNvPicPr>
          <p:nvPr/>
        </p:nvPicPr>
        <p:blipFill>
          <a:blip r:embed="rId2"/>
          <a:stretch>
            <a:fillRect/>
          </a:stretch>
        </p:blipFill>
        <p:spPr>
          <a:xfrm>
            <a:off x="2008023" y="532843"/>
            <a:ext cx="7453124" cy="4172559"/>
          </a:xfrm>
          <a:prstGeom prst="rect">
            <a:avLst/>
          </a:prstGeom>
          <a:ln>
            <a:solidFill>
              <a:schemeClr val="tx1"/>
            </a:solidFill>
          </a:ln>
        </p:spPr>
      </p:pic>
    </p:spTree>
    <p:extLst>
      <p:ext uri="{BB962C8B-B14F-4D97-AF65-F5344CB8AC3E}">
        <p14:creationId xmlns:p14="http://schemas.microsoft.com/office/powerpoint/2010/main" val="2253375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700981" y="393457"/>
            <a:ext cx="8190271"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POR PROVINCIAS. SE 19 2024. (CORTE 11.05.2024)</a:t>
            </a:r>
          </a:p>
        </p:txBody>
      </p:sp>
      <p:sp>
        <p:nvSpPr>
          <p:cNvPr id="11" name="CuadroTexto 10">
            <a:extLst>
              <a:ext uri="{FF2B5EF4-FFF2-40B4-BE49-F238E27FC236}">
                <a16:creationId xmlns:a16="http://schemas.microsoft.com/office/drawing/2014/main" id="{DF0AEF81-6AE2-C26B-E692-4AB674ED809C}"/>
              </a:ext>
            </a:extLst>
          </p:cNvPr>
          <p:cNvSpPr txBox="1"/>
          <p:nvPr/>
        </p:nvSpPr>
        <p:spPr>
          <a:xfrm>
            <a:off x="1603740" y="5920054"/>
            <a:ext cx="7900860" cy="584775"/>
          </a:xfrm>
          <a:prstGeom prst="rect">
            <a:avLst/>
          </a:prstGeom>
          <a:noFill/>
          <a:ln>
            <a:solidFill>
              <a:schemeClr val="tx1"/>
            </a:solidFill>
          </a:ln>
        </p:spPr>
        <p:txBody>
          <a:bodyPr wrap="square" rtlCol="0">
            <a:spAutoFit/>
          </a:bodyPr>
          <a:lstStyle/>
          <a:p>
            <a:pPr algn="just"/>
            <a:r>
              <a:rPr lang="es-MX" sz="1600" b="1" dirty="0">
                <a:latin typeface="Arial" panose="020B0604020202020204" pitchFamily="34" charset="0"/>
                <a:cs typeface="Arial" panose="020B0604020202020204" pitchFamily="34" charset="0"/>
              </a:rPr>
              <a:t>En la SE 19, la provincia de Maynas es la que remite mayor número de muestras al Laboratorio (LRRL).</a:t>
            </a:r>
            <a:endParaRPr lang="es-ES" sz="16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F5620382-0A46-4FB1-A959-BEC0BD143610}" type="slidenum">
              <a:rPr lang="en-US" smtClean="0"/>
              <a:t>22</a:t>
            </a:fld>
            <a:endParaRPr lang="en-US" dirty="0"/>
          </a:p>
        </p:txBody>
      </p:sp>
      <p:sp>
        <p:nvSpPr>
          <p:cNvPr id="9" name="CuadroTexto 8">
            <a:extLst>
              <a:ext uri="{FF2B5EF4-FFF2-40B4-BE49-F238E27FC236}">
                <a16:creationId xmlns:a16="http://schemas.microsoft.com/office/drawing/2014/main" id="{98BAF68D-1474-4E9D-8D16-D8A07E750E8C}"/>
              </a:ext>
            </a:extLst>
          </p:cNvPr>
          <p:cNvSpPr txBox="1"/>
          <p:nvPr/>
        </p:nvSpPr>
        <p:spPr>
          <a:xfrm>
            <a:off x="1785140" y="5563792"/>
            <a:ext cx="4709660" cy="200055"/>
          </a:xfrm>
          <a:prstGeom prst="rect">
            <a:avLst/>
          </a:prstGeom>
          <a:noFill/>
        </p:spPr>
        <p:txBody>
          <a:bodyPr wrap="square" rtlCol="0">
            <a:spAutoFit/>
          </a:bodyPr>
          <a:lstStyle/>
          <a:p>
            <a:r>
              <a:rPr lang="es-MX" sz="700" dirty="0">
                <a:latin typeface="Arial" panose="020B0604020202020204" pitchFamily="34" charset="0"/>
                <a:cs typeface="Arial" panose="020B0604020202020204" pitchFamily="34" charset="0"/>
              </a:rPr>
              <a:t>Fuente: GERESA Loreto: CPC. Dirección de Referencia Regional de Loreto. Unidad de Virología.  NetLabv.2  </a:t>
            </a:r>
          </a:p>
        </p:txBody>
      </p:sp>
      <p:pic>
        <p:nvPicPr>
          <p:cNvPr id="4" name="Imagen 3">
            <a:extLst>
              <a:ext uri="{FF2B5EF4-FFF2-40B4-BE49-F238E27FC236}">
                <a16:creationId xmlns:a16="http://schemas.microsoft.com/office/drawing/2014/main" id="{6D89503D-A1BF-77E5-3725-A981556B7E7F}"/>
              </a:ext>
            </a:extLst>
          </p:cNvPr>
          <p:cNvPicPr>
            <a:picLocks noChangeAspect="1"/>
          </p:cNvPicPr>
          <p:nvPr/>
        </p:nvPicPr>
        <p:blipFill>
          <a:blip r:embed="rId2"/>
          <a:stretch>
            <a:fillRect/>
          </a:stretch>
        </p:blipFill>
        <p:spPr>
          <a:xfrm>
            <a:off x="1785140" y="1051433"/>
            <a:ext cx="8035085" cy="4434256"/>
          </a:xfrm>
          <a:prstGeom prst="rect">
            <a:avLst/>
          </a:prstGeom>
          <a:ln>
            <a:solidFill>
              <a:schemeClr val="tx1"/>
            </a:solidFill>
          </a:ln>
        </p:spPr>
      </p:pic>
    </p:spTree>
    <p:extLst>
      <p:ext uri="{BB962C8B-B14F-4D97-AF65-F5344CB8AC3E}">
        <p14:creationId xmlns:p14="http://schemas.microsoft.com/office/powerpoint/2010/main" val="1766997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5948E2-7242-9CFA-87D7-CFF2EAF36519}"/>
              </a:ext>
            </a:extLst>
          </p:cNvPr>
          <p:cNvSpPr txBox="1"/>
          <p:nvPr/>
        </p:nvSpPr>
        <p:spPr>
          <a:xfrm>
            <a:off x="119537" y="44635"/>
            <a:ext cx="11944350"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POR MESES. (CORTE 11.05.2024)</a:t>
            </a:r>
          </a:p>
        </p:txBody>
      </p:sp>
      <p:sp>
        <p:nvSpPr>
          <p:cNvPr id="6" name="CuadroTexto 5">
            <a:extLst>
              <a:ext uri="{FF2B5EF4-FFF2-40B4-BE49-F238E27FC236}">
                <a16:creationId xmlns:a16="http://schemas.microsoft.com/office/drawing/2014/main" id="{0535C1F6-282F-3249-2736-EF4CF4828674}"/>
              </a:ext>
            </a:extLst>
          </p:cNvPr>
          <p:cNvSpPr txBox="1"/>
          <p:nvPr/>
        </p:nvSpPr>
        <p:spPr>
          <a:xfrm>
            <a:off x="206581" y="4458058"/>
            <a:ext cx="4997747" cy="1323439"/>
          </a:xfrm>
          <a:prstGeom prst="rect">
            <a:avLst/>
          </a:prstGeom>
          <a:noFill/>
          <a:ln>
            <a:solidFill>
              <a:schemeClr val="tx1"/>
            </a:solidFill>
          </a:ln>
        </p:spPr>
        <p:txBody>
          <a:bodyPr wrap="square" rtlCol="0">
            <a:spAutoFit/>
          </a:bodyPr>
          <a:lstStyle/>
          <a:p>
            <a:pPr algn="just"/>
            <a:r>
              <a:rPr lang="es-MX" sz="1600" dirty="0"/>
              <a:t>En el mes de Mayo se han procesado un total de 938 muestras. </a:t>
            </a:r>
          </a:p>
          <a:p>
            <a:pPr algn="just"/>
            <a:r>
              <a:rPr lang="es-MX" sz="1600" dirty="0"/>
              <a:t>El 09 de mayo, se observa un IP del 18.53 %, que corresponde a 43 muestras POSITIVAS de un total de 232 muestras procesadas.</a:t>
            </a:r>
          </a:p>
        </p:txBody>
      </p:sp>
      <p:sp>
        <p:nvSpPr>
          <p:cNvPr id="7" name="CuadroTexto 6">
            <a:extLst>
              <a:ext uri="{FF2B5EF4-FFF2-40B4-BE49-F238E27FC236}">
                <a16:creationId xmlns:a16="http://schemas.microsoft.com/office/drawing/2014/main" id="{86196E19-46F2-7AA3-F111-082C24EFECA8}"/>
              </a:ext>
            </a:extLst>
          </p:cNvPr>
          <p:cNvSpPr txBox="1"/>
          <p:nvPr/>
        </p:nvSpPr>
        <p:spPr>
          <a:xfrm>
            <a:off x="5446812" y="4121968"/>
            <a:ext cx="6538607" cy="1569660"/>
          </a:xfrm>
          <a:prstGeom prst="rect">
            <a:avLst/>
          </a:prstGeom>
          <a:noFill/>
          <a:ln>
            <a:solidFill>
              <a:schemeClr val="tx1"/>
            </a:solidFill>
          </a:ln>
        </p:spPr>
        <p:txBody>
          <a:bodyPr wrap="square" rtlCol="0">
            <a:spAutoFit/>
          </a:bodyPr>
          <a:lstStyle/>
          <a:p>
            <a:pPr algn="just"/>
            <a:r>
              <a:rPr lang="es-MX" sz="1600" dirty="0"/>
              <a:t>De las 232 muestras procesadas el 09 de mayo, podemos destacar a los distritos con mayor número de casos positivos:</a:t>
            </a:r>
          </a:p>
          <a:p>
            <a:pPr marL="285750" indent="-285750" algn="just">
              <a:buFont typeface="Arial" panose="020B0604020202020204" pitchFamily="34" charset="0"/>
              <a:buChar char="•"/>
            </a:pPr>
            <a:r>
              <a:rPr lang="es-MX" sz="1600" dirty="0"/>
              <a:t>Yurimaguas, con 16 muestras positivas de un total de75 muestras que corresponden a un IP de 21.33  %.</a:t>
            </a:r>
          </a:p>
          <a:p>
            <a:pPr marL="285750" indent="-285750" algn="just">
              <a:buFont typeface="Arial" panose="020B0604020202020204" pitchFamily="34" charset="0"/>
              <a:buChar char="•"/>
            </a:pPr>
            <a:r>
              <a:rPr lang="es-MX" sz="1600" dirty="0"/>
              <a:t>Belén, con 2 muestras positivas de un total de 6 muestras que corresponden a IP de 33.33 %.</a:t>
            </a:r>
          </a:p>
        </p:txBody>
      </p:sp>
      <p:pic>
        <p:nvPicPr>
          <p:cNvPr id="9" name="Imagen 8">
            <a:extLst>
              <a:ext uri="{FF2B5EF4-FFF2-40B4-BE49-F238E27FC236}">
                <a16:creationId xmlns:a16="http://schemas.microsoft.com/office/drawing/2014/main" id="{146DC1C6-6F2D-1C7E-2662-17021AC629B8}"/>
              </a:ext>
            </a:extLst>
          </p:cNvPr>
          <p:cNvPicPr>
            <a:picLocks noChangeAspect="1"/>
          </p:cNvPicPr>
          <p:nvPr/>
        </p:nvPicPr>
        <p:blipFill>
          <a:blip r:embed="rId2"/>
          <a:stretch>
            <a:fillRect/>
          </a:stretch>
        </p:blipFill>
        <p:spPr>
          <a:xfrm>
            <a:off x="109979" y="4121968"/>
            <a:ext cx="4712616" cy="207282"/>
          </a:xfrm>
          <a:prstGeom prst="rect">
            <a:avLst/>
          </a:prstGeom>
        </p:spPr>
      </p:pic>
      <p:pic>
        <p:nvPicPr>
          <p:cNvPr id="10" name="Imagen 9">
            <a:extLst>
              <a:ext uri="{FF2B5EF4-FFF2-40B4-BE49-F238E27FC236}">
                <a16:creationId xmlns:a16="http://schemas.microsoft.com/office/drawing/2014/main" id="{A0D9CA77-4E54-92E4-CF37-087A4CD966EE}"/>
              </a:ext>
            </a:extLst>
          </p:cNvPr>
          <p:cNvPicPr>
            <a:picLocks noChangeAspect="1"/>
          </p:cNvPicPr>
          <p:nvPr/>
        </p:nvPicPr>
        <p:blipFill>
          <a:blip r:embed="rId2"/>
          <a:stretch>
            <a:fillRect/>
          </a:stretch>
        </p:blipFill>
        <p:spPr>
          <a:xfrm>
            <a:off x="5423968" y="3794798"/>
            <a:ext cx="4712616" cy="207282"/>
          </a:xfrm>
          <a:prstGeom prst="rect">
            <a:avLst/>
          </a:prstGeom>
        </p:spPr>
      </p:pic>
      <p:pic>
        <p:nvPicPr>
          <p:cNvPr id="5" name="Imagen 4">
            <a:extLst>
              <a:ext uri="{FF2B5EF4-FFF2-40B4-BE49-F238E27FC236}">
                <a16:creationId xmlns:a16="http://schemas.microsoft.com/office/drawing/2014/main" id="{A421F1A2-05C3-D988-B9C5-A5CE72C6640F}"/>
              </a:ext>
            </a:extLst>
          </p:cNvPr>
          <p:cNvPicPr>
            <a:picLocks noChangeAspect="1"/>
          </p:cNvPicPr>
          <p:nvPr/>
        </p:nvPicPr>
        <p:blipFill>
          <a:blip r:embed="rId3"/>
          <a:stretch>
            <a:fillRect/>
          </a:stretch>
        </p:blipFill>
        <p:spPr>
          <a:xfrm>
            <a:off x="119537" y="527386"/>
            <a:ext cx="5171836" cy="3465774"/>
          </a:xfrm>
          <a:prstGeom prst="rect">
            <a:avLst/>
          </a:prstGeom>
        </p:spPr>
      </p:pic>
      <p:pic>
        <p:nvPicPr>
          <p:cNvPr id="12" name="Imagen 11">
            <a:extLst>
              <a:ext uri="{FF2B5EF4-FFF2-40B4-BE49-F238E27FC236}">
                <a16:creationId xmlns:a16="http://schemas.microsoft.com/office/drawing/2014/main" id="{274641F4-E9C9-4443-096D-98FEC453BDCA}"/>
              </a:ext>
            </a:extLst>
          </p:cNvPr>
          <p:cNvPicPr>
            <a:picLocks noChangeAspect="1"/>
          </p:cNvPicPr>
          <p:nvPr/>
        </p:nvPicPr>
        <p:blipFill>
          <a:blip r:embed="rId4"/>
          <a:stretch>
            <a:fillRect/>
          </a:stretch>
        </p:blipFill>
        <p:spPr>
          <a:xfrm>
            <a:off x="5507858" y="1685246"/>
            <a:ext cx="6404509" cy="2058116"/>
          </a:xfrm>
          <a:prstGeom prst="rect">
            <a:avLst/>
          </a:prstGeom>
        </p:spPr>
      </p:pic>
    </p:spTree>
    <p:extLst>
      <p:ext uri="{BB962C8B-B14F-4D97-AF65-F5344CB8AC3E}">
        <p14:creationId xmlns:p14="http://schemas.microsoft.com/office/powerpoint/2010/main" val="2811241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F0AEF81-6AE2-C26B-E692-4AB674ED809C}"/>
              </a:ext>
            </a:extLst>
          </p:cNvPr>
          <p:cNvSpPr txBox="1"/>
          <p:nvPr/>
        </p:nvSpPr>
        <p:spPr>
          <a:xfrm>
            <a:off x="351998" y="5976264"/>
            <a:ext cx="11140919" cy="646331"/>
          </a:xfrm>
          <a:prstGeom prst="rect">
            <a:avLst/>
          </a:prstGeom>
          <a:noFill/>
          <a:ln>
            <a:solidFill>
              <a:schemeClr val="tx1"/>
            </a:solidFill>
          </a:ln>
        </p:spPr>
        <p:txBody>
          <a:bodyPr wrap="square" rtlCol="0">
            <a:spAutoFit/>
          </a:bodyPr>
          <a:lstStyle/>
          <a:p>
            <a:pPr algn="just"/>
            <a:r>
              <a:rPr lang="es-MX" sz="1200" b="1" dirty="0">
                <a:latin typeface="Arial" panose="020B0604020202020204" pitchFamily="34" charset="0"/>
                <a:cs typeface="Arial" panose="020B0604020202020204" pitchFamily="34" charset="0"/>
              </a:rPr>
              <a:t>Los establecimientos de Salud que remitieron mayor número de muestras fueron: Hospital Apoyo Iquitos, 70 muestras; Bellavista Nanay, 35 muestras; Hospital Santa Gema de Yurimaguas, 23 muestras. El mayor número de casos positivos se registro en el Hospital Santa Gema de Yurimaguas, con 5 casos.</a:t>
            </a:r>
          </a:p>
        </p:txBody>
      </p:sp>
      <p:sp>
        <p:nvSpPr>
          <p:cNvPr id="3" name="Marcador de número de diapositiva 2"/>
          <p:cNvSpPr>
            <a:spLocks noGrp="1"/>
          </p:cNvSpPr>
          <p:nvPr>
            <p:ph type="sldNum" sz="quarter" idx="12"/>
          </p:nvPr>
        </p:nvSpPr>
        <p:spPr/>
        <p:txBody>
          <a:bodyPr/>
          <a:lstStyle/>
          <a:p>
            <a:r>
              <a:rPr lang="en-US" dirty="0"/>
              <a:t>44</a:t>
            </a:r>
            <a:fld id="{F5620382-0A46-4FB1-A959-BEC0BD143610}" type="slidenum">
              <a:rPr lang="en-US" smtClean="0"/>
              <a:t>24</a:t>
            </a:fld>
            <a:endParaRPr lang="en-US" dirty="0"/>
          </a:p>
        </p:txBody>
      </p:sp>
      <p:sp>
        <p:nvSpPr>
          <p:cNvPr id="8" name="CuadroTexto 7">
            <a:extLst>
              <a:ext uri="{FF2B5EF4-FFF2-40B4-BE49-F238E27FC236}">
                <a16:creationId xmlns:a16="http://schemas.microsoft.com/office/drawing/2014/main" id="{F8DCAF2B-CB10-4BF7-9C2C-C6029F4A9CAE}"/>
              </a:ext>
            </a:extLst>
          </p:cNvPr>
          <p:cNvSpPr txBox="1"/>
          <p:nvPr/>
        </p:nvSpPr>
        <p:spPr>
          <a:xfrm>
            <a:off x="58723" y="44635"/>
            <a:ext cx="12071758"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POR DISTRITO Y ESTABLECIMIENTOS DE SALUD (EESS). SE 19 2024. (CORTE 11.05.2024)</a:t>
            </a:r>
          </a:p>
        </p:txBody>
      </p:sp>
      <p:sp>
        <p:nvSpPr>
          <p:cNvPr id="12" name="CuadroTexto 11">
            <a:extLst>
              <a:ext uri="{FF2B5EF4-FFF2-40B4-BE49-F238E27FC236}">
                <a16:creationId xmlns:a16="http://schemas.microsoft.com/office/drawing/2014/main" id="{A31C4E7D-244F-4667-8D1C-F7E79D2DF92D}"/>
              </a:ext>
            </a:extLst>
          </p:cNvPr>
          <p:cNvSpPr txBox="1"/>
          <p:nvPr/>
        </p:nvSpPr>
        <p:spPr>
          <a:xfrm>
            <a:off x="1736740" y="5592690"/>
            <a:ext cx="4709660" cy="200055"/>
          </a:xfrm>
          <a:prstGeom prst="rect">
            <a:avLst/>
          </a:prstGeom>
          <a:noFill/>
        </p:spPr>
        <p:txBody>
          <a:bodyPr wrap="square" rtlCol="0">
            <a:spAutoFit/>
          </a:bodyPr>
          <a:lstStyle/>
          <a:p>
            <a:r>
              <a:rPr lang="es-MX" sz="700" dirty="0">
                <a:latin typeface="Arial" panose="020B0604020202020204" pitchFamily="34" charset="0"/>
                <a:cs typeface="Arial" panose="020B0604020202020204" pitchFamily="34" charset="0"/>
              </a:rPr>
              <a:t>Fuente: GERESA Loreto: CPC. Dirección de Referencia Regional de Loreto. Unidad de Virología.  NetLabv.2  </a:t>
            </a:r>
          </a:p>
        </p:txBody>
      </p:sp>
      <p:pic>
        <p:nvPicPr>
          <p:cNvPr id="4" name="Imagen 3">
            <a:extLst>
              <a:ext uri="{FF2B5EF4-FFF2-40B4-BE49-F238E27FC236}">
                <a16:creationId xmlns:a16="http://schemas.microsoft.com/office/drawing/2014/main" id="{E73F1599-03A4-33BC-A5EE-F7AF76B9A937}"/>
              </a:ext>
            </a:extLst>
          </p:cNvPr>
          <p:cNvPicPr>
            <a:picLocks noChangeAspect="1"/>
          </p:cNvPicPr>
          <p:nvPr/>
        </p:nvPicPr>
        <p:blipFill>
          <a:blip r:embed="rId2"/>
          <a:stretch>
            <a:fillRect/>
          </a:stretch>
        </p:blipFill>
        <p:spPr>
          <a:xfrm>
            <a:off x="1795463" y="366713"/>
            <a:ext cx="7247869" cy="5160997"/>
          </a:xfrm>
          <a:prstGeom prst="rect">
            <a:avLst/>
          </a:prstGeom>
        </p:spPr>
      </p:pic>
    </p:spTree>
    <p:extLst>
      <p:ext uri="{BB962C8B-B14F-4D97-AF65-F5344CB8AC3E}">
        <p14:creationId xmlns:p14="http://schemas.microsoft.com/office/powerpoint/2010/main" val="3647967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Gráfico 21">
            <a:extLst>
              <a:ext uri="{FF2B5EF4-FFF2-40B4-BE49-F238E27FC236}">
                <a16:creationId xmlns:a16="http://schemas.microsoft.com/office/drawing/2014/main" id="{533D23D9-4D93-4733-B9E6-C63E581E3956}"/>
              </a:ext>
            </a:extLst>
          </p:cNvPr>
          <p:cNvGraphicFramePr>
            <a:graphicFrameLocks/>
          </p:cNvGraphicFramePr>
          <p:nvPr/>
        </p:nvGraphicFramePr>
        <p:xfrm>
          <a:off x="276620" y="970962"/>
          <a:ext cx="11523283" cy="4616212"/>
        </p:xfrm>
        <a:graphic>
          <a:graphicData uri="http://schemas.openxmlformats.org/drawingml/2006/chart">
            <c:chart xmlns:c="http://schemas.openxmlformats.org/drawingml/2006/chart" xmlns:r="http://schemas.openxmlformats.org/officeDocument/2006/relationships" r:id="rId2"/>
          </a:graphicData>
        </a:graphic>
      </p:graphicFrame>
      <p:sp>
        <p:nvSpPr>
          <p:cNvPr id="3" name="Marcador de número de diapositiva 2"/>
          <p:cNvSpPr>
            <a:spLocks noGrp="1"/>
          </p:cNvSpPr>
          <p:nvPr>
            <p:ph type="sldNum" sz="quarter" idx="12"/>
          </p:nvPr>
        </p:nvSpPr>
        <p:spPr/>
        <p:txBody>
          <a:bodyPr/>
          <a:lstStyle/>
          <a:p>
            <a:fld id="{F5620382-0A46-4FB1-A959-BEC0BD143610}" type="slidenum">
              <a:rPr lang="en-US" smtClean="0"/>
              <a:t>25</a:t>
            </a:fld>
            <a:endParaRPr lang="en-US" dirty="0"/>
          </a:p>
        </p:txBody>
      </p:sp>
      <p:sp>
        <p:nvSpPr>
          <p:cNvPr id="10" name="Marcador de número de diapositiva 2"/>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620382-0A46-4FB1-A959-BEC0BD143610}" type="slidenum">
              <a:rPr lang="en-US" smtClean="0"/>
              <a:pPr/>
              <a:t>25</a:t>
            </a:fld>
            <a:endParaRPr lang="en-US"/>
          </a:p>
        </p:txBody>
      </p:sp>
      <p:sp>
        <p:nvSpPr>
          <p:cNvPr id="11" name="CuadroTexto 10">
            <a:extLst>
              <a:ext uri="{FF2B5EF4-FFF2-40B4-BE49-F238E27FC236}">
                <a16:creationId xmlns:a16="http://schemas.microsoft.com/office/drawing/2014/main" id="{DF0AEF81-6AE2-C26B-E692-4AB674ED809C}"/>
              </a:ext>
            </a:extLst>
          </p:cNvPr>
          <p:cNvSpPr txBox="1"/>
          <p:nvPr/>
        </p:nvSpPr>
        <p:spPr>
          <a:xfrm>
            <a:off x="276620" y="5587174"/>
            <a:ext cx="11523284" cy="523220"/>
          </a:xfrm>
          <a:prstGeom prst="rect">
            <a:avLst/>
          </a:prstGeom>
          <a:noFill/>
          <a:ln>
            <a:solidFill>
              <a:schemeClr val="tx1"/>
            </a:solidFill>
          </a:ln>
        </p:spPr>
        <p:txBody>
          <a:bodyPr wrap="square" rtlCol="0">
            <a:spAutoFit/>
          </a:bodyPr>
          <a:lstStyle/>
          <a:p>
            <a:pPr algn="just"/>
            <a:r>
              <a:rPr lang="es-MX" sz="1400" dirty="0">
                <a:latin typeface="Arial" panose="020B0604020202020204" pitchFamily="34" charset="0"/>
                <a:cs typeface="Arial" panose="020B0604020202020204" pitchFamily="34" charset="0"/>
              </a:rPr>
              <a:t>La dinámica de los serotipos de Dengue hasta la SE19 en los años 2023 y 2024. Hasta la SE19-2024 se identificaron tres serotipos del virus: DENV-1, DENV-2 y DENV-3, No se detectó la presencia del serotipo DENV-4 y el serotipo DENV-1 muestra una predominancia desde la SE02. </a:t>
            </a:r>
            <a:endParaRPr lang="es-PE" sz="1400" dirty="0">
              <a:latin typeface="Arial" panose="020B0604020202020204" pitchFamily="34" charset="0"/>
              <a:cs typeface="Arial" panose="020B0604020202020204" pitchFamily="34" charset="0"/>
            </a:endParaRPr>
          </a:p>
        </p:txBody>
      </p:sp>
      <p:sp>
        <p:nvSpPr>
          <p:cNvPr id="19" name="CuadroTexto 18"/>
          <p:cNvSpPr txBox="1"/>
          <p:nvPr/>
        </p:nvSpPr>
        <p:spPr>
          <a:xfrm>
            <a:off x="0" y="0"/>
            <a:ext cx="12192000" cy="830997"/>
          </a:xfrm>
          <a:prstGeom prst="rect">
            <a:avLst/>
          </a:prstGeom>
          <a:solidFill>
            <a:schemeClr val="accent5">
              <a:lumMod val="75000"/>
            </a:schemeClr>
          </a:solidFill>
        </p:spPr>
        <p:txBody>
          <a:bodyPr wrap="square" rtlCol="0">
            <a:spAutoFit/>
          </a:bodyPr>
          <a:lstStyle/>
          <a:p>
            <a:pPr algn="ctr"/>
            <a:r>
              <a:rPr lang="es-MX" sz="2400" b="1" dirty="0">
                <a:solidFill>
                  <a:schemeClr val="bg1"/>
                </a:solidFill>
                <a:latin typeface="Arial" panose="020B0604020202020204" pitchFamily="34" charset="0"/>
                <a:cs typeface="Arial" panose="020B0604020202020204" pitchFamily="34" charset="0"/>
              </a:rPr>
              <a:t>IDENTIFICACIÓN DE LOS SEROTIPOS DEL DENGUE (DENV-1,2,3 Y 4) EN LA REGIÓN LORETO HASTA LA SE19-2024</a:t>
            </a:r>
            <a:endParaRPr lang="en-US" sz="2400" b="1" dirty="0">
              <a:solidFill>
                <a:schemeClr val="bg1"/>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047BFCF0-A271-4D12-8C20-B12399A73C21}"/>
              </a:ext>
            </a:extLst>
          </p:cNvPr>
          <p:cNvSpPr txBox="1"/>
          <p:nvPr/>
        </p:nvSpPr>
        <p:spPr>
          <a:xfrm>
            <a:off x="276620" y="6459865"/>
            <a:ext cx="4350688" cy="261610"/>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Fuente: NetLabv.2 y Unidad de Biología Molecular del LRR-Loreto  </a:t>
            </a:r>
          </a:p>
        </p:txBody>
      </p:sp>
      <p:sp>
        <p:nvSpPr>
          <p:cNvPr id="2" name="CuadroTexto 1">
            <a:extLst>
              <a:ext uri="{FF2B5EF4-FFF2-40B4-BE49-F238E27FC236}">
                <a16:creationId xmlns:a16="http://schemas.microsoft.com/office/drawing/2014/main" id="{31849263-DD71-4C99-AC70-41DB7CF5D453}"/>
              </a:ext>
            </a:extLst>
          </p:cNvPr>
          <p:cNvSpPr txBox="1"/>
          <p:nvPr/>
        </p:nvSpPr>
        <p:spPr>
          <a:xfrm>
            <a:off x="11161336" y="4354386"/>
            <a:ext cx="678391" cy="230832"/>
          </a:xfrm>
          <a:prstGeom prst="rect">
            <a:avLst/>
          </a:prstGeom>
          <a:noFill/>
        </p:spPr>
        <p:txBody>
          <a:bodyPr wrap="none" rtlCol="0">
            <a:spAutoFit/>
          </a:bodyPr>
          <a:lstStyle/>
          <a:p>
            <a:r>
              <a:rPr lang="es-MX" sz="900" b="1" dirty="0"/>
              <a:t>Serotipo 1</a:t>
            </a:r>
            <a:endParaRPr lang="es-PE" sz="900" b="1" dirty="0"/>
          </a:p>
        </p:txBody>
      </p:sp>
      <p:sp>
        <p:nvSpPr>
          <p:cNvPr id="17" name="CuadroTexto 16">
            <a:extLst>
              <a:ext uri="{FF2B5EF4-FFF2-40B4-BE49-F238E27FC236}">
                <a16:creationId xmlns:a16="http://schemas.microsoft.com/office/drawing/2014/main" id="{62466509-5CE7-4F09-80A9-728F71C324F0}"/>
              </a:ext>
            </a:extLst>
          </p:cNvPr>
          <p:cNvSpPr txBox="1"/>
          <p:nvPr/>
        </p:nvSpPr>
        <p:spPr>
          <a:xfrm>
            <a:off x="11067011" y="3862209"/>
            <a:ext cx="732893" cy="246221"/>
          </a:xfrm>
          <a:prstGeom prst="rect">
            <a:avLst/>
          </a:prstGeom>
          <a:noFill/>
        </p:spPr>
        <p:txBody>
          <a:bodyPr wrap="none" rtlCol="0">
            <a:spAutoFit/>
          </a:bodyPr>
          <a:lstStyle/>
          <a:p>
            <a:r>
              <a:rPr lang="es-MX" sz="1000" b="1" dirty="0"/>
              <a:t>Serotipo 2</a:t>
            </a:r>
            <a:endParaRPr lang="es-PE" sz="1000" b="1" dirty="0"/>
          </a:p>
        </p:txBody>
      </p:sp>
      <p:cxnSp>
        <p:nvCxnSpPr>
          <p:cNvPr id="6" name="Conector recto de flecha 5">
            <a:extLst>
              <a:ext uri="{FF2B5EF4-FFF2-40B4-BE49-F238E27FC236}">
                <a16:creationId xmlns:a16="http://schemas.microsoft.com/office/drawing/2014/main" id="{2513D4DE-A64B-408D-A14A-EC56F0C73BB0}"/>
              </a:ext>
            </a:extLst>
          </p:cNvPr>
          <p:cNvCxnSpPr>
            <a:cxnSpLocks/>
          </p:cNvCxnSpPr>
          <p:nvPr/>
        </p:nvCxnSpPr>
        <p:spPr>
          <a:xfrm flipH="1" flipV="1">
            <a:off x="11161336" y="4300050"/>
            <a:ext cx="192464" cy="54336"/>
          </a:xfrm>
          <a:prstGeom prst="straightConnector1">
            <a:avLst/>
          </a:prstGeom>
          <a:ln w="28575">
            <a:solidFill>
              <a:schemeClr val="accent5"/>
            </a:solidFill>
            <a:tailEnd type="triangle"/>
          </a:ln>
        </p:spPr>
        <p:style>
          <a:lnRef idx="1">
            <a:schemeClr val="dk1"/>
          </a:lnRef>
          <a:fillRef idx="0">
            <a:schemeClr val="dk1"/>
          </a:fillRef>
          <a:effectRef idx="0">
            <a:schemeClr val="dk1"/>
          </a:effectRef>
          <a:fontRef idx="minor">
            <a:schemeClr val="tx1"/>
          </a:fontRef>
        </p:style>
      </p:cxnSp>
      <p:cxnSp>
        <p:nvCxnSpPr>
          <p:cNvPr id="20" name="Conector recto de flecha 19">
            <a:extLst>
              <a:ext uri="{FF2B5EF4-FFF2-40B4-BE49-F238E27FC236}">
                <a16:creationId xmlns:a16="http://schemas.microsoft.com/office/drawing/2014/main" id="{22A74E8C-79AB-47CA-9662-6F2F47422A39}"/>
              </a:ext>
            </a:extLst>
          </p:cNvPr>
          <p:cNvCxnSpPr>
            <a:cxnSpLocks/>
            <a:stCxn id="17" idx="2"/>
          </p:cNvCxnSpPr>
          <p:nvPr/>
        </p:nvCxnSpPr>
        <p:spPr>
          <a:xfrm flipH="1">
            <a:off x="11067011" y="4108430"/>
            <a:ext cx="366447" cy="90852"/>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CuadroTexto 17">
            <a:extLst>
              <a:ext uri="{FF2B5EF4-FFF2-40B4-BE49-F238E27FC236}">
                <a16:creationId xmlns:a16="http://schemas.microsoft.com/office/drawing/2014/main" id="{94804CF4-C607-41C6-9C82-E3A2F234B28D}"/>
              </a:ext>
            </a:extLst>
          </p:cNvPr>
          <p:cNvSpPr txBox="1"/>
          <p:nvPr/>
        </p:nvSpPr>
        <p:spPr>
          <a:xfrm>
            <a:off x="11067011" y="3555942"/>
            <a:ext cx="732893" cy="230832"/>
          </a:xfrm>
          <a:prstGeom prst="rect">
            <a:avLst/>
          </a:prstGeom>
          <a:noFill/>
        </p:spPr>
        <p:txBody>
          <a:bodyPr wrap="square" rtlCol="0">
            <a:spAutoFit/>
          </a:bodyPr>
          <a:lstStyle/>
          <a:p>
            <a:r>
              <a:rPr lang="es-MX" sz="900" b="1" dirty="0"/>
              <a:t>Serotipo 3</a:t>
            </a:r>
            <a:endParaRPr lang="es-PE" sz="900" b="1" dirty="0"/>
          </a:p>
        </p:txBody>
      </p:sp>
      <p:cxnSp>
        <p:nvCxnSpPr>
          <p:cNvPr id="21" name="Conector recto de flecha 20">
            <a:extLst>
              <a:ext uri="{FF2B5EF4-FFF2-40B4-BE49-F238E27FC236}">
                <a16:creationId xmlns:a16="http://schemas.microsoft.com/office/drawing/2014/main" id="{68F342D5-6582-4623-BF40-6038A25F4043}"/>
              </a:ext>
            </a:extLst>
          </p:cNvPr>
          <p:cNvCxnSpPr>
            <a:cxnSpLocks/>
            <a:stCxn id="18" idx="1"/>
          </p:cNvCxnSpPr>
          <p:nvPr/>
        </p:nvCxnSpPr>
        <p:spPr>
          <a:xfrm flipH="1">
            <a:off x="10784265" y="3671358"/>
            <a:ext cx="282746" cy="437072"/>
          </a:xfrm>
          <a:prstGeom prst="straightConnector1">
            <a:avLst/>
          </a:prstGeom>
          <a:ln w="28575">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5" name="Conector recto 4">
            <a:extLst>
              <a:ext uri="{FF2B5EF4-FFF2-40B4-BE49-F238E27FC236}">
                <a16:creationId xmlns:a16="http://schemas.microsoft.com/office/drawing/2014/main" id="{611DBFCE-DA1F-476E-81BF-64AC8B16F1F8}"/>
              </a:ext>
            </a:extLst>
          </p:cNvPr>
          <p:cNvCxnSpPr>
            <a:cxnSpLocks/>
          </p:cNvCxnSpPr>
          <p:nvPr/>
        </p:nvCxnSpPr>
        <p:spPr>
          <a:xfrm>
            <a:off x="5410984" y="1630836"/>
            <a:ext cx="0" cy="250915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104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F5620382-0A46-4FB1-A959-BEC0BD143610}" type="slidenum">
              <a:rPr lang="en-US" smtClean="0"/>
              <a:t>26</a:t>
            </a:fld>
            <a:endParaRPr lang="en-US" dirty="0"/>
          </a:p>
        </p:txBody>
      </p:sp>
      <p:sp>
        <p:nvSpPr>
          <p:cNvPr id="10" name="Marcador de número de diapositiva 2"/>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620382-0A46-4FB1-A959-BEC0BD143610}" type="slidenum">
              <a:rPr lang="en-US" smtClean="0"/>
              <a:pPr/>
              <a:t>26</a:t>
            </a:fld>
            <a:endParaRPr lang="en-US"/>
          </a:p>
        </p:txBody>
      </p:sp>
      <p:sp>
        <p:nvSpPr>
          <p:cNvPr id="11" name="CuadroTexto 10">
            <a:extLst>
              <a:ext uri="{FF2B5EF4-FFF2-40B4-BE49-F238E27FC236}">
                <a16:creationId xmlns:a16="http://schemas.microsoft.com/office/drawing/2014/main" id="{DF0AEF81-6AE2-C26B-E692-4AB674ED809C}"/>
              </a:ext>
            </a:extLst>
          </p:cNvPr>
          <p:cNvSpPr txBox="1"/>
          <p:nvPr/>
        </p:nvSpPr>
        <p:spPr>
          <a:xfrm>
            <a:off x="171451" y="5335666"/>
            <a:ext cx="11849099" cy="1169551"/>
          </a:xfrm>
          <a:prstGeom prst="rect">
            <a:avLst/>
          </a:prstGeom>
          <a:noFill/>
          <a:ln>
            <a:solidFill>
              <a:schemeClr val="tx1"/>
            </a:solidFill>
          </a:ln>
        </p:spPr>
        <p:txBody>
          <a:bodyPr wrap="square" rtlCol="0">
            <a:spAutoFit/>
          </a:bodyPr>
          <a:lstStyle/>
          <a:p>
            <a:pPr algn="just"/>
            <a:r>
              <a:rPr lang="es-ES" sz="1400" dirty="0">
                <a:latin typeface="Arial" panose="020B0604020202020204" pitchFamily="34" charset="0"/>
                <a:cs typeface="Arial" panose="020B0604020202020204" pitchFamily="34" charset="0"/>
              </a:rPr>
              <a:t>Hasta la SE19 se analizaron 423 muestras positivas a dengue por Serología (Prueba de ELISA). El 64% corresponde al Serotipo Denv-1 identificado en 11 distritos de la región, el 30% corresponden al Serotipo Denv-2 presente en 11 distritos, principalmente en las provincias de Alto Amazonas, </a:t>
            </a:r>
            <a:r>
              <a:rPr lang="es-ES" sz="1400" dirty="0" err="1">
                <a:latin typeface="Arial" panose="020B0604020202020204" pitchFamily="34" charset="0"/>
                <a:cs typeface="Arial" panose="020B0604020202020204" pitchFamily="34" charset="0"/>
              </a:rPr>
              <a:t>Datem</a:t>
            </a:r>
            <a:r>
              <a:rPr lang="es-ES" sz="1400" dirty="0">
                <a:latin typeface="Arial" panose="020B0604020202020204" pitchFamily="34" charset="0"/>
                <a:cs typeface="Arial" panose="020B0604020202020204" pitchFamily="34" charset="0"/>
              </a:rPr>
              <a:t> del Marañón, Putumayo y Ucayali. Se identificaron 20 casos correspondientes al serotipo Denv-3 en toda la región Loreto, un incremento en Alto Amazonas con 12 casos y 8 en Maynas. La identificación de los serotipos es realizada por 3 laboratorios de los cuales 2 se encuentran en la región Loreto y 1 en Lima (Laboratorio de Referencia Nacional).</a:t>
            </a:r>
            <a:endParaRPr lang="es-PE" sz="1400" dirty="0">
              <a:latin typeface="Arial" panose="020B0604020202020204" pitchFamily="34" charset="0"/>
              <a:cs typeface="Arial" panose="020B0604020202020204" pitchFamily="34" charset="0"/>
            </a:endParaRPr>
          </a:p>
        </p:txBody>
      </p:sp>
      <p:sp>
        <p:nvSpPr>
          <p:cNvPr id="19" name="CuadroTexto 18"/>
          <p:cNvSpPr txBox="1"/>
          <p:nvPr/>
        </p:nvSpPr>
        <p:spPr>
          <a:xfrm>
            <a:off x="0" y="0"/>
            <a:ext cx="12192000" cy="830997"/>
          </a:xfrm>
          <a:prstGeom prst="rect">
            <a:avLst/>
          </a:prstGeom>
          <a:solidFill>
            <a:schemeClr val="accent5">
              <a:lumMod val="75000"/>
            </a:schemeClr>
          </a:solidFill>
        </p:spPr>
        <p:txBody>
          <a:bodyPr wrap="square" rtlCol="0">
            <a:spAutoFit/>
          </a:bodyPr>
          <a:lstStyle/>
          <a:p>
            <a:pPr algn="ctr"/>
            <a:r>
              <a:rPr lang="es-MX" sz="2400" b="1" dirty="0">
                <a:solidFill>
                  <a:schemeClr val="bg1"/>
                </a:solidFill>
                <a:latin typeface="Arial" panose="020B0604020202020204" pitchFamily="34" charset="0"/>
                <a:cs typeface="Arial" panose="020B0604020202020204" pitchFamily="34" charset="0"/>
              </a:rPr>
              <a:t>DISTRIBUCIÓN DE LOS SEROTIPOS DEL DENGUE (DENV-1,2,3 Y 4) EN DISTRITOS DE LA REGIÓN LORETO (SE01-SE19.2024)</a:t>
            </a:r>
            <a:endParaRPr lang="en-US" sz="2400" b="1" dirty="0">
              <a:solidFill>
                <a:schemeClr val="bg1"/>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D1DC671C-A992-493F-BF46-C4E9F5273DEB}"/>
              </a:ext>
            </a:extLst>
          </p:cNvPr>
          <p:cNvSpPr txBox="1"/>
          <p:nvPr/>
        </p:nvSpPr>
        <p:spPr>
          <a:xfrm>
            <a:off x="335612" y="6519862"/>
            <a:ext cx="4722163" cy="261610"/>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Fuente: NetLabv.2 y Unidad de Biología Molecular del LRR-Loreto  </a:t>
            </a:r>
          </a:p>
        </p:txBody>
      </p:sp>
      <p:graphicFrame>
        <p:nvGraphicFramePr>
          <p:cNvPr id="13" name="Gráfico 12">
            <a:extLst>
              <a:ext uri="{FF2B5EF4-FFF2-40B4-BE49-F238E27FC236}">
                <a16:creationId xmlns:a16="http://schemas.microsoft.com/office/drawing/2014/main" id="{C28223F8-E5E8-4D7A-8800-833275072211}"/>
              </a:ext>
            </a:extLst>
          </p:cNvPr>
          <p:cNvGraphicFramePr>
            <a:graphicFrameLocks/>
          </p:cNvGraphicFramePr>
          <p:nvPr/>
        </p:nvGraphicFramePr>
        <p:xfrm>
          <a:off x="171451" y="914401"/>
          <a:ext cx="8595542" cy="44212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Gráfico 15">
            <a:extLst>
              <a:ext uri="{FF2B5EF4-FFF2-40B4-BE49-F238E27FC236}">
                <a16:creationId xmlns:a16="http://schemas.microsoft.com/office/drawing/2014/main" id="{1CDEB140-7BDA-48A1-B2D6-3B9D53D5D948}"/>
              </a:ext>
            </a:extLst>
          </p:cNvPr>
          <p:cNvGraphicFramePr>
            <a:graphicFrameLocks/>
          </p:cNvGraphicFramePr>
          <p:nvPr/>
        </p:nvGraphicFramePr>
        <p:xfrm>
          <a:off x="8488772" y="1203361"/>
          <a:ext cx="3810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Imagen 3">
            <a:extLst>
              <a:ext uri="{FF2B5EF4-FFF2-40B4-BE49-F238E27FC236}">
                <a16:creationId xmlns:a16="http://schemas.microsoft.com/office/drawing/2014/main" id="{3F0CBD38-796E-4273-BAA7-044D38934509}"/>
              </a:ext>
            </a:extLst>
          </p:cNvPr>
          <p:cNvPicPr>
            <a:picLocks noChangeAspect="1"/>
          </p:cNvPicPr>
          <p:nvPr/>
        </p:nvPicPr>
        <p:blipFill>
          <a:blip r:embed="rId4"/>
          <a:stretch>
            <a:fillRect/>
          </a:stretch>
        </p:blipFill>
        <p:spPr>
          <a:xfrm>
            <a:off x="8856154" y="4235521"/>
            <a:ext cx="3087607" cy="984286"/>
          </a:xfrm>
          <a:prstGeom prst="rect">
            <a:avLst/>
          </a:prstGeom>
        </p:spPr>
      </p:pic>
    </p:spTree>
    <p:extLst>
      <p:ext uri="{BB962C8B-B14F-4D97-AF65-F5344CB8AC3E}">
        <p14:creationId xmlns:p14="http://schemas.microsoft.com/office/powerpoint/2010/main" val="1459035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25ED88-639D-4AD8-B73B-E14B0396F5CD}"/>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897452" y="177478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03A2E6DB-9C4F-43CE-AC36-6E6E5852F64A}"/>
              </a:ext>
            </a:extLst>
          </p:cNvPr>
          <p:cNvSpPr>
            <a:spLocks noGrp="1"/>
          </p:cNvSpPr>
          <p:nvPr>
            <p:ph type="ctrTitle"/>
          </p:nvPr>
        </p:nvSpPr>
        <p:spPr>
          <a:xfrm>
            <a:off x="3745735" y="4837472"/>
            <a:ext cx="8141465" cy="1183988"/>
          </a:xfrm>
          <a:solidFill>
            <a:schemeClr val="accent4">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CONTROL VECTORIAL</a:t>
            </a:r>
          </a:p>
        </p:txBody>
      </p:sp>
    </p:spTree>
    <p:extLst>
      <p:ext uri="{BB962C8B-B14F-4D97-AF65-F5344CB8AC3E}">
        <p14:creationId xmlns:p14="http://schemas.microsoft.com/office/powerpoint/2010/main" val="3688490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2F665F-33FE-E1B8-DFB7-AEF7CFC3FC4F}"/>
              </a:ext>
            </a:extLst>
          </p:cNvPr>
          <p:cNvSpPr>
            <a:spLocks noGrp="1"/>
          </p:cNvSpPr>
          <p:nvPr>
            <p:ph type="title"/>
          </p:nvPr>
        </p:nvSpPr>
        <p:spPr>
          <a:xfrm>
            <a:off x="843239" y="70027"/>
            <a:ext cx="6181676" cy="964271"/>
          </a:xfrm>
        </p:spPr>
        <p:txBody>
          <a:bodyPr>
            <a:noAutofit/>
          </a:bodyPr>
          <a:lstStyle/>
          <a:p>
            <a:pPr algn="ctr"/>
            <a:r>
              <a:rPr lang="es-ES" sz="1800" b="1" dirty="0"/>
              <a:t>AVANCE DE II CICLO DE TRATAMIENTO FOCAL EN LA CIUDAD DE IQUITOS 6-16 MAYO 2024</a:t>
            </a:r>
            <a:endParaRPr lang="es-PE" sz="1800" b="1" dirty="0"/>
          </a:p>
        </p:txBody>
      </p:sp>
      <p:sp>
        <p:nvSpPr>
          <p:cNvPr id="8" name="CuadroTexto 1">
            <a:extLst>
              <a:ext uri="{FF2B5EF4-FFF2-40B4-BE49-F238E27FC236}">
                <a16:creationId xmlns:a16="http://schemas.microsoft.com/office/drawing/2014/main" id="{C1C24176-A02B-03C2-8BC6-C37789876EE5}"/>
              </a:ext>
            </a:extLst>
          </p:cNvPr>
          <p:cNvSpPr txBox="1"/>
          <p:nvPr/>
        </p:nvSpPr>
        <p:spPr>
          <a:xfrm>
            <a:off x="277181" y="6496391"/>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pic>
        <p:nvPicPr>
          <p:cNvPr id="3" name="Imagen 2">
            <a:extLst>
              <a:ext uri="{FF2B5EF4-FFF2-40B4-BE49-F238E27FC236}">
                <a16:creationId xmlns:a16="http://schemas.microsoft.com/office/drawing/2014/main" id="{55B6803B-C714-D7B1-D388-48C85E02917E}"/>
              </a:ext>
            </a:extLst>
          </p:cNvPr>
          <p:cNvPicPr>
            <a:picLocks noChangeAspect="1"/>
          </p:cNvPicPr>
          <p:nvPr/>
        </p:nvPicPr>
        <p:blipFill>
          <a:blip r:embed="rId2"/>
          <a:stretch>
            <a:fillRect/>
          </a:stretch>
        </p:blipFill>
        <p:spPr>
          <a:xfrm>
            <a:off x="277181" y="977537"/>
            <a:ext cx="7546658" cy="4097078"/>
          </a:xfrm>
          <a:prstGeom prst="rect">
            <a:avLst/>
          </a:prstGeom>
        </p:spPr>
      </p:pic>
      <p:pic>
        <p:nvPicPr>
          <p:cNvPr id="6" name="Imagen 5">
            <a:extLst>
              <a:ext uri="{FF2B5EF4-FFF2-40B4-BE49-F238E27FC236}">
                <a16:creationId xmlns:a16="http://schemas.microsoft.com/office/drawing/2014/main" id="{376CFF6D-DC65-91CC-01CE-D014BE36CA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4446" y="765804"/>
            <a:ext cx="3800372" cy="4520543"/>
          </a:xfrm>
          <a:prstGeom prst="rect">
            <a:avLst/>
          </a:prstGeom>
        </p:spPr>
      </p:pic>
      <p:sp>
        <p:nvSpPr>
          <p:cNvPr id="7" name="Título 1">
            <a:extLst>
              <a:ext uri="{FF2B5EF4-FFF2-40B4-BE49-F238E27FC236}">
                <a16:creationId xmlns:a16="http://schemas.microsoft.com/office/drawing/2014/main" id="{4CE6E391-CD81-E631-9A71-77A8A58994D2}"/>
              </a:ext>
            </a:extLst>
          </p:cNvPr>
          <p:cNvSpPr txBox="1">
            <a:spLocks/>
          </p:cNvSpPr>
          <p:nvPr/>
        </p:nvSpPr>
        <p:spPr>
          <a:xfrm>
            <a:off x="843239" y="5286347"/>
            <a:ext cx="6181676" cy="9642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800" b="1" dirty="0"/>
              <a:t>El tercer ciclo de control focal se dio inicio el 6 del presente mes, teniendo un porcentaje de avance del 18%. Con la participación de 227 inspectores de vivienda.</a:t>
            </a:r>
            <a:endParaRPr lang="es-PE" sz="1800" b="1" dirty="0"/>
          </a:p>
        </p:txBody>
      </p:sp>
    </p:spTree>
    <p:extLst>
      <p:ext uri="{BB962C8B-B14F-4D97-AF65-F5344CB8AC3E}">
        <p14:creationId xmlns:p14="http://schemas.microsoft.com/office/powerpoint/2010/main" val="1528191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75C63D28-E150-5E96-08F5-5D82F5CBD384}"/>
              </a:ext>
            </a:extLst>
          </p:cNvPr>
          <p:cNvSpPr>
            <a:spLocks noGrp="1"/>
          </p:cNvSpPr>
          <p:nvPr>
            <p:ph type="title"/>
          </p:nvPr>
        </p:nvSpPr>
        <p:spPr>
          <a:xfrm>
            <a:off x="795341" y="301047"/>
            <a:ext cx="9866085" cy="964271"/>
          </a:xfrm>
        </p:spPr>
        <p:txBody>
          <a:bodyPr>
            <a:noAutofit/>
          </a:bodyPr>
          <a:lstStyle/>
          <a:p>
            <a:pPr algn="ctr"/>
            <a:r>
              <a:rPr lang="es-ES" sz="2000" b="1" dirty="0"/>
              <a:t>AVANCE DE TRATAMIENTO FOCAL EN LOCALIDADES DE LA REGION LORETO ABRIL Y MAYO 2024</a:t>
            </a:r>
            <a:endParaRPr lang="es-PE" sz="2000" b="1" dirty="0"/>
          </a:p>
        </p:txBody>
      </p:sp>
      <p:sp>
        <p:nvSpPr>
          <p:cNvPr id="7" name="CuadroTexto 1">
            <a:extLst>
              <a:ext uri="{FF2B5EF4-FFF2-40B4-BE49-F238E27FC236}">
                <a16:creationId xmlns:a16="http://schemas.microsoft.com/office/drawing/2014/main" id="{6B881D42-B27E-8E15-7D3C-9A40294ABEAF}"/>
              </a:ext>
            </a:extLst>
          </p:cNvPr>
          <p:cNvSpPr txBox="1"/>
          <p:nvPr/>
        </p:nvSpPr>
        <p:spPr>
          <a:xfrm>
            <a:off x="795341" y="6324676"/>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pic>
        <p:nvPicPr>
          <p:cNvPr id="3" name="Imagen 2">
            <a:extLst>
              <a:ext uri="{FF2B5EF4-FFF2-40B4-BE49-F238E27FC236}">
                <a16:creationId xmlns:a16="http://schemas.microsoft.com/office/drawing/2014/main" id="{718D1976-D51F-97FF-171E-8CEF8FCB9912}"/>
              </a:ext>
            </a:extLst>
          </p:cNvPr>
          <p:cNvPicPr>
            <a:picLocks noChangeAspect="1"/>
          </p:cNvPicPr>
          <p:nvPr/>
        </p:nvPicPr>
        <p:blipFill>
          <a:blip r:embed="rId2"/>
          <a:stretch>
            <a:fillRect/>
          </a:stretch>
        </p:blipFill>
        <p:spPr>
          <a:xfrm>
            <a:off x="795341" y="1083889"/>
            <a:ext cx="9866085" cy="5014686"/>
          </a:xfrm>
          <a:prstGeom prst="rect">
            <a:avLst/>
          </a:prstGeom>
          <a:ln>
            <a:solidFill>
              <a:schemeClr val="tx1"/>
            </a:solidFill>
          </a:ln>
        </p:spPr>
      </p:pic>
    </p:spTree>
    <p:extLst>
      <p:ext uri="{BB962C8B-B14F-4D97-AF65-F5344CB8AC3E}">
        <p14:creationId xmlns:p14="http://schemas.microsoft.com/office/powerpoint/2010/main" val="1205691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0"/>
            <a:ext cx="12192000" cy="71236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Enfermedades Notificadas según tipo de Diagnóstico</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Loreto, S.E. 19- 2024</a:t>
            </a:r>
          </a:p>
        </p:txBody>
      </p:sp>
      <p:sp>
        <p:nvSpPr>
          <p:cNvPr id="5" name="CuadroTexto 4"/>
          <p:cNvSpPr txBox="1"/>
          <p:nvPr/>
        </p:nvSpPr>
        <p:spPr>
          <a:xfrm>
            <a:off x="9478297" y="875071"/>
            <a:ext cx="2628899" cy="548701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524" dirty="0">
                <a:effectLst/>
                <a:latin typeface="Arial" panose="020B0604020202020204" pitchFamily="34" charset="0"/>
                <a:cs typeface="Arial" panose="020B0604020202020204" pitchFamily="34" charset="0"/>
              </a:rPr>
              <a:t>Hasta  la SE 19-2024 el </a:t>
            </a:r>
            <a:r>
              <a:rPr lang="es-PE" sz="1524" dirty="0">
                <a:solidFill>
                  <a:srgbClr val="FF0000"/>
                </a:solidFill>
                <a:effectLst/>
                <a:latin typeface="Arial" panose="020B0604020202020204" pitchFamily="34" charset="0"/>
                <a:cs typeface="Arial" panose="020B0604020202020204" pitchFamily="34" charset="0"/>
              </a:rPr>
              <a:t>78.63% </a:t>
            </a:r>
            <a:r>
              <a:rPr lang="es-PE" sz="1524" dirty="0">
                <a:effectLst/>
                <a:latin typeface="Arial" panose="020B0604020202020204" pitchFamily="34" charset="0"/>
                <a:cs typeface="Arial" panose="020B0604020202020204" pitchFamily="34" charset="0"/>
              </a:rPr>
              <a:t>de las enfermedades (13,900 casos) son confirmados y el </a:t>
            </a:r>
            <a:r>
              <a:rPr lang="es-PE" sz="1524" dirty="0">
                <a:solidFill>
                  <a:srgbClr val="FF0000"/>
                </a:solidFill>
                <a:effectLst/>
                <a:latin typeface="Arial" panose="020B0604020202020204" pitchFamily="34" charset="0"/>
                <a:cs typeface="Arial" panose="020B0604020202020204" pitchFamily="34" charset="0"/>
              </a:rPr>
              <a:t>21.36%</a:t>
            </a:r>
            <a:r>
              <a:rPr lang="es-PE" sz="1524" dirty="0">
                <a:effectLst/>
                <a:latin typeface="Arial" panose="020B0604020202020204" pitchFamily="34" charset="0"/>
                <a:cs typeface="Arial" panose="020B0604020202020204" pitchFamily="34" charset="0"/>
              </a:rPr>
              <a:t> (3,776) del total de enfermedades notificadas están pendiente su clasificación. 1 caso se reporta como sospechoso (0.006%).</a:t>
            </a:r>
          </a:p>
          <a:p>
            <a:endParaRPr lang="es-PE" sz="1524" dirty="0">
              <a:effectLst/>
              <a:latin typeface="Arial" panose="020B0604020202020204" pitchFamily="34" charset="0"/>
              <a:cs typeface="Arial" panose="020B0604020202020204" pitchFamily="34" charset="0"/>
            </a:endParaRPr>
          </a:p>
          <a:p>
            <a:r>
              <a:rPr lang="es-PE" sz="1524" dirty="0">
                <a:effectLst/>
                <a:latin typeface="Arial" panose="020B0604020202020204" pitchFamily="34" charset="0"/>
                <a:cs typeface="Arial" panose="020B0604020202020204" pitchFamily="34" charset="0"/>
              </a:rPr>
              <a:t>Hasta la presente semana, las enfermedades con mayor porcentaje de probables a espera de su confirmación o descarte son: Leishmaniasis Mucocutánea (</a:t>
            </a:r>
            <a:r>
              <a:rPr lang="es-PE" sz="1524" dirty="0">
                <a:solidFill>
                  <a:srgbClr val="FF0000"/>
                </a:solidFill>
                <a:effectLst/>
                <a:latin typeface="Arial" panose="020B0604020202020204" pitchFamily="34" charset="0"/>
                <a:cs typeface="Arial" panose="020B0604020202020204" pitchFamily="34" charset="0"/>
              </a:rPr>
              <a:t>73.3%</a:t>
            </a:r>
            <a:r>
              <a:rPr lang="es-PE" sz="1524" dirty="0">
                <a:effectLst/>
                <a:latin typeface="Arial" panose="020B0604020202020204" pitchFamily="34" charset="0"/>
                <a:cs typeface="Arial" panose="020B0604020202020204" pitchFamily="34" charset="0"/>
              </a:rPr>
              <a:t>), Dengue sin signos de alarma (</a:t>
            </a:r>
            <a:r>
              <a:rPr lang="es-PE" sz="1524" dirty="0">
                <a:solidFill>
                  <a:srgbClr val="FF0000"/>
                </a:solidFill>
                <a:effectLst/>
                <a:latin typeface="Arial" panose="020B0604020202020204" pitchFamily="34" charset="0"/>
                <a:cs typeface="Arial" panose="020B0604020202020204" pitchFamily="34" charset="0"/>
              </a:rPr>
              <a:t>63.9%</a:t>
            </a:r>
            <a:r>
              <a:rPr lang="es-PE" sz="1524" dirty="0">
                <a:effectLst/>
                <a:latin typeface="Arial" panose="020B0604020202020204" pitchFamily="34" charset="0"/>
                <a:cs typeface="Arial" panose="020B0604020202020204" pitchFamily="34" charset="0"/>
              </a:rPr>
              <a:t>), y Leishmaniasis Cutánea (</a:t>
            </a:r>
            <a:r>
              <a:rPr lang="es-PE" sz="1524" dirty="0">
                <a:solidFill>
                  <a:srgbClr val="FF0000"/>
                </a:solidFill>
                <a:effectLst/>
                <a:latin typeface="Arial" panose="020B0604020202020204" pitchFamily="34" charset="0"/>
                <a:cs typeface="Arial" panose="020B0604020202020204" pitchFamily="34" charset="0"/>
              </a:rPr>
              <a:t>60.6%</a:t>
            </a:r>
            <a:r>
              <a:rPr lang="es-PE" sz="1524" dirty="0">
                <a:effectLst/>
                <a:latin typeface="Arial" panose="020B0604020202020204" pitchFamily="34" charset="0"/>
                <a:cs typeface="Arial" panose="020B0604020202020204" pitchFamily="34" charset="0"/>
              </a:rPr>
              <a:t>) </a:t>
            </a:r>
          </a:p>
        </p:txBody>
      </p:sp>
      <p:sp>
        <p:nvSpPr>
          <p:cNvPr id="6" name="CuadroTexto 5">
            <a:extLst>
              <a:ext uri="{FF2B5EF4-FFF2-40B4-BE49-F238E27FC236}">
                <a16:creationId xmlns:a16="http://schemas.microsoft.com/office/drawing/2014/main" id="{89A94B29-6268-49A3-BB4A-971BACF9A265}"/>
              </a:ext>
            </a:extLst>
          </p:cNvPr>
          <p:cNvSpPr txBox="1"/>
          <p:nvPr/>
        </p:nvSpPr>
        <p:spPr>
          <a:xfrm>
            <a:off x="9478297" y="6467058"/>
            <a:ext cx="2628900" cy="349583"/>
          </a:xfrm>
          <a:prstGeom prst="rect">
            <a:avLst/>
          </a:prstGeom>
          <a:noFill/>
        </p:spPr>
        <p:txBody>
          <a:bodyPr wrap="square" rtlCol="0">
            <a:spAutoFit/>
          </a:bodyPr>
          <a:lstStyle/>
          <a:p>
            <a:r>
              <a:rPr lang="es-MX" sz="836" dirty="0"/>
              <a:t>Fuente: Base de datos del Noti Web de la Dirección de Epidemiología- GERESA Loreto</a:t>
            </a:r>
          </a:p>
        </p:txBody>
      </p:sp>
      <p:graphicFrame>
        <p:nvGraphicFramePr>
          <p:cNvPr id="2" name="Objeto 1">
            <a:extLst>
              <a:ext uri="{FF2B5EF4-FFF2-40B4-BE49-F238E27FC236}">
                <a16:creationId xmlns:a16="http://schemas.microsoft.com/office/drawing/2014/main" id="{14434963-CE83-4417-B4BE-248AE72FA57A}"/>
              </a:ext>
            </a:extLst>
          </p:cNvPr>
          <p:cNvGraphicFramePr>
            <a:graphicFrameLocks noChangeAspect="1"/>
          </p:cNvGraphicFramePr>
          <p:nvPr>
            <p:extLst>
              <p:ext uri="{D42A27DB-BD31-4B8C-83A1-F6EECF244321}">
                <p14:modId xmlns:p14="http://schemas.microsoft.com/office/powerpoint/2010/main" val="1716739177"/>
              </p:ext>
            </p:extLst>
          </p:nvPr>
        </p:nvGraphicFramePr>
        <p:xfrm>
          <a:off x="318270" y="1037845"/>
          <a:ext cx="8985059" cy="5778796"/>
        </p:xfrm>
        <a:graphic>
          <a:graphicData uri="http://schemas.openxmlformats.org/presentationml/2006/ole">
            <mc:AlternateContent xmlns:mc="http://schemas.openxmlformats.org/markup-compatibility/2006">
              <mc:Choice xmlns:v="urn:schemas-microsoft-com:vml" Requires="v">
                <p:oleObj spid="_x0000_s3124" name="Worksheet" r:id="rId3" imgW="8172450" imgH="6677106" progId="Excel.Sheet.12">
                  <p:embed/>
                </p:oleObj>
              </mc:Choice>
              <mc:Fallback>
                <p:oleObj name="Worksheet" r:id="rId3" imgW="8172450" imgH="6677106" progId="Excel.Sheet.12">
                  <p:embed/>
                  <p:pic>
                    <p:nvPicPr>
                      <p:cNvPr id="0" name=""/>
                      <p:cNvPicPr/>
                      <p:nvPr/>
                    </p:nvPicPr>
                    <p:blipFill>
                      <a:blip r:embed="rId4"/>
                      <a:stretch>
                        <a:fillRect/>
                      </a:stretch>
                    </p:blipFill>
                    <p:spPr>
                      <a:xfrm>
                        <a:off x="318270" y="1037845"/>
                        <a:ext cx="8985059" cy="5778796"/>
                      </a:xfrm>
                      <a:prstGeom prst="rect">
                        <a:avLst/>
                      </a:prstGeom>
                    </p:spPr>
                  </p:pic>
                </p:oleObj>
              </mc:Fallback>
            </mc:AlternateContent>
          </a:graphicData>
        </a:graphic>
      </p:graphicFrame>
    </p:spTree>
    <p:extLst>
      <p:ext uri="{BB962C8B-B14F-4D97-AF65-F5344CB8AC3E}">
        <p14:creationId xmlns:p14="http://schemas.microsoft.com/office/powerpoint/2010/main" val="2623545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A9CA7CDE-5A53-BFC9-6AB8-E39C5CE974FF}"/>
              </a:ext>
            </a:extLst>
          </p:cNvPr>
          <p:cNvSpPr>
            <a:spLocks noGrp="1"/>
          </p:cNvSpPr>
          <p:nvPr>
            <p:ph type="title"/>
          </p:nvPr>
        </p:nvSpPr>
        <p:spPr>
          <a:xfrm>
            <a:off x="624114" y="139339"/>
            <a:ext cx="10348686" cy="655320"/>
          </a:xfrm>
        </p:spPr>
        <p:txBody>
          <a:bodyPr>
            <a:noAutofit/>
          </a:bodyPr>
          <a:lstStyle/>
          <a:p>
            <a:pPr algn="ctr"/>
            <a:r>
              <a:rPr lang="es-ES" sz="2000" b="1" dirty="0"/>
              <a:t>AVANCE DE II CICLO DE TRATAMIENTO FOCAL EN LOCALIDADES DE LA REGION LORETO REALIZADOS EN LOS MESES DE Y ABRIL Y MAYO 2024</a:t>
            </a:r>
            <a:endParaRPr lang="es-PE" sz="2000" b="1" dirty="0"/>
          </a:p>
        </p:txBody>
      </p:sp>
      <p:pic>
        <p:nvPicPr>
          <p:cNvPr id="3" name="Imagen 2">
            <a:extLst>
              <a:ext uri="{FF2B5EF4-FFF2-40B4-BE49-F238E27FC236}">
                <a16:creationId xmlns:a16="http://schemas.microsoft.com/office/drawing/2014/main" id="{085F928E-7454-4B15-2C6D-FFB178C691A3}"/>
              </a:ext>
            </a:extLst>
          </p:cNvPr>
          <p:cNvPicPr>
            <a:picLocks noChangeAspect="1"/>
          </p:cNvPicPr>
          <p:nvPr/>
        </p:nvPicPr>
        <p:blipFill>
          <a:blip r:embed="rId2"/>
          <a:stretch>
            <a:fillRect/>
          </a:stretch>
        </p:blipFill>
        <p:spPr>
          <a:xfrm>
            <a:off x="449942" y="794659"/>
            <a:ext cx="11117943" cy="5924002"/>
          </a:xfrm>
          <a:prstGeom prst="rect">
            <a:avLst/>
          </a:prstGeom>
        </p:spPr>
      </p:pic>
    </p:spTree>
    <p:extLst>
      <p:ext uri="{BB962C8B-B14F-4D97-AF65-F5344CB8AC3E}">
        <p14:creationId xmlns:p14="http://schemas.microsoft.com/office/powerpoint/2010/main" val="2925900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25ED88-639D-4AD8-B73B-E14B0396F5CD}"/>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897452" y="177478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03A2E6DB-9C4F-43CE-AC36-6E6E5852F64A}"/>
              </a:ext>
            </a:extLst>
          </p:cNvPr>
          <p:cNvSpPr>
            <a:spLocks noGrp="1"/>
          </p:cNvSpPr>
          <p:nvPr>
            <p:ph type="ctrTitle"/>
          </p:nvPr>
        </p:nvSpPr>
        <p:spPr>
          <a:xfrm>
            <a:off x="4988369" y="2582147"/>
            <a:ext cx="6022069" cy="1183988"/>
          </a:xfrm>
          <a:solidFill>
            <a:schemeClr val="accent4">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LEPTOSPIROSIS</a:t>
            </a:r>
          </a:p>
        </p:txBody>
      </p:sp>
    </p:spTree>
    <p:extLst>
      <p:ext uri="{BB962C8B-B14F-4D97-AF65-F5344CB8AC3E}">
        <p14:creationId xmlns:p14="http://schemas.microsoft.com/office/powerpoint/2010/main" val="4194577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5743917"/>
            <a:ext cx="12192000" cy="1007712"/>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87" b="1" dirty="0">
                <a:latin typeface="Arial" panose="020B0604020202020204" pitchFamily="34" charset="0"/>
                <a:cs typeface="Arial" panose="020B0604020202020204" pitchFamily="34" charset="0"/>
              </a:rPr>
              <a:t>Hasta  la S.E. 19 - 2024 se reportaron 1,894 casos de Leptospirosis, de las cuales se confirmaron </a:t>
            </a:r>
            <a:r>
              <a:rPr lang="es-ES" sz="1487" b="1" dirty="0">
                <a:solidFill>
                  <a:srgbClr val="FF0000"/>
                </a:solidFill>
                <a:latin typeface="Arial" panose="020B0604020202020204" pitchFamily="34" charset="0"/>
                <a:cs typeface="Arial" panose="020B0604020202020204" pitchFamily="34" charset="0"/>
              </a:rPr>
              <a:t>45.2% </a:t>
            </a:r>
            <a:r>
              <a:rPr lang="es-ES" sz="1487" b="1" dirty="0">
                <a:latin typeface="Arial" panose="020B0604020202020204" pitchFamily="34" charset="0"/>
                <a:cs typeface="Arial" panose="020B0604020202020204" pitchFamily="34" charset="0"/>
              </a:rPr>
              <a:t>(856 casos), como probables 1,038 (</a:t>
            </a:r>
            <a:r>
              <a:rPr lang="es-ES" sz="1487" b="1" dirty="0">
                <a:solidFill>
                  <a:srgbClr val="FF0000"/>
                </a:solidFill>
                <a:latin typeface="Arial" panose="020B0604020202020204" pitchFamily="34" charset="0"/>
                <a:cs typeface="Arial" panose="020B0604020202020204" pitchFamily="34" charset="0"/>
              </a:rPr>
              <a:t>54.8%</a:t>
            </a:r>
            <a:r>
              <a:rPr lang="es-ES" sz="1487" b="1" dirty="0">
                <a:latin typeface="Arial" panose="020B0604020202020204" pitchFamily="34" charset="0"/>
                <a:cs typeface="Arial" panose="020B0604020202020204" pitchFamily="34" charset="0"/>
              </a:rPr>
              <a:t>)</a:t>
            </a:r>
            <a:r>
              <a:rPr lang="es-ES" sz="1487" b="1" dirty="0">
                <a:solidFill>
                  <a:srgbClr val="FF0000"/>
                </a:solidFill>
                <a:latin typeface="Arial" panose="020B0604020202020204" pitchFamily="34" charset="0"/>
                <a:cs typeface="Arial" panose="020B0604020202020204" pitchFamily="34" charset="0"/>
              </a:rPr>
              <a:t> </a:t>
            </a:r>
            <a:r>
              <a:rPr lang="es-ES" sz="1487" b="1" dirty="0">
                <a:latin typeface="Arial" panose="020B0604020202020204" pitchFamily="34" charset="0"/>
                <a:cs typeface="Arial" panose="020B0604020202020204" pitchFamily="34" charset="0"/>
              </a:rPr>
              <a:t>aún pendiente de clasificación por Micro aglutinación (MAT). Desde la SE1-SE14 2024, los casos se ubicaron en Zona de Epidemia y las últimas 9 semanas se encuentran en disminución, ubicándose en la semana actual en </a:t>
            </a:r>
            <a:r>
              <a:rPr lang="es-ES" sz="1487" b="1" dirty="0">
                <a:highlight>
                  <a:srgbClr val="FFFF00"/>
                </a:highlight>
                <a:latin typeface="Arial" panose="020B0604020202020204" pitchFamily="34" charset="0"/>
                <a:cs typeface="Arial" panose="020B0604020202020204" pitchFamily="34" charset="0"/>
              </a:rPr>
              <a:t>zona de seguridad</a:t>
            </a:r>
            <a:r>
              <a:rPr lang="es-ES" sz="1487" b="1" dirty="0">
                <a:latin typeface="Arial" panose="020B0604020202020204" pitchFamily="34" charset="0"/>
                <a:cs typeface="Arial" panose="020B0604020202020204" pitchFamily="34" charset="0"/>
              </a:rPr>
              <a:t>. En el 2023, en el mismo periodo (hasta la SE-19) se notificaron 1,779 casos de leptospirosis, 115 menos que en el año 2024. </a:t>
            </a:r>
          </a:p>
        </p:txBody>
      </p:sp>
      <p:pic>
        <p:nvPicPr>
          <p:cNvPr id="2" name="Imagen 1">
            <a:extLst>
              <a:ext uri="{FF2B5EF4-FFF2-40B4-BE49-F238E27FC236}">
                <a16:creationId xmlns:a16="http://schemas.microsoft.com/office/drawing/2014/main" id="{20B5E684-4D9A-415A-91AA-93A6FF8A5019}"/>
              </a:ext>
            </a:extLst>
          </p:cNvPr>
          <p:cNvPicPr>
            <a:picLocks noChangeAspect="1"/>
          </p:cNvPicPr>
          <p:nvPr/>
        </p:nvPicPr>
        <p:blipFill>
          <a:blip r:embed="rId3"/>
          <a:stretch>
            <a:fillRect/>
          </a:stretch>
        </p:blipFill>
        <p:spPr>
          <a:xfrm>
            <a:off x="638979" y="137865"/>
            <a:ext cx="10840598" cy="5436670"/>
          </a:xfrm>
          <a:prstGeom prst="rect">
            <a:avLst/>
          </a:prstGeom>
        </p:spPr>
      </p:pic>
    </p:spTree>
    <p:extLst>
      <p:ext uri="{BB962C8B-B14F-4D97-AF65-F5344CB8AC3E}">
        <p14:creationId xmlns:p14="http://schemas.microsoft.com/office/powerpoint/2010/main" val="2102593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6024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Leptospirosis por distritos y Semanas epidemiológicas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19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p:txBody>
      </p:sp>
      <p:sp>
        <p:nvSpPr>
          <p:cNvPr id="8" name="Rectangle 7"/>
          <p:cNvSpPr/>
          <p:nvPr/>
        </p:nvSpPr>
        <p:spPr>
          <a:xfrm>
            <a:off x="589727" y="2163905"/>
            <a:ext cx="383676" cy="653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dirty="0"/>
          </a:p>
        </p:txBody>
      </p:sp>
      <p:sp>
        <p:nvSpPr>
          <p:cNvPr id="10" name="CuadroTexto 9">
            <a:extLst>
              <a:ext uri="{FF2B5EF4-FFF2-40B4-BE49-F238E27FC236}">
                <a16:creationId xmlns:a16="http://schemas.microsoft.com/office/drawing/2014/main" id="{8CE9D228-5BDC-419C-AC27-D503450F6C98}"/>
              </a:ext>
            </a:extLst>
          </p:cNvPr>
          <p:cNvSpPr txBox="1"/>
          <p:nvPr/>
        </p:nvSpPr>
        <p:spPr>
          <a:xfrm>
            <a:off x="94593" y="5974079"/>
            <a:ext cx="12002814" cy="778868"/>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87" b="1" dirty="0">
                <a:latin typeface="Arial" panose="020B0604020202020204" pitchFamily="34" charset="0"/>
                <a:cs typeface="Arial" panose="020B0604020202020204" pitchFamily="34" charset="0"/>
              </a:rPr>
              <a:t>Hasta la S.E. </a:t>
            </a:r>
            <a:r>
              <a:rPr lang="es-ES" sz="1301" b="1" dirty="0">
                <a:latin typeface="Arial" panose="020B0604020202020204" pitchFamily="34" charset="0"/>
                <a:cs typeface="Arial" panose="020B0604020202020204" pitchFamily="34" charset="0"/>
              </a:rPr>
              <a:t>19</a:t>
            </a:r>
            <a:r>
              <a:rPr lang="es-ES" sz="1487" b="1" dirty="0">
                <a:latin typeface="Arial" panose="020B0604020202020204" pitchFamily="34" charset="0"/>
                <a:cs typeface="Arial" panose="020B0604020202020204" pitchFamily="34" charset="0"/>
              </a:rPr>
              <a:t> - 2024, 39 distritos reportan casos, 8 de ellos concentran el </a:t>
            </a:r>
            <a:r>
              <a:rPr lang="es-ES" sz="1487" b="1" dirty="0">
                <a:solidFill>
                  <a:srgbClr val="FF0000"/>
                </a:solidFill>
                <a:latin typeface="Arial" panose="020B0604020202020204" pitchFamily="34" charset="0"/>
                <a:cs typeface="Arial" panose="020B0604020202020204" pitchFamily="34" charset="0"/>
              </a:rPr>
              <a:t>82.68%</a:t>
            </a:r>
            <a:r>
              <a:rPr lang="es-ES" sz="1487" b="1" dirty="0">
                <a:latin typeface="Arial" panose="020B0604020202020204" pitchFamily="34" charset="0"/>
                <a:cs typeface="Arial" panose="020B0604020202020204" pitchFamily="34" charset="0"/>
              </a:rPr>
              <a:t>, siendo San Juan Bautista el distrito con mayor porcentaje de casos (27.19%), Punchana (13.73%), Contamana (9.77%). Según el mapa de riesgo 16 distritos están considerados  en Alto riesgo, 8 de mediano riesgo y 15 en bajo riesgo, no se reportaron fallecidos por Leptospirosis en el presente año. </a:t>
            </a:r>
          </a:p>
        </p:txBody>
      </p:sp>
      <p:pic>
        <p:nvPicPr>
          <p:cNvPr id="6" name="Imagen 5">
            <a:extLst>
              <a:ext uri="{FF2B5EF4-FFF2-40B4-BE49-F238E27FC236}">
                <a16:creationId xmlns:a16="http://schemas.microsoft.com/office/drawing/2014/main" id="{397CAE93-0C12-46A2-A0FD-E6DB5168DF0D}"/>
              </a:ext>
            </a:extLst>
          </p:cNvPr>
          <p:cNvPicPr>
            <a:picLocks noChangeAspect="1"/>
          </p:cNvPicPr>
          <p:nvPr/>
        </p:nvPicPr>
        <p:blipFill>
          <a:blip r:embed="rId4"/>
          <a:stretch>
            <a:fillRect/>
          </a:stretch>
        </p:blipFill>
        <p:spPr>
          <a:xfrm>
            <a:off x="781565" y="891155"/>
            <a:ext cx="3288434" cy="5082923"/>
          </a:xfrm>
          <a:prstGeom prst="rect">
            <a:avLst/>
          </a:prstGeom>
        </p:spPr>
      </p:pic>
      <p:graphicFrame>
        <p:nvGraphicFramePr>
          <p:cNvPr id="7" name="Objeto 6">
            <a:extLst>
              <a:ext uri="{FF2B5EF4-FFF2-40B4-BE49-F238E27FC236}">
                <a16:creationId xmlns:a16="http://schemas.microsoft.com/office/drawing/2014/main" id="{A7054CBB-A785-41E7-9141-2CB7ED0F07F3}"/>
              </a:ext>
            </a:extLst>
          </p:cNvPr>
          <p:cNvGraphicFramePr>
            <a:graphicFrameLocks noChangeAspect="1"/>
          </p:cNvGraphicFramePr>
          <p:nvPr>
            <p:extLst>
              <p:ext uri="{D42A27DB-BD31-4B8C-83A1-F6EECF244321}">
                <p14:modId xmlns:p14="http://schemas.microsoft.com/office/powerpoint/2010/main" val="1583571163"/>
              </p:ext>
            </p:extLst>
          </p:nvPr>
        </p:nvGraphicFramePr>
        <p:xfrm>
          <a:off x="4261837" y="891156"/>
          <a:ext cx="6600794" cy="4969817"/>
        </p:xfrm>
        <a:graphic>
          <a:graphicData uri="http://schemas.openxmlformats.org/presentationml/2006/ole">
            <mc:AlternateContent xmlns:mc="http://schemas.openxmlformats.org/markup-compatibility/2006">
              <mc:Choice xmlns:v="urn:schemas-microsoft-com:vml" Requires="v">
                <p:oleObj spid="_x0000_s9250" name="Worksheet" r:id="rId5" imgW="7334250" imgH="8010565" progId="Excel.Sheet.12">
                  <p:embed/>
                </p:oleObj>
              </mc:Choice>
              <mc:Fallback>
                <p:oleObj name="Worksheet" r:id="rId5" imgW="7334250" imgH="8010565" progId="Excel.Sheet.12">
                  <p:embed/>
                  <p:pic>
                    <p:nvPicPr>
                      <p:cNvPr id="0" name=""/>
                      <p:cNvPicPr/>
                      <p:nvPr/>
                    </p:nvPicPr>
                    <p:blipFill>
                      <a:blip r:embed="rId6"/>
                      <a:stretch>
                        <a:fillRect/>
                      </a:stretch>
                    </p:blipFill>
                    <p:spPr>
                      <a:xfrm>
                        <a:off x="4261837" y="891156"/>
                        <a:ext cx="6600794" cy="4969817"/>
                      </a:xfrm>
                      <a:prstGeom prst="rect">
                        <a:avLst/>
                      </a:prstGeom>
                    </p:spPr>
                  </p:pic>
                </p:oleObj>
              </mc:Fallback>
            </mc:AlternateContent>
          </a:graphicData>
        </a:graphic>
      </p:graphicFrame>
    </p:spTree>
    <p:extLst>
      <p:ext uri="{BB962C8B-B14F-4D97-AF65-F5344CB8AC3E}">
        <p14:creationId xmlns:p14="http://schemas.microsoft.com/office/powerpoint/2010/main" val="1972086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Rectángulo">
            <a:extLst>
              <a:ext uri="{FF2B5EF4-FFF2-40B4-BE49-F238E27FC236}">
                <a16:creationId xmlns:a16="http://schemas.microsoft.com/office/drawing/2014/main" id="{9B84626F-4F4E-FD14-B3DC-D3EB129B5827}"/>
              </a:ext>
            </a:extLst>
          </p:cNvPr>
          <p:cNvSpPr/>
          <p:nvPr/>
        </p:nvSpPr>
        <p:spPr>
          <a:xfrm>
            <a:off x="15857" y="0"/>
            <a:ext cx="12140344" cy="71859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Leptospirosis, Iquitos ciudad S.E.  16 – 19 - Año 2024</a:t>
            </a: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8" name="CuadroTexto 7">
            <a:extLst>
              <a:ext uri="{FF2B5EF4-FFF2-40B4-BE49-F238E27FC236}">
                <a16:creationId xmlns:a16="http://schemas.microsoft.com/office/drawing/2014/main" id="{5371FD15-E131-B57B-97E9-8DB1D0B3902D}"/>
              </a:ext>
            </a:extLst>
          </p:cNvPr>
          <p:cNvSpPr txBox="1"/>
          <p:nvPr/>
        </p:nvSpPr>
        <p:spPr>
          <a:xfrm>
            <a:off x="9826508" y="919400"/>
            <a:ext cx="2051276" cy="4401205"/>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ES" sz="2000" dirty="0"/>
              <a:t>El mapa de calor de dengue muestra casos dispersos en los 4 distritos de la ciudad de Iquitos, observándose puntos focalizado de mayor concentración de casos en el distrito de Belén </a:t>
            </a:r>
            <a:r>
              <a:rPr lang="es-ES" sz="2000" dirty="0">
                <a:solidFill>
                  <a:srgbClr val="FF0000"/>
                </a:solidFill>
              </a:rPr>
              <a:t>(Sector 24). </a:t>
            </a:r>
            <a:endParaRPr lang="es-ES" sz="2000" dirty="0"/>
          </a:p>
        </p:txBody>
      </p:sp>
      <p:pic>
        <p:nvPicPr>
          <p:cNvPr id="2" name="Imagen 1">
            <a:extLst>
              <a:ext uri="{FF2B5EF4-FFF2-40B4-BE49-F238E27FC236}">
                <a16:creationId xmlns:a16="http://schemas.microsoft.com/office/drawing/2014/main" id="{52BCB271-E7EC-4942-B518-BAD687B742A4}"/>
              </a:ext>
            </a:extLst>
          </p:cNvPr>
          <p:cNvPicPr>
            <a:picLocks noChangeAspect="1"/>
          </p:cNvPicPr>
          <p:nvPr/>
        </p:nvPicPr>
        <p:blipFill rotWithShape="1">
          <a:blip r:embed="rId2"/>
          <a:srcRect l="26838" t="22651" r="26716" b="19679"/>
          <a:stretch/>
        </p:blipFill>
        <p:spPr>
          <a:xfrm>
            <a:off x="672028" y="820248"/>
            <a:ext cx="8879595" cy="5747912"/>
          </a:xfrm>
          <a:prstGeom prst="rect">
            <a:avLst/>
          </a:prstGeom>
        </p:spPr>
      </p:pic>
    </p:spTree>
    <p:extLst>
      <p:ext uri="{BB962C8B-B14F-4D97-AF65-F5344CB8AC3E}">
        <p14:creationId xmlns:p14="http://schemas.microsoft.com/office/powerpoint/2010/main" val="3478821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A87C4C-7C4E-4EB5-9853-6318CFFCB92D}"/>
              </a:ext>
            </a:extLst>
          </p:cNvPr>
          <p:cNvSpPr>
            <a:spLocks noGrp="1"/>
          </p:cNvSpPr>
          <p:nvPr>
            <p:ph type="ctrTitle"/>
          </p:nvPr>
        </p:nvSpPr>
        <p:spPr>
          <a:xfrm>
            <a:off x="0" y="2901043"/>
            <a:ext cx="12191999" cy="807356"/>
          </a:xfrm>
          <a:solidFill>
            <a:schemeClr val="accent5">
              <a:lumMod val="20000"/>
              <a:lumOff val="80000"/>
            </a:schemeClr>
          </a:solidFill>
        </p:spPr>
        <p:txBody>
          <a:bodyPr anchor="ctr" anchorCtr="0">
            <a:normAutofit/>
          </a:bodyPr>
          <a:lstStyle/>
          <a:p>
            <a:r>
              <a:rPr lang="es-ES" sz="2000" b="1" dirty="0">
                <a:solidFill>
                  <a:schemeClr val="accent5"/>
                </a:solidFill>
                <a:latin typeface="Arial" panose="020B0604020202020204" pitchFamily="34" charset="0"/>
                <a:cs typeface="Arial" panose="020B0604020202020204" pitchFamily="34" charset="0"/>
              </a:rPr>
              <a:t>LABORATORIO DE REFERENCIA REGIONAL DE LORETO</a:t>
            </a:r>
            <a:endParaRPr lang="es-PE" sz="2000"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97CF2718-4A28-46FB-89D1-9191F8F11AE0}"/>
              </a:ext>
            </a:extLst>
          </p:cNvPr>
          <p:cNvPicPr>
            <a:picLocks noChangeAspect="1"/>
          </p:cNvPicPr>
          <p:nvPr/>
        </p:nvPicPr>
        <p:blipFill>
          <a:blip r:embed="rId2"/>
          <a:stretch>
            <a:fillRect/>
          </a:stretch>
        </p:blipFill>
        <p:spPr>
          <a:xfrm>
            <a:off x="3864668" y="248272"/>
            <a:ext cx="4462659" cy="1353891"/>
          </a:xfrm>
          <a:prstGeom prst="rect">
            <a:avLst/>
          </a:prstGeom>
        </p:spPr>
      </p:pic>
      <p:sp>
        <p:nvSpPr>
          <p:cNvPr id="6" name="Título 1">
            <a:extLst>
              <a:ext uri="{FF2B5EF4-FFF2-40B4-BE49-F238E27FC236}">
                <a16:creationId xmlns:a16="http://schemas.microsoft.com/office/drawing/2014/main" id="{B3C4701B-9FD6-4728-820C-6F511189B71A}"/>
              </a:ext>
            </a:extLst>
          </p:cNvPr>
          <p:cNvSpPr txBox="1">
            <a:spLocks/>
          </p:cNvSpPr>
          <p:nvPr/>
        </p:nvSpPr>
        <p:spPr>
          <a:xfrm>
            <a:off x="1932263" y="3860800"/>
            <a:ext cx="9241872" cy="14501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200" b="1" dirty="0">
                <a:solidFill>
                  <a:schemeClr val="tx2"/>
                </a:solidFill>
                <a:effectLst>
                  <a:outerShdw blurRad="38100" dist="38100" dir="2700000" algn="tl">
                    <a:srgbClr val="000000">
                      <a:alpha val="43137"/>
                    </a:srgbClr>
                  </a:outerShdw>
                </a:effectLst>
              </a:rPr>
              <a:t>UNIDAD DE MICROBIOLOGÍA</a:t>
            </a:r>
            <a:br>
              <a:rPr lang="es-ES" sz="1600" dirty="0"/>
            </a:br>
            <a:br>
              <a:rPr lang="es-ES" sz="1600" dirty="0"/>
            </a:br>
            <a:br>
              <a:rPr lang="es-ES" sz="1600" dirty="0"/>
            </a:br>
            <a:r>
              <a:rPr lang="es-ES" sz="1600" b="1" dirty="0">
                <a:solidFill>
                  <a:srgbClr val="FF0000"/>
                </a:solidFill>
              </a:rPr>
              <a:t>REPORTE S.E. 19 - 2024</a:t>
            </a:r>
            <a:br>
              <a:rPr lang="es-ES" sz="1600" b="1" dirty="0">
                <a:solidFill>
                  <a:srgbClr val="FF0000"/>
                </a:solidFill>
              </a:rPr>
            </a:br>
            <a:r>
              <a:rPr lang="es-ES" sz="1600" b="1" dirty="0">
                <a:solidFill>
                  <a:srgbClr val="FF0000"/>
                </a:solidFill>
              </a:rPr>
              <a:t>PROCESADOS 07, 09 y 10/05/2024</a:t>
            </a:r>
            <a:endParaRPr lang="es-PE" sz="1600" dirty="0"/>
          </a:p>
        </p:txBody>
      </p:sp>
      <p:sp>
        <p:nvSpPr>
          <p:cNvPr id="7" name="Título 1">
            <a:extLst>
              <a:ext uri="{FF2B5EF4-FFF2-40B4-BE49-F238E27FC236}">
                <a16:creationId xmlns:a16="http://schemas.microsoft.com/office/drawing/2014/main" id="{0705EDA7-3705-4829-BB61-C614957AC960}"/>
              </a:ext>
            </a:extLst>
          </p:cNvPr>
          <p:cNvSpPr txBox="1">
            <a:spLocks/>
          </p:cNvSpPr>
          <p:nvPr/>
        </p:nvSpPr>
        <p:spPr>
          <a:xfrm>
            <a:off x="-1" y="1867445"/>
            <a:ext cx="12191999" cy="72797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200" b="1" dirty="0">
                <a:solidFill>
                  <a:schemeClr val="accent1">
                    <a:lumMod val="75000"/>
                  </a:schemeClr>
                </a:solidFill>
                <a:latin typeface="Arial" panose="020B0604020202020204" pitchFamily="34" charset="0"/>
                <a:cs typeface="Arial" panose="020B0604020202020204" pitchFamily="34" charset="0"/>
              </a:rPr>
              <a:t>DIAGNÓSTICO DE LEPTOSPIROSIS</a:t>
            </a:r>
            <a:endParaRPr lang="es-PE" sz="3200" dirty="0"/>
          </a:p>
        </p:txBody>
      </p:sp>
      <p:pic>
        <p:nvPicPr>
          <p:cNvPr id="14" name="Imagen 13">
            <a:extLst>
              <a:ext uri="{FF2B5EF4-FFF2-40B4-BE49-F238E27FC236}">
                <a16:creationId xmlns:a16="http://schemas.microsoft.com/office/drawing/2014/main" id="{F8DF2969-4FD7-46E7-871C-E3313C46EC5E}"/>
              </a:ext>
            </a:extLst>
          </p:cNvPr>
          <p:cNvPicPr>
            <a:picLocks noChangeAspect="1"/>
          </p:cNvPicPr>
          <p:nvPr/>
        </p:nvPicPr>
        <p:blipFill>
          <a:blip r:embed="rId3"/>
          <a:stretch>
            <a:fillRect/>
          </a:stretch>
        </p:blipFill>
        <p:spPr>
          <a:xfrm>
            <a:off x="10913121" y="5052291"/>
            <a:ext cx="1240068" cy="1805709"/>
          </a:xfrm>
          <a:prstGeom prst="rect">
            <a:avLst/>
          </a:prstGeom>
        </p:spPr>
      </p:pic>
    </p:spTree>
    <p:extLst>
      <p:ext uri="{BB962C8B-B14F-4D97-AF65-F5344CB8AC3E}">
        <p14:creationId xmlns:p14="http://schemas.microsoft.com/office/powerpoint/2010/main" val="3979112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0" y="0"/>
            <a:ext cx="12192000" cy="1015663"/>
          </a:xfrm>
          <a:prstGeom prst="rect">
            <a:avLst/>
          </a:prstGeom>
          <a:solidFill>
            <a:schemeClr val="accent6">
              <a:lumMod val="40000"/>
              <a:lumOff val="60000"/>
            </a:schemeClr>
          </a:solidFill>
        </p:spPr>
        <p:txBody>
          <a:bodyPr wrap="square" rtlCol="0">
            <a:spAutoFit/>
          </a:bodyPr>
          <a:lstStyle/>
          <a:p>
            <a:pPr algn="ctr"/>
            <a:r>
              <a:rPr lang="es-ES" sz="2000" b="1" dirty="0">
                <a:latin typeface="Arial" panose="020B0604020202020204" pitchFamily="34" charset="0"/>
                <a:cs typeface="Arial" panose="020B0604020202020204" pitchFamily="34" charset="0"/>
              </a:rPr>
              <a:t>MUESTRAS PROCESADAS POR ESTABLECIMIENTO DE SALUD</a:t>
            </a:r>
          </a:p>
          <a:p>
            <a:pPr algn="ctr"/>
            <a:r>
              <a:rPr lang="es-ES" sz="2000" b="1" dirty="0">
                <a:latin typeface="Arial" panose="020B0604020202020204" pitchFamily="34" charset="0"/>
                <a:cs typeface="Arial" panose="020B0604020202020204" pitchFamily="34" charset="0"/>
              </a:rPr>
              <a:t>DE LA SEMANA EPIDEMIOLÓGICA 19 – 2024</a:t>
            </a:r>
          </a:p>
          <a:p>
            <a:pPr algn="ctr"/>
            <a:r>
              <a:rPr lang="es-ES" sz="2000" b="1" dirty="0">
                <a:latin typeface="Arial" panose="020B0604020202020204" pitchFamily="34" charset="0"/>
                <a:cs typeface="Arial" panose="020B0604020202020204" pitchFamily="34" charset="0"/>
              </a:rPr>
              <a:t>DIAGNÓSTICO DE LEPTOSPIROSIS POR EL MÉTODO DE ELISA IgM</a:t>
            </a:r>
            <a:endParaRPr lang="es-PE" sz="2000" b="1"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42B95196-D049-4268-9F31-EA0D40C13C22}"/>
              </a:ext>
            </a:extLst>
          </p:cNvPr>
          <p:cNvSpPr txBox="1"/>
          <p:nvPr/>
        </p:nvSpPr>
        <p:spPr>
          <a:xfrm>
            <a:off x="574211" y="5461742"/>
            <a:ext cx="11080514" cy="1077218"/>
          </a:xfrm>
          <a:prstGeom prst="rect">
            <a:avLst/>
          </a:prstGeom>
          <a:noFill/>
        </p:spPr>
        <p:txBody>
          <a:bodyPr wrap="square" rtlCol="0">
            <a:spAutoFit/>
          </a:bodyPr>
          <a:lstStyle/>
          <a:p>
            <a:pPr algn="just"/>
            <a:r>
              <a:rPr lang="es-ES" sz="1600" dirty="0">
                <a:latin typeface="Arial" panose="020B0604020202020204" pitchFamily="34" charset="0"/>
                <a:cs typeface="Arial" panose="020B0604020202020204" pitchFamily="34" charset="0"/>
              </a:rPr>
              <a:t>En la S.E. 19 2024 Ingresaron 152 muestras de suero de las diferentes IPRESS de la Región Loreto, estas muestras fueron procesadas en el Laboratorio de Referencia Regional Loreto por el método de ELISA IgM para el Diagnóstico de Leptospira, posteriormente las Reactivas e Indeterminadas son enviadas al INS para la confirmación a través del Método de Micro Aglutinación (MAT).</a:t>
            </a:r>
          </a:p>
        </p:txBody>
      </p:sp>
      <p:pic>
        <p:nvPicPr>
          <p:cNvPr id="2" name="Imagen 1">
            <a:extLst>
              <a:ext uri="{FF2B5EF4-FFF2-40B4-BE49-F238E27FC236}">
                <a16:creationId xmlns:a16="http://schemas.microsoft.com/office/drawing/2014/main" id="{93DE392E-DE1C-4226-91B9-A03340F4108F}"/>
              </a:ext>
            </a:extLst>
          </p:cNvPr>
          <p:cNvPicPr>
            <a:picLocks noChangeAspect="1"/>
          </p:cNvPicPr>
          <p:nvPr/>
        </p:nvPicPr>
        <p:blipFill>
          <a:blip r:embed="rId2"/>
          <a:stretch>
            <a:fillRect/>
          </a:stretch>
        </p:blipFill>
        <p:spPr>
          <a:xfrm>
            <a:off x="2800778" y="1099292"/>
            <a:ext cx="6627380" cy="4362450"/>
          </a:xfrm>
          <a:prstGeom prst="rect">
            <a:avLst/>
          </a:prstGeom>
          <a:ln>
            <a:solidFill>
              <a:schemeClr val="tx1"/>
            </a:solidFill>
          </a:ln>
        </p:spPr>
      </p:pic>
    </p:spTree>
    <p:extLst>
      <p:ext uri="{BB962C8B-B14F-4D97-AF65-F5344CB8AC3E}">
        <p14:creationId xmlns:p14="http://schemas.microsoft.com/office/powerpoint/2010/main" val="800127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0" y="0"/>
            <a:ext cx="12192000" cy="1015663"/>
          </a:xfrm>
          <a:prstGeom prst="rect">
            <a:avLst/>
          </a:prstGeom>
          <a:solidFill>
            <a:schemeClr val="accent6">
              <a:lumMod val="40000"/>
              <a:lumOff val="60000"/>
            </a:schemeClr>
          </a:solidFill>
        </p:spPr>
        <p:txBody>
          <a:bodyPr wrap="square" rtlCol="0">
            <a:spAutoFit/>
          </a:bodyPr>
          <a:lstStyle/>
          <a:p>
            <a:pPr algn="ctr"/>
            <a:r>
              <a:rPr lang="es-ES" sz="2000" b="1" dirty="0">
                <a:latin typeface="Arial" panose="020B0604020202020204" pitchFamily="34" charset="0"/>
                <a:cs typeface="Arial" panose="020B0604020202020204" pitchFamily="34" charset="0"/>
              </a:rPr>
              <a:t>MUESTRAS PROCESADAS POR DISTRITOS</a:t>
            </a:r>
          </a:p>
          <a:p>
            <a:pPr algn="ctr"/>
            <a:r>
              <a:rPr lang="es-ES" sz="2000" b="1" dirty="0">
                <a:latin typeface="Arial" panose="020B0604020202020204" pitchFamily="34" charset="0"/>
                <a:cs typeface="Arial" panose="020B0604020202020204" pitchFamily="34" charset="0"/>
              </a:rPr>
              <a:t>DE LA SEMANA EPIDEMIOLÓGICA 19 – 2024</a:t>
            </a:r>
          </a:p>
          <a:p>
            <a:pPr algn="ctr"/>
            <a:r>
              <a:rPr lang="es-ES" sz="2000" b="1" dirty="0">
                <a:latin typeface="Arial" panose="020B0604020202020204" pitchFamily="34" charset="0"/>
                <a:cs typeface="Arial" panose="020B0604020202020204" pitchFamily="34" charset="0"/>
              </a:rPr>
              <a:t>DIAGNÓSTICO DE LEPTOSPIROSIS POR EL MÉTODO DE ELISA IgM</a:t>
            </a:r>
            <a:endParaRPr lang="es-PE" sz="2000" b="1"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42B95196-D049-4268-9F31-EA0D40C13C22}"/>
              </a:ext>
            </a:extLst>
          </p:cNvPr>
          <p:cNvSpPr txBox="1"/>
          <p:nvPr/>
        </p:nvSpPr>
        <p:spPr>
          <a:xfrm>
            <a:off x="555743" y="5051117"/>
            <a:ext cx="11080514" cy="1323439"/>
          </a:xfrm>
          <a:prstGeom prst="rect">
            <a:avLst/>
          </a:prstGeom>
          <a:noFill/>
        </p:spPr>
        <p:txBody>
          <a:bodyPr wrap="square" rtlCol="0">
            <a:spAutoFit/>
          </a:bodyPr>
          <a:lstStyle/>
          <a:p>
            <a:pPr algn="just"/>
            <a:r>
              <a:rPr lang="es-ES" sz="1600" dirty="0">
                <a:latin typeface="Arial" panose="020B0604020202020204" pitchFamily="34" charset="0"/>
                <a:cs typeface="Arial" panose="020B0604020202020204" pitchFamily="34" charset="0"/>
              </a:rPr>
              <a:t>En la S.E. 19 2024 Ingresaron 152 muestras de suero de las diferentes IPRESS de la Región Loreto, el Distrito con mas casos REACTIVOS es el Distrito de San Juan, seguido de cerca por el distrito de Belén.</a:t>
            </a:r>
          </a:p>
          <a:p>
            <a:pPr algn="just"/>
            <a:endParaRPr lang="es-ES" sz="1600" dirty="0">
              <a:latin typeface="Arial" panose="020B0604020202020204" pitchFamily="34" charset="0"/>
              <a:cs typeface="Arial" panose="020B0604020202020204" pitchFamily="34" charset="0"/>
            </a:endParaRPr>
          </a:p>
          <a:p>
            <a:pPr algn="just"/>
            <a:r>
              <a:rPr lang="es-ES" sz="1600" dirty="0">
                <a:latin typeface="Arial" panose="020B0604020202020204" pitchFamily="34" charset="0"/>
                <a:cs typeface="Arial" panose="020B0604020202020204" pitchFamily="34" charset="0"/>
              </a:rPr>
              <a:t>Los distritos que menos muestras enviaron durante la S.E. 18 fueron Fernando Lores, Barranca y Urarinas con una muestra cada uno de ellos.</a:t>
            </a:r>
          </a:p>
        </p:txBody>
      </p:sp>
      <p:pic>
        <p:nvPicPr>
          <p:cNvPr id="3" name="Imagen 2">
            <a:extLst>
              <a:ext uri="{FF2B5EF4-FFF2-40B4-BE49-F238E27FC236}">
                <a16:creationId xmlns:a16="http://schemas.microsoft.com/office/drawing/2014/main" id="{23746FB4-AFE4-4111-91F3-2E24FBD92789}"/>
              </a:ext>
            </a:extLst>
          </p:cNvPr>
          <p:cNvPicPr>
            <a:picLocks noChangeAspect="1"/>
          </p:cNvPicPr>
          <p:nvPr/>
        </p:nvPicPr>
        <p:blipFill>
          <a:blip r:embed="rId2"/>
          <a:stretch>
            <a:fillRect/>
          </a:stretch>
        </p:blipFill>
        <p:spPr>
          <a:xfrm>
            <a:off x="2202872" y="1228437"/>
            <a:ext cx="7786256" cy="3546764"/>
          </a:xfrm>
          <a:prstGeom prst="rect">
            <a:avLst/>
          </a:prstGeom>
          <a:ln>
            <a:solidFill>
              <a:schemeClr val="tx1"/>
            </a:solidFill>
          </a:ln>
        </p:spPr>
      </p:pic>
    </p:spTree>
    <p:extLst>
      <p:ext uri="{BB962C8B-B14F-4D97-AF65-F5344CB8AC3E}">
        <p14:creationId xmlns:p14="http://schemas.microsoft.com/office/powerpoint/2010/main" val="1981419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C100AAE-B07A-4A60-ABC3-C7FA2B1AF827}"/>
              </a:ext>
            </a:extLst>
          </p:cNvPr>
          <p:cNvSpPr txBox="1"/>
          <p:nvPr/>
        </p:nvSpPr>
        <p:spPr>
          <a:xfrm>
            <a:off x="32156" y="8408"/>
            <a:ext cx="12192000" cy="1015663"/>
          </a:xfrm>
          <a:prstGeom prst="rect">
            <a:avLst/>
          </a:prstGeom>
          <a:solidFill>
            <a:schemeClr val="accent6">
              <a:lumMod val="40000"/>
              <a:lumOff val="60000"/>
            </a:schemeClr>
          </a:solidFill>
        </p:spPr>
        <p:txBody>
          <a:bodyPr wrap="square" rtlCol="0">
            <a:spAutoFit/>
          </a:bodyPr>
          <a:lstStyle/>
          <a:p>
            <a:pPr algn="ctr"/>
            <a:r>
              <a:rPr lang="es-ES" sz="2000" b="1" dirty="0">
                <a:latin typeface="Arial" panose="020B0604020202020204" pitchFamily="34" charset="0"/>
                <a:cs typeface="Arial" panose="020B0604020202020204" pitchFamily="34" charset="0"/>
              </a:rPr>
              <a:t>MUESTRAS PROCESADAS POR ESTABLECIMIENTO DE SALUD</a:t>
            </a:r>
          </a:p>
          <a:p>
            <a:pPr algn="ctr"/>
            <a:r>
              <a:rPr lang="es-ES" sz="2000" b="1" dirty="0">
                <a:latin typeface="Arial" panose="020B0604020202020204" pitchFamily="34" charset="0"/>
                <a:cs typeface="Arial" panose="020B0604020202020204" pitchFamily="34" charset="0"/>
              </a:rPr>
              <a:t>REACTIVOS E INDETERMINADOS DE LA S.E. 19 – 2024</a:t>
            </a:r>
          </a:p>
          <a:p>
            <a:pPr algn="ctr"/>
            <a:r>
              <a:rPr lang="es-ES" sz="2000" b="1" dirty="0">
                <a:latin typeface="Arial" panose="020B0604020202020204" pitchFamily="34" charset="0"/>
                <a:cs typeface="Arial" panose="020B0604020202020204" pitchFamily="34" charset="0"/>
              </a:rPr>
              <a:t>DIAGNÓSTICO DE LEPTOSPIRA POR EL MÉTODO DE ELISA IgM</a:t>
            </a:r>
            <a:endParaRPr lang="es-PE" sz="2000" b="1"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7EDE45EE-0B8C-4D40-8810-10D5130BDE0A}"/>
              </a:ext>
            </a:extLst>
          </p:cNvPr>
          <p:cNvSpPr txBox="1"/>
          <p:nvPr/>
        </p:nvSpPr>
        <p:spPr>
          <a:xfrm>
            <a:off x="4366727" y="6111551"/>
            <a:ext cx="184731" cy="369332"/>
          </a:xfrm>
          <a:prstGeom prst="rect">
            <a:avLst/>
          </a:prstGeom>
          <a:noFill/>
        </p:spPr>
        <p:txBody>
          <a:bodyPr wrap="none" rtlCol="0">
            <a:spAutoFit/>
          </a:bodyPr>
          <a:lstStyle/>
          <a:p>
            <a:endParaRPr lang="es-PE" dirty="0"/>
          </a:p>
        </p:txBody>
      </p:sp>
      <p:sp>
        <p:nvSpPr>
          <p:cNvPr id="7" name="CuadroTexto 6">
            <a:extLst>
              <a:ext uri="{FF2B5EF4-FFF2-40B4-BE49-F238E27FC236}">
                <a16:creationId xmlns:a16="http://schemas.microsoft.com/office/drawing/2014/main" id="{D5B64ED3-1C12-4D20-94D1-E26D0C4BCADC}"/>
              </a:ext>
            </a:extLst>
          </p:cNvPr>
          <p:cNvSpPr txBox="1"/>
          <p:nvPr/>
        </p:nvSpPr>
        <p:spPr>
          <a:xfrm>
            <a:off x="590956" y="5914580"/>
            <a:ext cx="11074400" cy="830997"/>
          </a:xfrm>
          <a:prstGeom prst="rect">
            <a:avLst/>
          </a:prstGeom>
          <a:noFill/>
        </p:spPr>
        <p:txBody>
          <a:bodyPr wrap="square">
            <a:spAutoFit/>
          </a:bodyPr>
          <a:lstStyle/>
          <a:p>
            <a:pPr algn="just"/>
            <a:r>
              <a:rPr lang="es-ES" sz="1600" dirty="0">
                <a:latin typeface="Arial" panose="020B0604020202020204" pitchFamily="34" charset="0"/>
                <a:cs typeface="Arial" panose="020B0604020202020204" pitchFamily="34" charset="0"/>
              </a:rPr>
              <a:t>En la S.E. 19 2024 se observa que del total de las muestras ingresadas para el diagnóstico de Elisa IgM de  </a:t>
            </a:r>
            <a:r>
              <a:rPr lang="es-ES" sz="1600" dirty="0" err="1">
                <a:latin typeface="Arial" panose="020B0604020202020204" pitchFamily="34" charset="0"/>
                <a:cs typeface="Arial" panose="020B0604020202020204" pitchFamily="34" charset="0"/>
              </a:rPr>
              <a:t>Leptospira</a:t>
            </a:r>
            <a:r>
              <a:rPr lang="es-ES" sz="1600" dirty="0">
                <a:latin typeface="Arial" panose="020B0604020202020204" pitchFamily="34" charset="0"/>
                <a:cs typeface="Arial" panose="020B0604020202020204" pitchFamily="34" charset="0"/>
              </a:rPr>
              <a:t>, es la IPRESS Remanso es la  que tienen mayor índice de Reactivos, seguido por las IPRESS Modelo, San Juan y Los Delfines.</a:t>
            </a:r>
            <a:endParaRPr lang="es-ES" sz="140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26C051A3-6082-4C25-9AF7-D4DD1F970D61}"/>
              </a:ext>
            </a:extLst>
          </p:cNvPr>
          <p:cNvPicPr>
            <a:picLocks noChangeAspect="1"/>
          </p:cNvPicPr>
          <p:nvPr/>
        </p:nvPicPr>
        <p:blipFill>
          <a:blip r:embed="rId2"/>
          <a:stretch>
            <a:fillRect/>
          </a:stretch>
        </p:blipFill>
        <p:spPr>
          <a:xfrm>
            <a:off x="590956" y="1612490"/>
            <a:ext cx="10853791" cy="4247190"/>
          </a:xfrm>
          <a:prstGeom prst="rect">
            <a:avLst/>
          </a:prstGeom>
          <a:ln>
            <a:solidFill>
              <a:schemeClr val="tx1"/>
            </a:solidFill>
          </a:ln>
        </p:spPr>
      </p:pic>
    </p:spTree>
    <p:extLst>
      <p:ext uri="{BB962C8B-B14F-4D97-AF65-F5344CB8AC3E}">
        <p14:creationId xmlns:p14="http://schemas.microsoft.com/office/powerpoint/2010/main" val="363677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0" y="6272"/>
            <a:ext cx="12192000" cy="707886"/>
          </a:xfrm>
          <a:prstGeom prst="rect">
            <a:avLst/>
          </a:prstGeom>
          <a:solidFill>
            <a:schemeClr val="accent6">
              <a:lumMod val="40000"/>
              <a:lumOff val="60000"/>
            </a:schemeClr>
          </a:solidFill>
          <a:ln>
            <a:solidFill>
              <a:schemeClr val="tx1"/>
            </a:solidFill>
          </a:ln>
        </p:spPr>
        <p:txBody>
          <a:bodyPr wrap="square" rtlCol="0">
            <a:spAutoFit/>
          </a:bodyPr>
          <a:lstStyle/>
          <a:p>
            <a:pPr algn="ctr"/>
            <a:r>
              <a:rPr lang="es-ES" sz="2000" b="1" dirty="0">
                <a:latin typeface="Arial" panose="020B0604020202020204" pitchFamily="34" charset="0"/>
                <a:cs typeface="Arial" panose="020B0604020202020204" pitchFamily="34" charset="0"/>
              </a:rPr>
              <a:t>MUESTRAS PROCESADAS S.E 01 - 19 -  2024</a:t>
            </a:r>
          </a:p>
          <a:p>
            <a:pPr algn="ctr"/>
            <a:r>
              <a:rPr lang="es-ES" sz="2000" b="1" dirty="0">
                <a:latin typeface="Arial" panose="020B0604020202020204" pitchFamily="34" charset="0"/>
                <a:cs typeface="Arial" panose="020B0604020202020204" pitchFamily="34" charset="0"/>
              </a:rPr>
              <a:t>DIAGNÓSTICO DE LEPTOSPIROSIS POR EL METODO ELISA IgM (LRRL) Y MAT (INS)</a:t>
            </a:r>
            <a:endParaRPr lang="es-PE" sz="2000" b="1"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42B95196-D049-4268-9F31-EA0D40C13C22}"/>
              </a:ext>
            </a:extLst>
          </p:cNvPr>
          <p:cNvSpPr txBox="1"/>
          <p:nvPr/>
        </p:nvSpPr>
        <p:spPr>
          <a:xfrm>
            <a:off x="555742" y="5214410"/>
            <a:ext cx="11080514" cy="1323439"/>
          </a:xfrm>
          <a:prstGeom prst="rect">
            <a:avLst/>
          </a:prstGeom>
          <a:noFill/>
        </p:spPr>
        <p:txBody>
          <a:bodyPr wrap="square" rtlCol="0">
            <a:spAutoFit/>
          </a:bodyPr>
          <a:lstStyle/>
          <a:p>
            <a:pPr algn="just"/>
            <a:r>
              <a:rPr lang="es-ES" sz="1600" dirty="0">
                <a:latin typeface="Arial" panose="020B0604020202020204" pitchFamily="34" charset="0"/>
                <a:cs typeface="Arial" panose="020B0604020202020204" pitchFamily="34" charset="0"/>
              </a:rPr>
              <a:t>En la S.E. 19 2024 se observa que el total de muestras enviadas para confirmación por el método de MAT al INS es 2271, de 1603 Reactivos por ELISA IgM en el LRRL 760 tienen resultado Positivo por MAT (47.41 %); además, de 668 muestras con resultados Indeterminados por ELISA IgM, 209 Resultados Positivos a MAT (31.29 %) .</a:t>
            </a:r>
          </a:p>
          <a:p>
            <a:pPr algn="just"/>
            <a:endParaRPr lang="es-ES" sz="1600" dirty="0">
              <a:latin typeface="Arial" panose="020B0604020202020204" pitchFamily="34" charset="0"/>
              <a:cs typeface="Arial" panose="020B0604020202020204" pitchFamily="34" charset="0"/>
            </a:endParaRPr>
          </a:p>
          <a:p>
            <a:pPr algn="just"/>
            <a:r>
              <a:rPr lang="es-ES" sz="1600" dirty="0">
                <a:latin typeface="Arial" panose="020B0604020202020204" pitchFamily="34" charset="0"/>
                <a:cs typeface="Arial" panose="020B0604020202020204" pitchFamily="34" charset="0"/>
              </a:rPr>
              <a:t>Del total de muestras analizadas por MAT (2271), solo el 42.67 % de ellos tienen resultado Confirmado como Positivo.</a:t>
            </a:r>
          </a:p>
        </p:txBody>
      </p:sp>
      <p:pic>
        <p:nvPicPr>
          <p:cNvPr id="3" name="Imagen 2">
            <a:extLst>
              <a:ext uri="{FF2B5EF4-FFF2-40B4-BE49-F238E27FC236}">
                <a16:creationId xmlns:a16="http://schemas.microsoft.com/office/drawing/2014/main" id="{2911961A-7DFE-4A5A-8832-581C285E1B5C}"/>
              </a:ext>
            </a:extLst>
          </p:cNvPr>
          <p:cNvPicPr>
            <a:picLocks noChangeAspect="1"/>
          </p:cNvPicPr>
          <p:nvPr/>
        </p:nvPicPr>
        <p:blipFill>
          <a:blip r:embed="rId2"/>
          <a:stretch>
            <a:fillRect/>
          </a:stretch>
        </p:blipFill>
        <p:spPr>
          <a:xfrm>
            <a:off x="2307346" y="891062"/>
            <a:ext cx="7577306" cy="4146443"/>
          </a:xfrm>
          <a:prstGeom prst="rect">
            <a:avLst/>
          </a:prstGeom>
          <a:ln>
            <a:solidFill>
              <a:schemeClr val="tx1"/>
            </a:solidFill>
          </a:ln>
        </p:spPr>
      </p:pic>
    </p:spTree>
    <p:extLst>
      <p:ext uri="{BB962C8B-B14F-4D97-AF65-F5344CB8AC3E}">
        <p14:creationId xmlns:p14="http://schemas.microsoft.com/office/powerpoint/2010/main" val="2185030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3539" y="1795000"/>
            <a:ext cx="3665247" cy="3982707"/>
          </a:xfrm>
          <a:prstGeom prst="rect">
            <a:avLst/>
          </a:prstGeom>
          <a:blipFill>
            <a:blip r:embed="rId3">
              <a:lum bright="70000" contrast="-70000"/>
            </a:blip>
            <a:tile tx="0" ty="0" sx="100000" sy="100000" flip="none" algn="tl"/>
          </a:blipFill>
        </p:spPr>
      </p:pic>
      <p:sp>
        <p:nvSpPr>
          <p:cNvPr id="5" name="Título 3">
            <a:extLst>
              <a:ext uri="{FF2B5EF4-FFF2-40B4-BE49-F238E27FC236}">
                <a16:creationId xmlns:a16="http://schemas.microsoft.com/office/drawing/2014/main" id="{B8482696-5865-40B5-976E-9DDB27C8A006}"/>
              </a:ext>
            </a:extLst>
          </p:cNvPr>
          <p:cNvSpPr txBox="1">
            <a:spLocks/>
          </p:cNvSpPr>
          <p:nvPr/>
        </p:nvSpPr>
        <p:spPr>
          <a:xfrm>
            <a:off x="5162174" y="2869880"/>
            <a:ext cx="5027311" cy="1027394"/>
          </a:xfrm>
          <a:prstGeom prst="rect">
            <a:avLst/>
          </a:prstGeom>
          <a:solidFill>
            <a:schemeClr val="accent5">
              <a:lumMod val="20000"/>
              <a:lumOff val="80000"/>
            </a:schemeClr>
          </a:solidFill>
        </p:spPr>
        <p:txBody>
          <a:bodyPr vert="horz" lIns="87105" tIns="43552" rIns="87105" bIns="435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287" b="1">
                <a:solidFill>
                  <a:schemeClr val="accent6">
                    <a:lumMod val="50000"/>
                  </a:schemeClr>
                </a:solidFill>
                <a:latin typeface="Algerian" panose="04020705040A02060702" pitchFamily="82" charset="0"/>
              </a:rPr>
              <a:t>MALARIA</a:t>
            </a:r>
            <a:endParaRPr lang="es-MX" sz="6287" b="1" dirty="0">
              <a:solidFill>
                <a:schemeClr val="accent6">
                  <a:lumMod val="50000"/>
                </a:schemeClr>
              </a:solidFill>
              <a:latin typeface="Algerian" panose="04020705040A02060702" pitchFamily="82" charset="0"/>
            </a:endParaRPr>
          </a:p>
        </p:txBody>
      </p:sp>
    </p:spTree>
    <p:extLst>
      <p:ext uri="{BB962C8B-B14F-4D97-AF65-F5344CB8AC3E}">
        <p14:creationId xmlns:p14="http://schemas.microsoft.com/office/powerpoint/2010/main" val="2863446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61FEDD-B37F-4F23-A58F-637EFF5948D1}"/>
              </a:ext>
            </a:extLst>
          </p:cNvPr>
          <p:cNvSpPr txBox="1"/>
          <p:nvPr/>
        </p:nvSpPr>
        <p:spPr>
          <a:xfrm>
            <a:off x="0" y="0"/>
            <a:ext cx="12192000" cy="707886"/>
          </a:xfrm>
          <a:prstGeom prst="rect">
            <a:avLst/>
          </a:prstGeom>
          <a:solidFill>
            <a:schemeClr val="accent6">
              <a:lumMod val="40000"/>
              <a:lumOff val="60000"/>
            </a:schemeClr>
          </a:solidFill>
        </p:spPr>
        <p:txBody>
          <a:bodyPr wrap="square" rtlCol="0">
            <a:spAutoFit/>
          </a:bodyPr>
          <a:lstStyle/>
          <a:p>
            <a:pPr algn="ctr"/>
            <a:r>
              <a:rPr lang="es-ES" sz="2000" b="1" dirty="0">
                <a:latin typeface="Arial" panose="020B0604020202020204" pitchFamily="34" charset="0"/>
                <a:cs typeface="Arial" panose="020B0604020202020204" pitchFamily="34" charset="0"/>
              </a:rPr>
              <a:t>MUESTRAS PROCESADAS Y ENVIADAS AL INS</a:t>
            </a:r>
          </a:p>
          <a:p>
            <a:pPr algn="ctr"/>
            <a:r>
              <a:rPr lang="es-ES" sz="2000" b="1" dirty="0">
                <a:latin typeface="Arial" panose="020B0604020202020204" pitchFamily="34" charset="0"/>
                <a:cs typeface="Arial" panose="020B0604020202020204" pitchFamily="34" charset="0"/>
              </a:rPr>
              <a:t>DE LA SEMANA EPIDEMIOLÓGICA 01 AL 19 – 2024</a:t>
            </a:r>
          </a:p>
        </p:txBody>
      </p:sp>
      <p:pic>
        <p:nvPicPr>
          <p:cNvPr id="2" name="Imagen 1">
            <a:extLst>
              <a:ext uri="{FF2B5EF4-FFF2-40B4-BE49-F238E27FC236}">
                <a16:creationId xmlns:a16="http://schemas.microsoft.com/office/drawing/2014/main" id="{08727A1C-5F2B-4A23-BE7D-712E96C8BF66}"/>
              </a:ext>
            </a:extLst>
          </p:cNvPr>
          <p:cNvPicPr>
            <a:picLocks noChangeAspect="1"/>
          </p:cNvPicPr>
          <p:nvPr/>
        </p:nvPicPr>
        <p:blipFill>
          <a:blip r:embed="rId2"/>
          <a:stretch>
            <a:fillRect/>
          </a:stretch>
        </p:blipFill>
        <p:spPr>
          <a:xfrm>
            <a:off x="288057" y="1690255"/>
            <a:ext cx="11615885" cy="2884920"/>
          </a:xfrm>
          <a:prstGeom prst="rect">
            <a:avLst/>
          </a:prstGeom>
          <a:ln>
            <a:solidFill>
              <a:schemeClr val="tx1"/>
            </a:solidFill>
          </a:ln>
        </p:spPr>
      </p:pic>
    </p:spTree>
    <p:extLst>
      <p:ext uri="{BB962C8B-B14F-4D97-AF65-F5344CB8AC3E}">
        <p14:creationId xmlns:p14="http://schemas.microsoft.com/office/powerpoint/2010/main" val="180499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25ED88-639D-4AD8-B73B-E14B0396F5CD}"/>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897452" y="177478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03A2E6DB-9C4F-43CE-AC36-6E6E5852F64A}"/>
              </a:ext>
            </a:extLst>
          </p:cNvPr>
          <p:cNvSpPr>
            <a:spLocks noGrp="1"/>
          </p:cNvSpPr>
          <p:nvPr>
            <p:ph type="ctrTitle"/>
          </p:nvPr>
        </p:nvSpPr>
        <p:spPr>
          <a:xfrm>
            <a:off x="4988369" y="2582147"/>
            <a:ext cx="6022069" cy="1183988"/>
          </a:xfrm>
          <a:solidFill>
            <a:schemeClr val="accent4">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OROPUCHE</a:t>
            </a:r>
          </a:p>
        </p:txBody>
      </p:sp>
    </p:spTree>
    <p:extLst>
      <p:ext uri="{BB962C8B-B14F-4D97-AF65-F5344CB8AC3E}">
        <p14:creationId xmlns:p14="http://schemas.microsoft.com/office/powerpoint/2010/main" val="1051871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D673E27-663A-48EC-8754-D5E5377727AB}"/>
              </a:ext>
            </a:extLst>
          </p:cNvPr>
          <p:cNvSpPr txBox="1"/>
          <p:nvPr/>
        </p:nvSpPr>
        <p:spPr>
          <a:xfrm>
            <a:off x="0" y="0"/>
            <a:ext cx="12192000" cy="816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defPPr>
              <a:defRPr lang="es-PE"/>
            </a:defPPr>
            <a:lvl1pPr algn="ctr">
              <a:defRPr sz="2460" b="1">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sz="1858" dirty="0">
                <a:latin typeface="Arial Black" panose="020B0A04020102020204" pitchFamily="34" charset="0"/>
              </a:rPr>
              <a:t>NOTIFICACIÓN DE CASOS DE OROPUCHE SEGÚN INFORMACIÓN EPIDEMIOLÓGICA.</a:t>
            </a:r>
          </a:p>
          <a:p>
            <a:r>
              <a:rPr lang="es-ES" sz="1858" dirty="0">
                <a:latin typeface="Arial Black" panose="020B0A04020102020204" pitchFamily="34" charset="0"/>
              </a:rPr>
              <a:t>GERESA LORETO. SE1-19, AÑO 2024</a:t>
            </a:r>
            <a:endParaRPr lang="es-MX" sz="1858" dirty="0">
              <a:latin typeface="Arial Black" panose="020B0A04020102020204" pitchFamily="34" charset="0"/>
            </a:endParaRPr>
          </a:p>
        </p:txBody>
      </p:sp>
      <p:sp>
        <p:nvSpPr>
          <p:cNvPr id="5" name="CuadroTexto 4">
            <a:extLst>
              <a:ext uri="{FF2B5EF4-FFF2-40B4-BE49-F238E27FC236}">
                <a16:creationId xmlns:a16="http://schemas.microsoft.com/office/drawing/2014/main" id="{BE013238-8CD3-40BF-B2B1-1BFD6B788BEF}"/>
              </a:ext>
            </a:extLst>
          </p:cNvPr>
          <p:cNvSpPr txBox="1"/>
          <p:nvPr/>
        </p:nvSpPr>
        <p:spPr>
          <a:xfrm>
            <a:off x="407454" y="5363458"/>
            <a:ext cx="4272472" cy="235321"/>
          </a:xfrm>
          <a:prstGeom prst="rect">
            <a:avLst/>
          </a:prstGeom>
          <a:noFill/>
        </p:spPr>
        <p:txBody>
          <a:bodyPr wrap="square" rtlCol="0">
            <a:spAutoFit/>
          </a:bodyPr>
          <a:lstStyle/>
          <a:p>
            <a:r>
              <a:rPr lang="es-MX" sz="929" dirty="0"/>
              <a:t>Fuente: Base de datos del Noti Web de la Dirección de Epidemiología- GERESA Loreto</a:t>
            </a:r>
          </a:p>
        </p:txBody>
      </p:sp>
      <p:sp>
        <p:nvSpPr>
          <p:cNvPr id="3" name="CuadroTexto 2">
            <a:extLst>
              <a:ext uri="{FF2B5EF4-FFF2-40B4-BE49-F238E27FC236}">
                <a16:creationId xmlns:a16="http://schemas.microsoft.com/office/drawing/2014/main" id="{5DEB8E19-E395-43C6-BC5B-01D554932774}"/>
              </a:ext>
            </a:extLst>
          </p:cNvPr>
          <p:cNvSpPr txBox="1"/>
          <p:nvPr/>
        </p:nvSpPr>
        <p:spPr>
          <a:xfrm>
            <a:off x="6334698" y="4533428"/>
            <a:ext cx="5224479" cy="1569660"/>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640" b="1"/>
            </a:lvl1pPr>
          </a:lstStyle>
          <a:p>
            <a:r>
              <a:rPr lang="es-ES" sz="1600" dirty="0"/>
              <a:t>Entre las S.E1–S.E19, Se han reportado 182 casos de Oropuche ingresados al sistema del Noti Web de la Dirección de Epidemiología, todos confirmados, el 40.1% corresponden al distrito de Punchana: EL 37.4 % al distrito de San Juan. En el año 2023 solo se reportó 1 caso en la SE 11.</a:t>
            </a:r>
            <a:endParaRPr lang="es-MX" sz="1600" dirty="0"/>
          </a:p>
        </p:txBody>
      </p:sp>
      <p:sp>
        <p:nvSpPr>
          <p:cNvPr id="11" name="CuadroTexto 10">
            <a:extLst>
              <a:ext uri="{FF2B5EF4-FFF2-40B4-BE49-F238E27FC236}">
                <a16:creationId xmlns:a16="http://schemas.microsoft.com/office/drawing/2014/main" id="{02C958B8-C459-4447-9381-732FBF0B7508}"/>
              </a:ext>
            </a:extLst>
          </p:cNvPr>
          <p:cNvSpPr txBox="1"/>
          <p:nvPr/>
        </p:nvSpPr>
        <p:spPr>
          <a:xfrm>
            <a:off x="1171934" y="833843"/>
            <a:ext cx="4332009" cy="321178"/>
          </a:xfrm>
          <a:prstGeom prst="rect">
            <a:avLst/>
          </a:prstGeom>
          <a:noFill/>
        </p:spPr>
        <p:txBody>
          <a:bodyPr wrap="square" rtlCol="0">
            <a:spAutoFit/>
          </a:bodyPr>
          <a:lstStyle/>
          <a:p>
            <a:pPr algn="ctr"/>
            <a:r>
              <a:rPr lang="es-ES" sz="1487" b="1" dirty="0"/>
              <a:t>Región Loreto, Casos de Oropuche  S.E. 1- 19-2024 </a:t>
            </a:r>
            <a:endParaRPr lang="es-MX" sz="1487" b="1" dirty="0"/>
          </a:p>
        </p:txBody>
      </p:sp>
      <p:graphicFrame>
        <p:nvGraphicFramePr>
          <p:cNvPr id="6" name="Objeto 5">
            <a:extLst>
              <a:ext uri="{FF2B5EF4-FFF2-40B4-BE49-F238E27FC236}">
                <a16:creationId xmlns:a16="http://schemas.microsoft.com/office/drawing/2014/main" id="{762FD13F-E3E8-491D-97D4-06DDE5D72B52}"/>
              </a:ext>
            </a:extLst>
          </p:cNvPr>
          <p:cNvGraphicFramePr>
            <a:graphicFrameLocks noChangeAspect="1"/>
          </p:cNvGraphicFramePr>
          <p:nvPr>
            <p:extLst>
              <p:ext uri="{D42A27DB-BD31-4B8C-83A1-F6EECF244321}">
                <p14:modId xmlns:p14="http://schemas.microsoft.com/office/powerpoint/2010/main" val="3081502972"/>
              </p:ext>
            </p:extLst>
          </p:nvPr>
        </p:nvGraphicFramePr>
        <p:xfrm>
          <a:off x="738130" y="1155021"/>
          <a:ext cx="5034308" cy="5422049"/>
        </p:xfrm>
        <a:graphic>
          <a:graphicData uri="http://schemas.openxmlformats.org/presentationml/2006/ole">
            <mc:AlternateContent xmlns:mc="http://schemas.openxmlformats.org/markup-compatibility/2006">
              <mc:Choice xmlns:v="urn:schemas-microsoft-com:vml" Requires="v">
                <p:oleObj spid="_x0000_s10268" name="Worksheet" r:id="rId3" imgW="6734175" imgH="6486404" progId="Excel.Sheet.12">
                  <p:embed/>
                </p:oleObj>
              </mc:Choice>
              <mc:Fallback>
                <p:oleObj name="Worksheet" r:id="rId3" imgW="6734175" imgH="6486404" progId="Excel.Sheet.12">
                  <p:embed/>
                  <p:pic>
                    <p:nvPicPr>
                      <p:cNvPr id="0" name=""/>
                      <p:cNvPicPr/>
                      <p:nvPr/>
                    </p:nvPicPr>
                    <p:blipFill>
                      <a:blip r:embed="rId4"/>
                      <a:stretch>
                        <a:fillRect/>
                      </a:stretch>
                    </p:blipFill>
                    <p:spPr>
                      <a:xfrm>
                        <a:off x="738130" y="1155021"/>
                        <a:ext cx="5034308" cy="5422049"/>
                      </a:xfrm>
                      <a:prstGeom prst="rect">
                        <a:avLst/>
                      </a:prstGeom>
                    </p:spPr>
                  </p:pic>
                </p:oleObj>
              </mc:Fallback>
            </mc:AlternateContent>
          </a:graphicData>
        </a:graphic>
      </p:graphicFrame>
      <p:pic>
        <p:nvPicPr>
          <p:cNvPr id="8" name="Imagen 7">
            <a:extLst>
              <a:ext uri="{FF2B5EF4-FFF2-40B4-BE49-F238E27FC236}">
                <a16:creationId xmlns:a16="http://schemas.microsoft.com/office/drawing/2014/main" id="{DC658CD5-CA57-4286-B3E5-AF67AFE1403D}"/>
              </a:ext>
            </a:extLst>
          </p:cNvPr>
          <p:cNvPicPr>
            <a:picLocks noChangeAspect="1"/>
          </p:cNvPicPr>
          <p:nvPr/>
        </p:nvPicPr>
        <p:blipFill>
          <a:blip r:embed="rId5"/>
          <a:stretch>
            <a:fillRect/>
          </a:stretch>
        </p:blipFill>
        <p:spPr>
          <a:xfrm>
            <a:off x="6334699" y="1155021"/>
            <a:ext cx="5224480" cy="2855119"/>
          </a:xfrm>
          <a:prstGeom prst="rect">
            <a:avLst/>
          </a:prstGeom>
        </p:spPr>
      </p:pic>
    </p:spTree>
    <p:extLst>
      <p:ext uri="{BB962C8B-B14F-4D97-AF65-F5344CB8AC3E}">
        <p14:creationId xmlns:p14="http://schemas.microsoft.com/office/powerpoint/2010/main" val="4207971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A2D3E98-BEA7-6BD2-BFC5-E4E25ED47782}"/>
              </a:ext>
            </a:extLst>
          </p:cNvPr>
          <p:cNvSpPr txBox="1"/>
          <p:nvPr/>
        </p:nvSpPr>
        <p:spPr>
          <a:xfrm>
            <a:off x="7089065" y="760808"/>
            <a:ext cx="4617105" cy="6032421"/>
          </a:xfrm>
          <a:prstGeom prst="rect">
            <a:avLst/>
          </a:prstGeom>
          <a:noFill/>
          <a:ln>
            <a:solidFill>
              <a:schemeClr val="tx1"/>
            </a:solidFill>
          </a:ln>
        </p:spPr>
        <p:txBody>
          <a:bodyPr wrap="square">
            <a:spAutoFit/>
          </a:bodyPr>
          <a:lstStyle/>
          <a:p>
            <a:pPr algn="just"/>
            <a:r>
              <a:rPr lang="es-MX" sz="1600" dirty="0">
                <a:latin typeface="Arial" panose="020B0604020202020204" pitchFamily="34" charset="0"/>
                <a:cs typeface="Arial" panose="020B0604020202020204" pitchFamily="34" charset="0"/>
              </a:rPr>
              <a:t>Se remitieron 4065 muestras negativas al Diagnóstico ELISA Dengue IgM y NS1, al Instituto Nacional de Salud (INS) para realizar un diagnóstico diferencial de otras arbovirosis (Chikungunya, Mayaro, </a:t>
            </a:r>
            <a:r>
              <a:rPr lang="es-MX" dirty="0">
                <a:latin typeface="Arial" panose="020B0604020202020204" pitchFamily="34" charset="0"/>
                <a:cs typeface="Arial" panose="020B0604020202020204" pitchFamily="34" charset="0"/>
              </a:rPr>
              <a:t>Oropuche</a:t>
            </a:r>
            <a:r>
              <a:rPr lang="es-MX" sz="1600" dirty="0">
                <a:latin typeface="Arial" panose="020B0604020202020204" pitchFamily="34" charset="0"/>
                <a:cs typeface="Arial" panose="020B0604020202020204" pitchFamily="34" charset="0"/>
              </a:rPr>
              <a:t>, Zika). </a:t>
            </a:r>
          </a:p>
          <a:p>
            <a:pPr algn="just"/>
            <a:r>
              <a:rPr lang="es-MX" sz="1600" dirty="0">
                <a:latin typeface="Arial" panose="020B0604020202020204" pitchFamily="34" charset="0"/>
                <a:cs typeface="Arial" panose="020B0604020202020204" pitchFamily="34" charset="0"/>
              </a:rPr>
              <a:t>Hasta la fecha del 13 de mayo de 2024, se han recibido los resultados de 3381 muestras.</a:t>
            </a:r>
          </a:p>
          <a:p>
            <a:pPr marL="171450" indent="-171450" algn="just">
              <a:buFont typeface="Arial" panose="020B0604020202020204" pitchFamily="34" charset="0"/>
              <a:buChar char="•"/>
            </a:pPr>
            <a:r>
              <a:rPr lang="es-MX" sz="1600" dirty="0">
                <a:latin typeface="Arial" panose="020B0604020202020204" pitchFamily="34" charset="0"/>
                <a:cs typeface="Arial" panose="020B0604020202020204" pitchFamily="34" charset="0"/>
              </a:rPr>
              <a:t>191 muestras para detectar Chikungunya, resultando 1 muestra ´positiva en lo que va del mes de mayo.</a:t>
            </a:r>
          </a:p>
          <a:p>
            <a:pPr marL="171450" indent="-171450" algn="just">
              <a:buFont typeface="Arial" panose="020B0604020202020204" pitchFamily="34" charset="0"/>
              <a:buChar char="•"/>
            </a:pPr>
            <a:r>
              <a:rPr lang="es-MX" sz="1600" dirty="0">
                <a:latin typeface="Arial" panose="020B0604020202020204" pitchFamily="34" charset="0"/>
                <a:cs typeface="Arial" panose="020B0604020202020204" pitchFamily="34" charset="0"/>
              </a:rPr>
              <a:t>1507 muestras de Mayaro, con resultados de 5 muestras positivas en el mes de marzo y 50 positivas en lo que va del mes de abril y 5 muestras positivas en lo que va del mes de mayo.</a:t>
            </a:r>
          </a:p>
          <a:p>
            <a:pPr marL="171450" indent="-171450" algn="just">
              <a:buFont typeface="Arial" panose="020B0604020202020204" pitchFamily="34" charset="0"/>
              <a:buChar char="•"/>
            </a:pPr>
            <a:r>
              <a:rPr lang="es-MX" sz="1600" dirty="0">
                <a:latin typeface="Arial" panose="020B0604020202020204" pitchFamily="34" charset="0"/>
                <a:cs typeface="Arial" panose="020B0604020202020204" pitchFamily="34" charset="0"/>
              </a:rPr>
              <a:t>1519 muestras para el virus Oropuche, de estas 97 resultaron positivos en febrero, 91 positivos en marzo, 66 positivos en lo en el mes de abril y 8 positivas en lo que va de mayo.</a:t>
            </a:r>
          </a:p>
          <a:p>
            <a:pPr marL="171450" indent="-171450" algn="just">
              <a:buFont typeface="Arial" panose="020B0604020202020204" pitchFamily="34" charset="0"/>
              <a:buChar char="•"/>
            </a:pPr>
            <a:r>
              <a:rPr lang="es-MX" sz="1600" dirty="0">
                <a:latin typeface="Arial" panose="020B0604020202020204" pitchFamily="34" charset="0"/>
                <a:cs typeface="Arial" panose="020B0604020202020204" pitchFamily="34" charset="0"/>
              </a:rPr>
              <a:t>164 muestras para el virus Zika, siendo todas negativas.</a:t>
            </a:r>
          </a:p>
          <a:p>
            <a:pPr algn="just"/>
            <a:r>
              <a:rPr lang="es-MX" sz="1600" dirty="0">
                <a:latin typeface="Arial" panose="020B0604020202020204" pitchFamily="34" charset="0"/>
                <a:cs typeface="Arial" panose="020B0604020202020204" pitchFamily="34" charset="0"/>
              </a:rPr>
              <a:t>Estos resultados indican la circulación del Virus Oropuche y Mayaro en la Región Loreto.</a:t>
            </a:r>
          </a:p>
        </p:txBody>
      </p:sp>
      <p:sp>
        <p:nvSpPr>
          <p:cNvPr id="5" name="CuadroTexto 4">
            <a:extLst>
              <a:ext uri="{FF2B5EF4-FFF2-40B4-BE49-F238E27FC236}">
                <a16:creationId xmlns:a16="http://schemas.microsoft.com/office/drawing/2014/main" id="{80618C5D-6EC8-4760-9176-1886480D4D89}"/>
              </a:ext>
            </a:extLst>
          </p:cNvPr>
          <p:cNvSpPr txBox="1"/>
          <p:nvPr/>
        </p:nvSpPr>
        <p:spPr>
          <a:xfrm>
            <a:off x="119537" y="2105"/>
            <a:ext cx="11944350" cy="61555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DIAGNÓSTICO DIFERENCIADO DENGUE: CHIKUNGUNYA, MAYARO,OROPUCHE, ZIKA.</a:t>
            </a:r>
            <a:br>
              <a:rPr lang="es-MX" sz="1700" b="1" dirty="0">
                <a:solidFill>
                  <a:srgbClr val="002060"/>
                </a:solidFill>
                <a:latin typeface="Arial" panose="020B0604020202020204" pitchFamily="34" charset="0"/>
                <a:cs typeface="Arial" panose="020B0604020202020204" pitchFamily="34" charset="0"/>
              </a:rPr>
            </a:br>
            <a:r>
              <a:rPr lang="es-MX" sz="1700" b="1" dirty="0">
                <a:solidFill>
                  <a:srgbClr val="002060"/>
                </a:solidFill>
                <a:latin typeface="Arial" panose="020B0604020202020204" pitchFamily="34" charset="0"/>
                <a:cs typeface="Arial" panose="020B0604020202020204" pitchFamily="34" charset="0"/>
              </a:rPr>
              <a:t> (CORTE 13.05.2024)</a:t>
            </a:r>
          </a:p>
        </p:txBody>
      </p:sp>
      <p:sp>
        <p:nvSpPr>
          <p:cNvPr id="12" name="CuadroTexto 11">
            <a:extLst>
              <a:ext uri="{FF2B5EF4-FFF2-40B4-BE49-F238E27FC236}">
                <a16:creationId xmlns:a16="http://schemas.microsoft.com/office/drawing/2014/main" id="{D072E170-452B-498D-A306-840AFB021924}"/>
              </a:ext>
            </a:extLst>
          </p:cNvPr>
          <p:cNvSpPr txBox="1"/>
          <p:nvPr/>
        </p:nvSpPr>
        <p:spPr>
          <a:xfrm>
            <a:off x="119536" y="3883644"/>
            <a:ext cx="4709660"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NetLabv.1, NetLabv.2. Instituto Nacional de Salud</a:t>
            </a:r>
          </a:p>
        </p:txBody>
      </p:sp>
      <p:pic>
        <p:nvPicPr>
          <p:cNvPr id="7" name="Imagen 6">
            <a:extLst>
              <a:ext uri="{FF2B5EF4-FFF2-40B4-BE49-F238E27FC236}">
                <a16:creationId xmlns:a16="http://schemas.microsoft.com/office/drawing/2014/main" id="{21B9EFF2-4008-892F-27C9-9EB06BBB8BC8}"/>
              </a:ext>
            </a:extLst>
          </p:cNvPr>
          <p:cNvPicPr>
            <a:picLocks noChangeAspect="1"/>
          </p:cNvPicPr>
          <p:nvPr/>
        </p:nvPicPr>
        <p:blipFill>
          <a:blip r:embed="rId2"/>
          <a:stretch>
            <a:fillRect/>
          </a:stretch>
        </p:blipFill>
        <p:spPr>
          <a:xfrm>
            <a:off x="287528" y="4477244"/>
            <a:ext cx="6108721" cy="1556362"/>
          </a:xfrm>
          <a:prstGeom prst="rect">
            <a:avLst/>
          </a:prstGeom>
        </p:spPr>
      </p:pic>
      <p:pic>
        <p:nvPicPr>
          <p:cNvPr id="3" name="Imagen 2">
            <a:extLst>
              <a:ext uri="{FF2B5EF4-FFF2-40B4-BE49-F238E27FC236}">
                <a16:creationId xmlns:a16="http://schemas.microsoft.com/office/drawing/2014/main" id="{D432023B-7ADE-D354-F2A7-7FF79074DBF5}"/>
              </a:ext>
            </a:extLst>
          </p:cNvPr>
          <p:cNvPicPr>
            <a:picLocks noChangeAspect="1"/>
          </p:cNvPicPr>
          <p:nvPr/>
        </p:nvPicPr>
        <p:blipFill>
          <a:blip r:embed="rId3"/>
          <a:stretch>
            <a:fillRect/>
          </a:stretch>
        </p:blipFill>
        <p:spPr>
          <a:xfrm>
            <a:off x="119536" y="751423"/>
            <a:ext cx="6774835" cy="2998456"/>
          </a:xfrm>
          <a:prstGeom prst="rect">
            <a:avLst/>
          </a:prstGeom>
        </p:spPr>
      </p:pic>
    </p:spTree>
    <p:extLst>
      <p:ext uri="{BB962C8B-B14F-4D97-AF65-F5344CB8AC3E}">
        <p14:creationId xmlns:p14="http://schemas.microsoft.com/office/powerpoint/2010/main" val="936613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5F50CB7-A74A-5659-2A96-5BE9E8D5F7B6}"/>
              </a:ext>
            </a:extLst>
          </p:cNvPr>
          <p:cNvSpPr txBox="1"/>
          <p:nvPr/>
        </p:nvSpPr>
        <p:spPr>
          <a:xfrm>
            <a:off x="119537" y="2105"/>
            <a:ext cx="11944350" cy="61555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DIAGNÓSTICO DIFERENCIADO DENGUE: CHIKUNGUNYA, MAYARO,OROPUCHE, ZIKA.</a:t>
            </a:r>
            <a:br>
              <a:rPr lang="es-MX" sz="1700" b="1" dirty="0">
                <a:solidFill>
                  <a:srgbClr val="002060"/>
                </a:solidFill>
                <a:latin typeface="Arial" panose="020B0604020202020204" pitchFamily="34" charset="0"/>
                <a:cs typeface="Arial" panose="020B0604020202020204" pitchFamily="34" charset="0"/>
              </a:rPr>
            </a:br>
            <a:r>
              <a:rPr lang="es-MX" sz="1700" b="1" dirty="0">
                <a:solidFill>
                  <a:srgbClr val="002060"/>
                </a:solidFill>
                <a:latin typeface="Arial" panose="020B0604020202020204" pitchFamily="34" charset="0"/>
                <a:cs typeface="Arial" panose="020B0604020202020204" pitchFamily="34" charset="0"/>
              </a:rPr>
              <a:t> (CORTE 13.05.2024)</a:t>
            </a:r>
          </a:p>
        </p:txBody>
      </p:sp>
      <p:sp>
        <p:nvSpPr>
          <p:cNvPr id="3" name="CuadroTexto 2">
            <a:extLst>
              <a:ext uri="{FF2B5EF4-FFF2-40B4-BE49-F238E27FC236}">
                <a16:creationId xmlns:a16="http://schemas.microsoft.com/office/drawing/2014/main" id="{0D5E9CB1-6815-9787-85A1-7C876B37BB20}"/>
              </a:ext>
            </a:extLst>
          </p:cNvPr>
          <p:cNvSpPr txBox="1"/>
          <p:nvPr/>
        </p:nvSpPr>
        <p:spPr>
          <a:xfrm>
            <a:off x="319480" y="2626022"/>
            <a:ext cx="4709660"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NetLabv.1. </a:t>
            </a:r>
            <a:r>
              <a:rPr lang="es-MX" sz="800" dirty="0" err="1">
                <a:latin typeface="Arial" panose="020B0604020202020204" pitchFamily="34" charset="0"/>
                <a:cs typeface="Arial" panose="020B0604020202020204" pitchFamily="34" charset="0"/>
              </a:rPr>
              <a:t>NetLab</a:t>
            </a:r>
            <a:r>
              <a:rPr lang="es-MX" sz="800" dirty="0">
                <a:latin typeface="Arial" panose="020B0604020202020204" pitchFamily="34" charset="0"/>
                <a:cs typeface="Arial" panose="020B0604020202020204" pitchFamily="34" charset="0"/>
              </a:rPr>
              <a:t> v2. Instituto Nacional de Salud.   </a:t>
            </a:r>
          </a:p>
        </p:txBody>
      </p:sp>
      <p:sp>
        <p:nvSpPr>
          <p:cNvPr id="4" name="CuadroTexto 3">
            <a:extLst>
              <a:ext uri="{FF2B5EF4-FFF2-40B4-BE49-F238E27FC236}">
                <a16:creationId xmlns:a16="http://schemas.microsoft.com/office/drawing/2014/main" id="{3EFE302D-2DAB-C49E-8918-96A05465877E}"/>
              </a:ext>
            </a:extLst>
          </p:cNvPr>
          <p:cNvSpPr txBox="1"/>
          <p:nvPr/>
        </p:nvSpPr>
        <p:spPr>
          <a:xfrm>
            <a:off x="7037348" y="1090925"/>
            <a:ext cx="5026539" cy="1169551"/>
          </a:xfrm>
          <a:prstGeom prst="rect">
            <a:avLst/>
          </a:prstGeom>
          <a:noFill/>
          <a:ln>
            <a:solidFill>
              <a:schemeClr val="tx1"/>
            </a:solidFill>
          </a:ln>
        </p:spPr>
        <p:txBody>
          <a:bodyPr wrap="square" rtlCol="0">
            <a:spAutoFit/>
          </a:bodyPr>
          <a:lstStyle/>
          <a:p>
            <a:pPr algn="just"/>
            <a:r>
              <a:rPr lang="es-MX" sz="1400" dirty="0">
                <a:latin typeface="Arial" panose="020B0604020202020204" pitchFamily="34" charset="0"/>
                <a:cs typeface="Arial" panose="020B0604020202020204" pitchFamily="34" charset="0"/>
              </a:rPr>
              <a:t>Los casos positivos de Oropuche corresponden al mes de mayo y se han reportado en los distritos de Belén, Punchana y San juan Bautista.</a:t>
            </a:r>
          </a:p>
          <a:p>
            <a:pPr algn="just"/>
            <a:r>
              <a:rPr lang="es-MX" sz="1400" dirty="0">
                <a:latin typeface="Arial" panose="020B0604020202020204" pitchFamily="34" charset="0"/>
                <a:cs typeface="Arial" panose="020B0604020202020204" pitchFamily="34" charset="0"/>
              </a:rPr>
              <a:t>Siendo el Distritos de Belén, el que presentaron mayor número de casos positivos.</a:t>
            </a:r>
          </a:p>
        </p:txBody>
      </p:sp>
      <p:pic>
        <p:nvPicPr>
          <p:cNvPr id="5" name="Imagen 4">
            <a:extLst>
              <a:ext uri="{FF2B5EF4-FFF2-40B4-BE49-F238E27FC236}">
                <a16:creationId xmlns:a16="http://schemas.microsoft.com/office/drawing/2014/main" id="{D9A87205-146C-91F3-1BE7-7BD74B777F80}"/>
              </a:ext>
            </a:extLst>
          </p:cNvPr>
          <p:cNvPicPr>
            <a:picLocks noChangeAspect="1"/>
          </p:cNvPicPr>
          <p:nvPr/>
        </p:nvPicPr>
        <p:blipFill>
          <a:blip r:embed="rId2"/>
          <a:stretch>
            <a:fillRect/>
          </a:stretch>
        </p:blipFill>
        <p:spPr>
          <a:xfrm>
            <a:off x="319480" y="904176"/>
            <a:ext cx="6553200" cy="1543050"/>
          </a:xfrm>
          <a:prstGeom prst="rect">
            <a:avLst/>
          </a:prstGeom>
        </p:spPr>
      </p:pic>
      <p:pic>
        <p:nvPicPr>
          <p:cNvPr id="6" name="Imagen 5">
            <a:extLst>
              <a:ext uri="{FF2B5EF4-FFF2-40B4-BE49-F238E27FC236}">
                <a16:creationId xmlns:a16="http://schemas.microsoft.com/office/drawing/2014/main" id="{5B21456C-722A-BB58-7431-D21763EF54A5}"/>
              </a:ext>
            </a:extLst>
          </p:cNvPr>
          <p:cNvPicPr>
            <a:picLocks noChangeAspect="1"/>
          </p:cNvPicPr>
          <p:nvPr/>
        </p:nvPicPr>
        <p:blipFill>
          <a:blip r:embed="rId3"/>
          <a:stretch>
            <a:fillRect/>
          </a:stretch>
        </p:blipFill>
        <p:spPr>
          <a:xfrm>
            <a:off x="4348947" y="3605434"/>
            <a:ext cx="7252376" cy="1492865"/>
          </a:xfrm>
          <a:prstGeom prst="rect">
            <a:avLst/>
          </a:prstGeom>
        </p:spPr>
      </p:pic>
      <p:sp>
        <p:nvSpPr>
          <p:cNvPr id="7" name="CuadroTexto 6">
            <a:extLst>
              <a:ext uri="{FF2B5EF4-FFF2-40B4-BE49-F238E27FC236}">
                <a16:creationId xmlns:a16="http://schemas.microsoft.com/office/drawing/2014/main" id="{0519E8F7-1253-002A-202F-A993EC1F1926}"/>
              </a:ext>
            </a:extLst>
          </p:cNvPr>
          <p:cNvSpPr txBox="1"/>
          <p:nvPr/>
        </p:nvSpPr>
        <p:spPr>
          <a:xfrm>
            <a:off x="4160595" y="5093528"/>
            <a:ext cx="4709660"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NetLabv.1. </a:t>
            </a:r>
            <a:r>
              <a:rPr lang="es-MX" sz="800" dirty="0" err="1">
                <a:latin typeface="Arial" panose="020B0604020202020204" pitchFamily="34" charset="0"/>
                <a:cs typeface="Arial" panose="020B0604020202020204" pitchFamily="34" charset="0"/>
              </a:rPr>
              <a:t>NetLab</a:t>
            </a:r>
            <a:r>
              <a:rPr lang="es-MX" sz="800" dirty="0">
                <a:latin typeface="Arial" panose="020B0604020202020204" pitchFamily="34" charset="0"/>
                <a:cs typeface="Arial" panose="020B0604020202020204" pitchFamily="34" charset="0"/>
              </a:rPr>
              <a:t> v2. Instituto Nacional de Salud.   </a:t>
            </a:r>
          </a:p>
        </p:txBody>
      </p:sp>
      <p:sp>
        <p:nvSpPr>
          <p:cNvPr id="8" name="CuadroTexto 7">
            <a:extLst>
              <a:ext uri="{FF2B5EF4-FFF2-40B4-BE49-F238E27FC236}">
                <a16:creationId xmlns:a16="http://schemas.microsoft.com/office/drawing/2014/main" id="{4BB2D3EC-53FD-4ADF-7CB6-E11F3FFB2A3C}"/>
              </a:ext>
            </a:extLst>
          </p:cNvPr>
          <p:cNvSpPr txBox="1"/>
          <p:nvPr/>
        </p:nvSpPr>
        <p:spPr>
          <a:xfrm>
            <a:off x="319479" y="3666154"/>
            <a:ext cx="3841115" cy="954107"/>
          </a:xfrm>
          <a:prstGeom prst="rect">
            <a:avLst/>
          </a:prstGeom>
          <a:noFill/>
          <a:ln>
            <a:solidFill>
              <a:schemeClr val="tx1"/>
            </a:solidFill>
          </a:ln>
        </p:spPr>
        <p:txBody>
          <a:bodyPr wrap="square" rtlCol="0">
            <a:spAutoFit/>
          </a:bodyPr>
          <a:lstStyle/>
          <a:p>
            <a:pPr algn="just"/>
            <a:r>
              <a:rPr lang="es-MX" sz="1400" dirty="0">
                <a:latin typeface="Arial" panose="020B0604020202020204" pitchFamily="34" charset="0"/>
                <a:cs typeface="Arial" panose="020B0604020202020204" pitchFamily="34" charset="0"/>
              </a:rPr>
              <a:t>Los casos positivos de Mayaro corresponden al mes de mayo y se han reportado en los distritos de Iquitos, Jenaro Herrera, Lagunas y Yurimaguas.</a:t>
            </a:r>
          </a:p>
        </p:txBody>
      </p:sp>
    </p:spTree>
    <p:extLst>
      <p:ext uri="{BB962C8B-B14F-4D97-AF65-F5344CB8AC3E}">
        <p14:creationId xmlns:p14="http://schemas.microsoft.com/office/powerpoint/2010/main" val="2941243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794BF50-6A1D-4C76-84BB-CFEC018338F9}"/>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165465" y="1741281"/>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4BF928B8-E4AD-43A8-9DB3-97F7642185CE}"/>
              </a:ext>
            </a:extLst>
          </p:cNvPr>
          <p:cNvSpPr>
            <a:spLocks noGrp="1"/>
          </p:cNvSpPr>
          <p:nvPr>
            <p:ph type="ctrTitle"/>
          </p:nvPr>
        </p:nvSpPr>
        <p:spPr>
          <a:xfrm>
            <a:off x="5146051" y="2709439"/>
            <a:ext cx="4809706" cy="1184149"/>
          </a:xfrm>
          <a:solidFill>
            <a:schemeClr val="accent6">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OFIDISMO</a:t>
            </a:r>
          </a:p>
        </p:txBody>
      </p:sp>
    </p:spTree>
    <p:extLst>
      <p:ext uri="{BB962C8B-B14F-4D97-AF65-F5344CB8AC3E}">
        <p14:creationId xmlns:p14="http://schemas.microsoft.com/office/powerpoint/2010/main" val="1655558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1236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Casos de Ofidismo según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19 - 2024 )</a:t>
            </a:r>
          </a:p>
          <a:p>
            <a:pPr algn="ctr"/>
            <a:endPar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endParaRPr>
          </a:p>
        </p:txBody>
      </p:sp>
      <p:sp>
        <p:nvSpPr>
          <p:cNvPr id="8" name="Rectangle 7"/>
          <p:cNvSpPr/>
          <p:nvPr/>
        </p:nvSpPr>
        <p:spPr>
          <a:xfrm>
            <a:off x="503612" y="2371750"/>
            <a:ext cx="429212" cy="643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dirty="0"/>
          </a:p>
        </p:txBody>
      </p:sp>
      <p:sp>
        <p:nvSpPr>
          <p:cNvPr id="9" name="7 Rectángulo">
            <a:extLst>
              <a:ext uri="{FF2B5EF4-FFF2-40B4-BE49-F238E27FC236}">
                <a16:creationId xmlns:a16="http://schemas.microsoft.com/office/drawing/2014/main" id="{509F84E5-9623-4212-B6CE-AB0806DE7FCC}"/>
              </a:ext>
            </a:extLst>
          </p:cNvPr>
          <p:cNvSpPr/>
          <p:nvPr/>
        </p:nvSpPr>
        <p:spPr>
          <a:xfrm>
            <a:off x="115613" y="5752721"/>
            <a:ext cx="11992303" cy="1007712"/>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87" b="1" dirty="0">
                <a:latin typeface="Arial" panose="020B0604020202020204" pitchFamily="34" charset="0"/>
                <a:cs typeface="Arial" panose="020B0604020202020204" pitchFamily="34" charset="0"/>
              </a:rPr>
              <a:t>Hasta la S.E. 19-2024, 46 distritos han reportados 240 casos de ofidismo, el </a:t>
            </a:r>
            <a:r>
              <a:rPr lang="es-ES" sz="1487" b="1" dirty="0">
                <a:solidFill>
                  <a:srgbClr val="FF0000"/>
                </a:solidFill>
                <a:latin typeface="Arial" panose="020B0604020202020204" pitchFamily="34" charset="0"/>
                <a:cs typeface="Arial" panose="020B0604020202020204" pitchFamily="34" charset="0"/>
              </a:rPr>
              <a:t>49.17%</a:t>
            </a:r>
            <a:r>
              <a:rPr lang="es-ES" sz="1487" b="1" dirty="0">
                <a:latin typeface="Arial" panose="020B0604020202020204" pitchFamily="34" charset="0"/>
                <a:cs typeface="Arial" panose="020B0604020202020204" pitchFamily="34" charset="0"/>
              </a:rPr>
              <a:t> se concentran en 11 distritos, entre los tres primeros  se encuentra los distrito de San Juan Bautista </a:t>
            </a:r>
            <a:r>
              <a:rPr lang="es-ES" sz="1487" b="1" dirty="0">
                <a:solidFill>
                  <a:srgbClr val="FF0000"/>
                </a:solidFill>
                <a:latin typeface="Arial" panose="020B0604020202020204" pitchFamily="34" charset="0"/>
                <a:cs typeface="Arial" panose="020B0604020202020204" pitchFamily="34" charset="0"/>
              </a:rPr>
              <a:t>(7.08%), </a:t>
            </a:r>
            <a:r>
              <a:rPr lang="es-ES" sz="1487" b="1" dirty="0">
                <a:latin typeface="Arial" panose="020B0604020202020204" pitchFamily="34" charset="0"/>
                <a:cs typeface="Arial" panose="020B0604020202020204" pitchFamily="34" charset="0"/>
              </a:rPr>
              <a:t>Yurimaguas</a:t>
            </a:r>
            <a:r>
              <a:rPr lang="es-ES" sz="1487" b="1" dirty="0">
                <a:solidFill>
                  <a:srgbClr val="FF0000"/>
                </a:solidFill>
                <a:latin typeface="Arial" panose="020B0604020202020204" pitchFamily="34" charset="0"/>
                <a:cs typeface="Arial" panose="020B0604020202020204" pitchFamily="34" charset="0"/>
              </a:rPr>
              <a:t> (6.25%) </a:t>
            </a:r>
            <a:r>
              <a:rPr lang="es-ES" sz="1487" b="1" dirty="0">
                <a:latin typeface="Arial" panose="020B0604020202020204" pitchFamily="34" charset="0"/>
                <a:cs typeface="Arial" panose="020B0604020202020204" pitchFamily="34" charset="0"/>
              </a:rPr>
              <a:t>y Manseriche </a:t>
            </a:r>
            <a:r>
              <a:rPr lang="es-ES" sz="1487" b="1" dirty="0">
                <a:solidFill>
                  <a:srgbClr val="FF0000"/>
                </a:solidFill>
                <a:latin typeface="Arial" panose="020B0604020202020204" pitchFamily="34" charset="0"/>
                <a:cs typeface="Arial" panose="020B0604020202020204" pitchFamily="34" charset="0"/>
              </a:rPr>
              <a:t>(5.83%). </a:t>
            </a:r>
            <a:r>
              <a:rPr lang="es-ES" sz="1487" b="1" dirty="0">
                <a:latin typeface="Arial" panose="020B0604020202020204" pitchFamily="34" charset="0"/>
                <a:cs typeface="Arial" panose="020B0604020202020204" pitchFamily="34" charset="0"/>
              </a:rPr>
              <a:t>Hasta la SE-19 se han reportado 3 defunciones por Ofidismo procedentes de los distritos: 01 Trompeteros, 01 Teniente Cesar López Rojas y 01 Urarinas . En el mismo periodo del 2023 se reportaron 247 accidentes ofídicos.</a:t>
            </a:r>
          </a:p>
        </p:txBody>
      </p:sp>
      <p:pic>
        <p:nvPicPr>
          <p:cNvPr id="2" name="Imagen 1">
            <a:extLst>
              <a:ext uri="{FF2B5EF4-FFF2-40B4-BE49-F238E27FC236}">
                <a16:creationId xmlns:a16="http://schemas.microsoft.com/office/drawing/2014/main" id="{54E6C703-D792-489F-BD85-04E4696BB1D0}"/>
              </a:ext>
            </a:extLst>
          </p:cNvPr>
          <p:cNvPicPr>
            <a:picLocks noChangeAspect="1"/>
          </p:cNvPicPr>
          <p:nvPr/>
        </p:nvPicPr>
        <p:blipFill>
          <a:blip r:embed="rId2"/>
          <a:stretch>
            <a:fillRect/>
          </a:stretch>
        </p:blipFill>
        <p:spPr>
          <a:xfrm>
            <a:off x="503612" y="867295"/>
            <a:ext cx="3098904" cy="4730489"/>
          </a:xfrm>
          <a:prstGeom prst="rect">
            <a:avLst/>
          </a:prstGeom>
        </p:spPr>
      </p:pic>
      <p:pic>
        <p:nvPicPr>
          <p:cNvPr id="4" name="Imagen 3">
            <a:extLst>
              <a:ext uri="{FF2B5EF4-FFF2-40B4-BE49-F238E27FC236}">
                <a16:creationId xmlns:a16="http://schemas.microsoft.com/office/drawing/2014/main" id="{32C6823D-AC65-43E1-A28E-18AFF9FC95E0}"/>
              </a:ext>
            </a:extLst>
          </p:cNvPr>
          <p:cNvPicPr>
            <a:picLocks noChangeAspect="1"/>
          </p:cNvPicPr>
          <p:nvPr/>
        </p:nvPicPr>
        <p:blipFill>
          <a:blip r:embed="rId3"/>
          <a:stretch>
            <a:fillRect/>
          </a:stretch>
        </p:blipFill>
        <p:spPr>
          <a:xfrm>
            <a:off x="3904101" y="867294"/>
            <a:ext cx="7542423" cy="4730489"/>
          </a:xfrm>
          <a:prstGeom prst="rect">
            <a:avLst/>
          </a:prstGeom>
        </p:spPr>
      </p:pic>
    </p:spTree>
    <p:extLst>
      <p:ext uri="{BB962C8B-B14F-4D97-AF65-F5344CB8AC3E}">
        <p14:creationId xmlns:p14="http://schemas.microsoft.com/office/powerpoint/2010/main" val="1508016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3695031" y="1240210"/>
            <a:ext cx="8710492" cy="2274406"/>
          </a:xfrm>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TUBERCULOSIS</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99980" y="1437647"/>
            <a:ext cx="3665247" cy="3982707"/>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2969058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a:extLst>
              <a:ext uri="{FF2B5EF4-FFF2-40B4-BE49-F238E27FC236}">
                <a16:creationId xmlns:a16="http://schemas.microsoft.com/office/drawing/2014/main" id="{505DCEE1-04CC-4BB3-AED0-487EAC770EA7}"/>
              </a:ext>
            </a:extLst>
          </p:cNvPr>
          <p:cNvSpPr/>
          <p:nvPr/>
        </p:nvSpPr>
        <p:spPr>
          <a:xfrm>
            <a:off x="0" y="-11775"/>
            <a:ext cx="12192000" cy="79397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Tuberculosis, Región Loreto,  Año 2024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19 - 2024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t>
            </a:r>
          </a:p>
        </p:txBody>
      </p:sp>
      <p:sp>
        <p:nvSpPr>
          <p:cNvPr id="6" name="CuadroTexto 5">
            <a:extLst>
              <a:ext uri="{FF2B5EF4-FFF2-40B4-BE49-F238E27FC236}">
                <a16:creationId xmlns:a16="http://schemas.microsoft.com/office/drawing/2014/main" id="{84D37B8E-BC82-4608-B145-322199FEA8AA}"/>
              </a:ext>
            </a:extLst>
          </p:cNvPr>
          <p:cNvSpPr txBox="1"/>
          <p:nvPr/>
        </p:nvSpPr>
        <p:spPr>
          <a:xfrm>
            <a:off x="93406" y="5357531"/>
            <a:ext cx="12005187" cy="1323439"/>
          </a:xfrm>
          <a:prstGeom prst="rect">
            <a:avLst/>
          </a:prstGeom>
          <a:solidFill>
            <a:schemeClr val="accent1">
              <a:lumMod val="20000"/>
              <a:lumOff val="80000"/>
            </a:schemeClr>
          </a:solidFill>
        </p:spPr>
        <p:txBody>
          <a:bodyPr wrap="square" rtlCol="0">
            <a:spAutoFit/>
          </a:bodyPr>
          <a:lstStyle/>
          <a:p>
            <a:pPr algn="just"/>
            <a:r>
              <a:rPr lang="es-ES" sz="1600" b="1" dirty="0">
                <a:latin typeface="Arial" panose="020B0604020202020204" pitchFamily="34" charset="0"/>
                <a:cs typeface="Arial" panose="020B0604020202020204" pitchFamily="34" charset="0"/>
              </a:rPr>
              <a:t>Hasta la SE 19, SE notificaron 358 casos de Tuberculosis, el </a:t>
            </a:r>
            <a:r>
              <a:rPr lang="es-ES" sz="1600" b="1" dirty="0">
                <a:solidFill>
                  <a:srgbClr val="FF0000"/>
                </a:solidFill>
                <a:latin typeface="Arial" panose="020B0604020202020204" pitchFamily="34" charset="0"/>
                <a:cs typeface="Arial" panose="020B0604020202020204" pitchFamily="34" charset="0"/>
              </a:rPr>
              <a:t>80.73%</a:t>
            </a:r>
            <a:r>
              <a:rPr lang="es-ES" sz="1600" b="1" dirty="0">
                <a:latin typeface="Arial" panose="020B0604020202020204" pitchFamily="34" charset="0"/>
                <a:cs typeface="Arial" panose="020B0604020202020204" pitchFamily="34" charset="0"/>
              </a:rPr>
              <a:t> se concentran en los 5 distritos principalmente, San Juan Bautista, Belén, Iquitos, Yurimaguas y Punchana. El mayor porcentaje corresponde a TBC Pulmonar con confirmación Bacteriológica 214 (59.7%); TBC Pulmonar sin confirmación bacteriológica 108 (32.4%) y TBC Extrapulmonar 25 (7.2%). Se reporta 16 fallecidos por este daño. (07 TBC sin confirmación bacteriológica, 06 TBC con confirmación bacteriológica, 03 TBC extrapulmonares).</a:t>
            </a:r>
            <a:endParaRPr lang="es-PE" sz="1600" b="1"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59397953-8435-4C0A-8327-379E6C719E85}"/>
              </a:ext>
            </a:extLst>
          </p:cNvPr>
          <p:cNvPicPr>
            <a:picLocks noChangeAspect="1"/>
          </p:cNvPicPr>
          <p:nvPr/>
        </p:nvPicPr>
        <p:blipFill>
          <a:blip r:embed="rId3"/>
          <a:stretch>
            <a:fillRect/>
          </a:stretch>
        </p:blipFill>
        <p:spPr>
          <a:xfrm>
            <a:off x="561860" y="922617"/>
            <a:ext cx="3117774" cy="4272865"/>
          </a:xfrm>
          <a:prstGeom prst="rect">
            <a:avLst/>
          </a:prstGeom>
        </p:spPr>
      </p:pic>
      <p:graphicFrame>
        <p:nvGraphicFramePr>
          <p:cNvPr id="7" name="Objeto 6">
            <a:extLst>
              <a:ext uri="{FF2B5EF4-FFF2-40B4-BE49-F238E27FC236}">
                <a16:creationId xmlns:a16="http://schemas.microsoft.com/office/drawing/2014/main" id="{92AE5756-DC2D-425D-BAA3-19312B773FF9}"/>
              </a:ext>
            </a:extLst>
          </p:cNvPr>
          <p:cNvGraphicFramePr>
            <a:graphicFrameLocks noChangeAspect="1"/>
          </p:cNvGraphicFramePr>
          <p:nvPr>
            <p:extLst>
              <p:ext uri="{D42A27DB-BD31-4B8C-83A1-F6EECF244321}">
                <p14:modId xmlns:p14="http://schemas.microsoft.com/office/powerpoint/2010/main" val="1144305858"/>
              </p:ext>
            </p:extLst>
          </p:nvPr>
        </p:nvGraphicFramePr>
        <p:xfrm>
          <a:off x="3910986" y="847527"/>
          <a:ext cx="7719153" cy="4346827"/>
        </p:xfrm>
        <a:graphic>
          <a:graphicData uri="http://schemas.openxmlformats.org/presentationml/2006/ole">
            <mc:AlternateContent xmlns:mc="http://schemas.openxmlformats.org/markup-compatibility/2006">
              <mc:Choice xmlns:v="urn:schemas-microsoft-com:vml" Requires="v">
                <p:oleObj spid="_x0000_s11289" name="Worksheet" r:id="rId4" imgW="9144000" imgH="6019639" progId="Excel.Sheet.12">
                  <p:embed/>
                </p:oleObj>
              </mc:Choice>
              <mc:Fallback>
                <p:oleObj name="Worksheet" r:id="rId4" imgW="9144000" imgH="6019639" progId="Excel.Sheet.12">
                  <p:embed/>
                  <p:pic>
                    <p:nvPicPr>
                      <p:cNvPr id="0" name=""/>
                      <p:cNvPicPr/>
                      <p:nvPr/>
                    </p:nvPicPr>
                    <p:blipFill>
                      <a:blip r:embed="rId5"/>
                      <a:stretch>
                        <a:fillRect/>
                      </a:stretch>
                    </p:blipFill>
                    <p:spPr>
                      <a:xfrm>
                        <a:off x="3910986" y="847527"/>
                        <a:ext cx="7719153" cy="4346827"/>
                      </a:xfrm>
                      <a:prstGeom prst="rect">
                        <a:avLst/>
                      </a:prstGeom>
                    </p:spPr>
                  </p:pic>
                </p:oleObj>
              </mc:Fallback>
            </mc:AlternateContent>
          </a:graphicData>
        </a:graphic>
      </p:graphicFrame>
    </p:spTree>
    <p:extLst>
      <p:ext uri="{BB962C8B-B14F-4D97-AF65-F5344CB8AC3E}">
        <p14:creationId xmlns:p14="http://schemas.microsoft.com/office/powerpoint/2010/main" val="2075347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4941288" y="2568205"/>
            <a:ext cx="6753613" cy="874694"/>
          </a:xfrm>
        </p:spPr>
        <p:txBody>
          <a:bodyPr vert="horz" lIns="87105" tIns="43552" rIns="87105" bIns="43552" rtlCol="0" anchor="b">
            <a:noAutofit/>
          </a:bodyPr>
          <a:lstStyle/>
          <a:p>
            <a:pPr algn="ctr"/>
            <a:r>
              <a:rPr lang="es-MX" sz="5144" b="1" dirty="0">
                <a:solidFill>
                  <a:srgbClr val="002060"/>
                </a:solidFill>
                <a:latin typeface="Algerian" panose="04020705040A02060702" pitchFamily="82" charset="0"/>
              </a:rPr>
              <a:t>MUERTEs MATERNAs</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99980" y="1437647"/>
            <a:ext cx="3665247" cy="3982707"/>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2623494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127820" y="5829954"/>
            <a:ext cx="11936360" cy="1007712"/>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87" dirty="0">
                <a:effectLst/>
                <a:latin typeface="Arial" panose="020B0604020202020204" pitchFamily="34" charset="0"/>
                <a:cs typeface="Arial" panose="020B0604020202020204" pitchFamily="34" charset="0"/>
              </a:rPr>
              <a:t>Hasta la S.E. 19 - 2024,  se reportaron 10,779 casos de malaria: 8,800 (</a:t>
            </a:r>
            <a:r>
              <a:rPr lang="es-PE" sz="1487" dirty="0">
                <a:solidFill>
                  <a:srgbClr val="FF0000"/>
                </a:solidFill>
                <a:effectLst/>
                <a:latin typeface="Arial" panose="020B0604020202020204" pitchFamily="34" charset="0"/>
                <a:cs typeface="Arial" panose="020B0604020202020204" pitchFamily="34" charset="0"/>
              </a:rPr>
              <a:t>81.6%</a:t>
            </a:r>
            <a:r>
              <a:rPr lang="es-PE" sz="1487" dirty="0">
                <a:effectLst/>
                <a:latin typeface="Arial" panose="020B0604020202020204" pitchFamily="34" charset="0"/>
                <a:cs typeface="Arial" panose="020B0604020202020204" pitchFamily="34" charset="0"/>
              </a:rPr>
              <a:t>) Malaria P. Vivax, 1,969 (</a:t>
            </a:r>
            <a:r>
              <a:rPr lang="es-PE" sz="1487" dirty="0">
                <a:solidFill>
                  <a:srgbClr val="FF0000"/>
                </a:solidFill>
                <a:effectLst/>
                <a:latin typeface="Arial" panose="020B0604020202020204" pitchFamily="34" charset="0"/>
                <a:cs typeface="Arial" panose="020B0604020202020204" pitchFamily="34" charset="0"/>
              </a:rPr>
              <a:t>18.2%</a:t>
            </a:r>
            <a:r>
              <a:rPr lang="es-PE" sz="1487" dirty="0">
                <a:effectLst/>
                <a:latin typeface="Arial" panose="020B0604020202020204" pitchFamily="34" charset="0"/>
                <a:cs typeface="Arial" panose="020B0604020202020204" pitchFamily="34" charset="0"/>
              </a:rPr>
              <a:t>) Malaria falciparum y 10 (</a:t>
            </a:r>
            <a:r>
              <a:rPr lang="es-PE" sz="1487" dirty="0">
                <a:solidFill>
                  <a:srgbClr val="FF0000"/>
                </a:solidFill>
                <a:effectLst/>
                <a:latin typeface="Arial" panose="020B0604020202020204" pitchFamily="34" charset="0"/>
                <a:cs typeface="Arial" panose="020B0604020202020204" pitchFamily="34" charset="0"/>
              </a:rPr>
              <a:t>0.1%</a:t>
            </a:r>
            <a:r>
              <a:rPr lang="es-PE" sz="1487" dirty="0">
                <a:effectLst/>
                <a:latin typeface="Arial" panose="020B0604020202020204" pitchFamily="34" charset="0"/>
                <a:cs typeface="Arial" panose="020B0604020202020204" pitchFamily="34" charset="0"/>
              </a:rPr>
              <a:t>) Malaria malariae. En el año 2023 se reportaron 7,305 casos de malaria, 3474 casos menos que en el presente año. </a:t>
            </a:r>
          </a:p>
          <a:p>
            <a:r>
              <a:rPr lang="es-PE" sz="1487" dirty="0">
                <a:effectLst/>
                <a:latin typeface="Arial" panose="020B0604020202020204" pitchFamily="34" charset="0"/>
                <a:cs typeface="Arial" panose="020B0604020202020204" pitchFamily="34" charset="0"/>
              </a:rPr>
              <a:t>En el 2024, se observa un incremento sostenido, presentándose una meseta entre las SE11 a la SE16, hay una disminución en las dos últimas semanas, ubicándose en zona de </a:t>
            </a:r>
            <a:r>
              <a:rPr lang="es-PE" sz="1487" u="sng" dirty="0">
                <a:effectLst/>
                <a:highlight>
                  <a:srgbClr val="FFFF00"/>
                </a:highlight>
                <a:latin typeface="Arial" panose="020B0604020202020204" pitchFamily="34" charset="0"/>
                <a:cs typeface="Arial" panose="020B0604020202020204" pitchFamily="34" charset="0"/>
              </a:rPr>
              <a:t>SEGURIDAD</a:t>
            </a:r>
            <a:r>
              <a:rPr lang="es-PE" sz="1487" dirty="0">
                <a:effectLst/>
                <a:highlight>
                  <a:srgbClr val="FFFF00"/>
                </a:highlight>
                <a:latin typeface="Arial" panose="020B0604020202020204" pitchFamily="34" charset="0"/>
                <a:cs typeface="Arial" panose="020B0604020202020204" pitchFamily="34" charset="0"/>
              </a:rPr>
              <a:t>.</a:t>
            </a:r>
            <a:r>
              <a:rPr lang="es-PE" sz="1487" dirty="0">
                <a:effectLst/>
                <a:latin typeface="Arial" panose="020B0604020202020204" pitchFamily="34" charset="0"/>
                <a:cs typeface="Arial" panose="020B0604020202020204" pitchFamily="34" charset="0"/>
              </a:rPr>
              <a:t> </a:t>
            </a:r>
            <a:endParaRPr lang="es-PE" sz="1487" dirty="0">
              <a:solidFill>
                <a:srgbClr val="FF0000"/>
              </a:solidFill>
              <a:effectLst/>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9010E3C8-2F6E-41BA-8134-7887A5902CD1}"/>
              </a:ext>
            </a:extLst>
          </p:cNvPr>
          <p:cNvPicPr>
            <a:picLocks noChangeAspect="1"/>
          </p:cNvPicPr>
          <p:nvPr/>
        </p:nvPicPr>
        <p:blipFill>
          <a:blip r:embed="rId3"/>
          <a:stretch>
            <a:fillRect/>
          </a:stretch>
        </p:blipFill>
        <p:spPr>
          <a:xfrm>
            <a:off x="275492" y="237050"/>
            <a:ext cx="11641015" cy="5460365"/>
          </a:xfrm>
          <a:prstGeom prst="rect">
            <a:avLst/>
          </a:prstGeom>
        </p:spPr>
      </p:pic>
    </p:spTree>
    <p:extLst>
      <p:ext uri="{BB962C8B-B14F-4D97-AF65-F5344CB8AC3E}">
        <p14:creationId xmlns:p14="http://schemas.microsoft.com/office/powerpoint/2010/main" val="2228377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769441"/>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 Indirectas e Incidentales, </a:t>
            </a:r>
            <a:r>
              <a:rPr kumimoji="0" lang="es-PE" sz="2200" b="1" i="0" u="none" strike="noStrike" cap="none" normalizeH="0" baseline="0" dirty="0">
                <a:ln>
                  <a:noFill/>
                </a:ln>
                <a:solidFill>
                  <a:schemeClr val="tx1"/>
                </a:solidFill>
                <a:effectLst/>
                <a:latin typeface="Arial" panose="020B0604020202020204" pitchFamily="34" charset="0"/>
              </a:rPr>
              <a:t> Loreto. SE 1-19-2024* (hasta el 15 mayo)</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559408" y="4638525"/>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59027" y="5335826"/>
            <a:ext cx="11913703" cy="923330"/>
          </a:xfrm>
          <a:prstGeom prst="rect">
            <a:avLst/>
          </a:prstGeom>
          <a:solidFill>
            <a:schemeClr val="accent1">
              <a:lumMod val="20000"/>
              <a:lumOff val="80000"/>
            </a:schemeClr>
          </a:solid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b="1" dirty="0">
                <a:latin typeface="Arial" panose="020B0604020202020204" pitchFamily="34" charset="0"/>
              </a:rPr>
              <a:t>Hasta la SE 19-2024, se reportaron 6 muertes maternas 4 Directas;  1 Indirectas Y 1 incidental, </a:t>
            </a:r>
            <a:r>
              <a:rPr lang="es-PE" b="1" dirty="0">
                <a:solidFill>
                  <a:srgbClr val="0070C0"/>
                </a:solidFill>
                <a:latin typeface="Arial" panose="020B0604020202020204" pitchFamily="34" charset="0"/>
              </a:rPr>
              <a:t>mientras en el 2023 </a:t>
            </a:r>
            <a:r>
              <a:rPr lang="es-PE" b="1" dirty="0">
                <a:latin typeface="Arial" panose="020B0604020202020204" pitchFamily="34" charset="0"/>
              </a:rPr>
              <a:t>en el mismo periodo se reportaron 09; de ellas 06 Muertes Maternas Directas y 03 muerte materna Indirecta.</a:t>
            </a:r>
          </a:p>
        </p:txBody>
      </p:sp>
      <p:pic>
        <p:nvPicPr>
          <p:cNvPr id="2" name="Imagen 1">
            <a:extLst>
              <a:ext uri="{FF2B5EF4-FFF2-40B4-BE49-F238E27FC236}">
                <a16:creationId xmlns:a16="http://schemas.microsoft.com/office/drawing/2014/main" id="{A43AF198-93B1-417D-AAC8-FB8AE6E6AEF9}"/>
              </a:ext>
            </a:extLst>
          </p:cNvPr>
          <p:cNvPicPr>
            <a:picLocks noChangeAspect="1"/>
          </p:cNvPicPr>
          <p:nvPr/>
        </p:nvPicPr>
        <p:blipFill>
          <a:blip r:embed="rId3"/>
          <a:stretch>
            <a:fillRect/>
          </a:stretch>
        </p:blipFill>
        <p:spPr>
          <a:xfrm>
            <a:off x="559408" y="1498294"/>
            <a:ext cx="11294340" cy="2923429"/>
          </a:xfrm>
          <a:prstGeom prst="rect">
            <a:avLst/>
          </a:prstGeom>
        </p:spPr>
      </p:pic>
    </p:spTree>
    <p:extLst>
      <p:ext uri="{BB962C8B-B14F-4D97-AF65-F5344CB8AC3E}">
        <p14:creationId xmlns:p14="http://schemas.microsoft.com/office/powerpoint/2010/main" val="3816870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363793" y="1437646"/>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4208207" y="2113936"/>
            <a:ext cx="7620000" cy="1778442"/>
          </a:xfrm>
          <a:blipFill>
            <a:blip r:embed="rId4"/>
            <a:tile tx="0" ty="0" sx="100000" sy="100000" flip="none" algn="tl"/>
          </a:blipFill>
        </p:spPr>
        <p:txBody>
          <a:bodyPr vert="horz" lIns="87105" tIns="43552" rIns="87105" bIns="43552" rtlCol="0" anchor="b">
            <a:normAutofit fontScale="90000"/>
          </a:bodyPr>
          <a:lstStyle/>
          <a:p>
            <a:pPr algn="ctr"/>
            <a:r>
              <a:rPr lang="es-MX" sz="6287" b="1" dirty="0">
                <a:solidFill>
                  <a:schemeClr val="accent6">
                    <a:lumMod val="50000"/>
                  </a:schemeClr>
                </a:solidFill>
                <a:latin typeface="Algerian" panose="04020705040A02060702" pitchFamily="82" charset="0"/>
              </a:rPr>
              <a:t>MUERTES FETALES Y NEONATALES</a:t>
            </a:r>
          </a:p>
        </p:txBody>
      </p:sp>
    </p:spTree>
    <p:extLst>
      <p:ext uri="{BB962C8B-B14F-4D97-AF65-F5344CB8AC3E}">
        <p14:creationId xmlns:p14="http://schemas.microsoft.com/office/powerpoint/2010/main" val="29017697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170C1D5-B551-4508-A8DA-1647FC201E1D}"/>
              </a:ext>
            </a:extLst>
          </p:cNvPr>
          <p:cNvSpPr txBox="1"/>
          <p:nvPr/>
        </p:nvSpPr>
        <p:spPr>
          <a:xfrm>
            <a:off x="372276" y="370735"/>
            <a:ext cx="5837606" cy="1015663"/>
          </a:xfrm>
          <a:prstGeom prst="rect">
            <a:avLst/>
          </a:prstGeom>
          <a:solidFill>
            <a:schemeClr val="accent4">
              <a:lumMod val="20000"/>
              <a:lumOff val="80000"/>
            </a:schemeClr>
          </a:solidFill>
          <a:ln>
            <a:solidFill>
              <a:schemeClr val="tx1"/>
            </a:solidFill>
          </a:ln>
        </p:spPr>
        <p:txBody>
          <a:bodyPr wrap="square">
            <a:spAutoFit/>
          </a:bodyPr>
          <a:lstStyle/>
          <a:p>
            <a:pPr algn="ctr"/>
            <a:r>
              <a:rPr kumimoji="0" lang="es-PE" sz="2000" b="1" i="0" u="none" strike="noStrike" cap="none" normalizeH="0" baseline="0" dirty="0">
                <a:ln>
                  <a:noFill/>
                </a:ln>
                <a:solidFill>
                  <a:schemeClr val="tx1"/>
                </a:solidFill>
                <a:effectLst/>
                <a:latin typeface="Arial" panose="020B0604020202020204" pitchFamily="34" charset="0"/>
              </a:rPr>
              <a:t>Número </a:t>
            </a:r>
            <a:r>
              <a:rPr lang="es-PE" sz="2000" b="1" dirty="0">
                <a:latin typeface="Arial" panose="020B0604020202020204" pitchFamily="34" charset="0"/>
              </a:rPr>
              <a:t>y porcentaje de Muertes Fetales según causa básica de la muerte. R</a:t>
            </a:r>
            <a:r>
              <a:rPr kumimoji="0" lang="es-PE" sz="2000" b="1" i="0" u="none" strike="noStrike" cap="none" normalizeH="0" baseline="0" dirty="0">
                <a:ln>
                  <a:noFill/>
                </a:ln>
                <a:solidFill>
                  <a:schemeClr val="tx1"/>
                </a:solidFill>
                <a:effectLst/>
                <a:latin typeface="Arial" panose="020B0604020202020204" pitchFamily="34" charset="0"/>
              </a:rPr>
              <a:t>egión Loreto. SE1-19-2024 </a:t>
            </a:r>
          </a:p>
        </p:txBody>
      </p:sp>
      <p:sp>
        <p:nvSpPr>
          <p:cNvPr id="6" name="Text Box 3">
            <a:extLst>
              <a:ext uri="{FF2B5EF4-FFF2-40B4-BE49-F238E27FC236}">
                <a16:creationId xmlns:a16="http://schemas.microsoft.com/office/drawing/2014/main" id="{FC15D059-C8AC-4D48-9956-31DBE5766ECD}"/>
              </a:ext>
            </a:extLst>
          </p:cNvPr>
          <p:cNvSpPr txBox="1">
            <a:spLocks noChangeArrowheads="1"/>
          </p:cNvSpPr>
          <p:nvPr/>
        </p:nvSpPr>
        <p:spPr bwMode="auto">
          <a:xfrm>
            <a:off x="199697" y="5438952"/>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8" name="Text Box 3">
            <a:extLst>
              <a:ext uri="{FF2B5EF4-FFF2-40B4-BE49-F238E27FC236}">
                <a16:creationId xmlns:a16="http://schemas.microsoft.com/office/drawing/2014/main" id="{4FDBB5FF-8EA7-4AFA-8831-503D09557E26}"/>
              </a:ext>
            </a:extLst>
          </p:cNvPr>
          <p:cNvSpPr txBox="1">
            <a:spLocks noChangeArrowheads="1"/>
          </p:cNvSpPr>
          <p:nvPr/>
        </p:nvSpPr>
        <p:spPr bwMode="auto">
          <a:xfrm>
            <a:off x="6531853" y="6487266"/>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084AB001-FE35-4C46-BEBA-779CB07B85B3}"/>
              </a:ext>
            </a:extLst>
          </p:cNvPr>
          <p:cNvSpPr txBox="1"/>
          <p:nvPr/>
        </p:nvSpPr>
        <p:spPr>
          <a:xfrm>
            <a:off x="6629222" y="370734"/>
            <a:ext cx="5279677" cy="1015663"/>
          </a:xfrm>
          <a:prstGeom prst="rect">
            <a:avLst/>
          </a:prstGeom>
          <a:solidFill>
            <a:schemeClr val="accent2">
              <a:lumMod val="40000"/>
              <a:lumOff val="60000"/>
            </a:schemeClr>
          </a:solidFill>
          <a:ln>
            <a:solidFill>
              <a:schemeClr val="tx1"/>
            </a:solidFill>
          </a:ln>
        </p:spPr>
        <p:txBody>
          <a:bodyPr wrap="square">
            <a:spAutoFit/>
          </a:bodyPr>
          <a:lstStyle/>
          <a:p>
            <a:pPr algn="ctr"/>
            <a:r>
              <a:rPr kumimoji="0" lang="es-PE" sz="2000" b="1" i="0" u="none" strike="noStrike" cap="none" normalizeH="0" baseline="0" dirty="0">
                <a:ln>
                  <a:noFill/>
                </a:ln>
                <a:solidFill>
                  <a:schemeClr val="tx1"/>
                </a:solidFill>
                <a:effectLst/>
                <a:latin typeface="Arial" panose="020B0604020202020204" pitchFamily="34" charset="0"/>
              </a:rPr>
              <a:t>Número </a:t>
            </a:r>
            <a:r>
              <a:rPr lang="es-PE" sz="2000" b="1" dirty="0">
                <a:latin typeface="Arial" panose="020B0604020202020204" pitchFamily="34" charset="0"/>
              </a:rPr>
              <a:t>y porcentaje de Muertes Neonatales según causa básica de la muerte. R</a:t>
            </a:r>
            <a:r>
              <a:rPr kumimoji="0" lang="es-PE" sz="2000" b="1" i="0" u="none" strike="noStrike" cap="none" normalizeH="0" baseline="0" dirty="0">
                <a:ln>
                  <a:noFill/>
                </a:ln>
                <a:solidFill>
                  <a:schemeClr val="tx1"/>
                </a:solidFill>
                <a:effectLst/>
                <a:latin typeface="Arial" panose="020B0604020202020204" pitchFamily="34" charset="0"/>
              </a:rPr>
              <a:t>egión Loreto. SE1-19. 2024)</a:t>
            </a:r>
            <a:r>
              <a:rPr lang="es-PE" sz="2000" b="1" dirty="0">
                <a:latin typeface="Arial" panose="020B0604020202020204" pitchFamily="34" charset="0"/>
              </a:rPr>
              <a:t>.</a:t>
            </a:r>
            <a:endParaRPr lang="es-ES" sz="2000" dirty="0"/>
          </a:p>
        </p:txBody>
      </p:sp>
      <p:graphicFrame>
        <p:nvGraphicFramePr>
          <p:cNvPr id="2" name="Objeto 1">
            <a:extLst>
              <a:ext uri="{FF2B5EF4-FFF2-40B4-BE49-F238E27FC236}">
                <a16:creationId xmlns:a16="http://schemas.microsoft.com/office/drawing/2014/main" id="{C3028D47-7B9E-41BD-A119-DA5AE0066EA5}"/>
              </a:ext>
            </a:extLst>
          </p:cNvPr>
          <p:cNvGraphicFramePr>
            <a:graphicFrameLocks noChangeAspect="1"/>
          </p:cNvGraphicFramePr>
          <p:nvPr>
            <p:extLst>
              <p:ext uri="{D42A27DB-BD31-4B8C-83A1-F6EECF244321}">
                <p14:modId xmlns:p14="http://schemas.microsoft.com/office/powerpoint/2010/main" val="2108062022"/>
              </p:ext>
            </p:extLst>
          </p:nvPr>
        </p:nvGraphicFramePr>
        <p:xfrm>
          <a:off x="372276" y="1874386"/>
          <a:ext cx="5837606" cy="3446761"/>
        </p:xfrm>
        <a:graphic>
          <a:graphicData uri="http://schemas.openxmlformats.org/presentationml/2006/ole">
            <mc:AlternateContent xmlns:mc="http://schemas.openxmlformats.org/markup-compatibility/2006">
              <mc:Choice xmlns:v="urn:schemas-microsoft-com:vml" Requires="v">
                <p:oleObj spid="_x0000_s12308" name="Worksheet" r:id="rId3" imgW="7324725" imgH="3076656" progId="Excel.Sheet.12">
                  <p:embed/>
                </p:oleObj>
              </mc:Choice>
              <mc:Fallback>
                <p:oleObj name="Worksheet" r:id="rId3" imgW="7324725" imgH="3076656" progId="Excel.Sheet.12">
                  <p:embed/>
                  <p:pic>
                    <p:nvPicPr>
                      <p:cNvPr id="0" name=""/>
                      <p:cNvPicPr/>
                      <p:nvPr/>
                    </p:nvPicPr>
                    <p:blipFill>
                      <a:blip r:embed="rId4"/>
                      <a:stretch>
                        <a:fillRect/>
                      </a:stretch>
                    </p:blipFill>
                    <p:spPr>
                      <a:xfrm>
                        <a:off x="372276" y="1874386"/>
                        <a:ext cx="5837606" cy="3446761"/>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id="{419DF50A-B3B7-45F8-A4D4-C4B4E0529482}"/>
              </a:ext>
            </a:extLst>
          </p:cNvPr>
          <p:cNvPicPr>
            <a:picLocks noChangeAspect="1"/>
          </p:cNvPicPr>
          <p:nvPr/>
        </p:nvPicPr>
        <p:blipFill>
          <a:blip r:embed="rId5"/>
          <a:stretch>
            <a:fillRect/>
          </a:stretch>
        </p:blipFill>
        <p:spPr>
          <a:xfrm>
            <a:off x="6531853" y="1850485"/>
            <a:ext cx="5190954" cy="4429129"/>
          </a:xfrm>
          <a:prstGeom prst="rect">
            <a:avLst/>
          </a:prstGeom>
        </p:spPr>
      </p:pic>
    </p:spTree>
    <p:extLst>
      <p:ext uri="{BB962C8B-B14F-4D97-AF65-F5344CB8AC3E}">
        <p14:creationId xmlns:p14="http://schemas.microsoft.com/office/powerpoint/2010/main" val="18132036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433482" y="168544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5486897" y="2690503"/>
            <a:ext cx="4347477" cy="1005229"/>
          </a:xfrm>
          <a:blipFill>
            <a:blip r:embed="rId4"/>
            <a:tile tx="0" ty="0" sx="100000" sy="100000" flip="none" algn="tl"/>
          </a:blipFill>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IRAS</a:t>
            </a:r>
          </a:p>
        </p:txBody>
      </p:sp>
    </p:spTree>
    <p:extLst>
      <p:ext uri="{BB962C8B-B14F-4D97-AF65-F5344CB8AC3E}">
        <p14:creationId xmlns:p14="http://schemas.microsoft.com/office/powerpoint/2010/main" val="687326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99EFE0E-06CC-4628-AFFA-49FCDBF46095}"/>
              </a:ext>
            </a:extLst>
          </p:cNvPr>
          <p:cNvSpPr txBox="1"/>
          <p:nvPr/>
        </p:nvSpPr>
        <p:spPr>
          <a:xfrm>
            <a:off x="105104" y="5838763"/>
            <a:ext cx="11981792" cy="91281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Hasta la S.E. 19-2024, se han reportado 42,523</a:t>
            </a:r>
            <a:r>
              <a:rPr lang="en-US" sz="1333" dirty="0"/>
              <a:t> </a:t>
            </a:r>
            <a:r>
              <a:rPr lang="es-MX" sz="1333" dirty="0"/>
              <a:t>episodios de IRA no neumonías en  niños &lt; 5 años:2,215 (</a:t>
            </a:r>
            <a:r>
              <a:rPr lang="es-MX" sz="1333" dirty="0">
                <a:solidFill>
                  <a:srgbClr val="FF0000"/>
                </a:solidFill>
              </a:rPr>
              <a:t>5.21%</a:t>
            </a:r>
            <a:r>
              <a:rPr lang="es-MX" sz="1333" dirty="0"/>
              <a:t>) en niños menores de 2 meses; 11,932 (</a:t>
            </a:r>
            <a:r>
              <a:rPr lang="es-MX" sz="1333" dirty="0">
                <a:solidFill>
                  <a:srgbClr val="FF0000"/>
                </a:solidFill>
              </a:rPr>
              <a:t>28.06%</a:t>
            </a:r>
            <a:r>
              <a:rPr lang="es-MX" sz="1333" dirty="0"/>
              <a:t>) en niños de 2 a 11 meses, 28,376 (</a:t>
            </a:r>
            <a:r>
              <a:rPr lang="es-MX" sz="1333" dirty="0">
                <a:solidFill>
                  <a:srgbClr val="FF0000"/>
                </a:solidFill>
              </a:rPr>
              <a:t>66.73%</a:t>
            </a:r>
            <a:r>
              <a:rPr lang="es-MX" sz="1333" dirty="0"/>
              <a:t>) en niños de 1 a 4 años. Según el Canal Endémico, en el año 2023 los casos de IRAS-No Neumonía se han ubicado en su mayoría en la zona de EPIDEMIA, En las 4 ultimas semanas los casos han disminuido y se encuentra en zona de </a:t>
            </a:r>
            <a:r>
              <a:rPr lang="es-MX" sz="1333" dirty="0">
                <a:solidFill>
                  <a:srgbClr val="FF0000"/>
                </a:solidFill>
              </a:rPr>
              <a:t>Alarma</a:t>
            </a:r>
            <a:r>
              <a:rPr lang="es-MX" sz="1333" dirty="0"/>
              <a:t> bordeando la zona de Seguridad. El mapa de riesgo ubica a  46 distritos en alto riesgo y 7 distritos  en mediano riesgo.</a:t>
            </a:r>
          </a:p>
        </p:txBody>
      </p:sp>
      <p:sp>
        <p:nvSpPr>
          <p:cNvPr id="6" name="7 Rectángulo"/>
          <p:cNvSpPr/>
          <p:nvPr/>
        </p:nvSpPr>
        <p:spPr>
          <a:xfrm>
            <a:off x="0" y="0"/>
            <a:ext cx="12192000" cy="71236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Infecciones Respiratorias Agudas No Neumonías en menores de 5 años, </a:t>
            </a:r>
          </a:p>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Región Loreto. (S.E. 1 - 52 - 2023) y (S.E. 01 - 19 - 2024</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8" name="CuadroTexto 7">
            <a:extLst>
              <a:ext uri="{FF2B5EF4-FFF2-40B4-BE49-F238E27FC236}">
                <a16:creationId xmlns:a16="http://schemas.microsoft.com/office/drawing/2014/main" id="{804AA5C0-0DE9-4325-92F3-32C49CBC039D}"/>
              </a:ext>
            </a:extLst>
          </p:cNvPr>
          <p:cNvSpPr txBox="1"/>
          <p:nvPr/>
        </p:nvSpPr>
        <p:spPr>
          <a:xfrm>
            <a:off x="105104" y="5632103"/>
            <a:ext cx="3539733" cy="206660"/>
          </a:xfrm>
          <a:prstGeom prst="rect">
            <a:avLst/>
          </a:prstGeom>
          <a:noFill/>
        </p:spPr>
        <p:txBody>
          <a:bodyPr wrap="square" rtlCol="0">
            <a:spAutoFit/>
          </a:bodyPr>
          <a:lstStyle/>
          <a:p>
            <a:r>
              <a:rPr lang="es-MX" sz="743" dirty="0"/>
              <a:t>Fuente: Base de datos del Noti Web de la Dirección de Epidemiología- GERESA Loreto</a:t>
            </a:r>
          </a:p>
        </p:txBody>
      </p:sp>
      <p:pic>
        <p:nvPicPr>
          <p:cNvPr id="4" name="Imagen 3">
            <a:extLst>
              <a:ext uri="{FF2B5EF4-FFF2-40B4-BE49-F238E27FC236}">
                <a16:creationId xmlns:a16="http://schemas.microsoft.com/office/drawing/2014/main" id="{3C1BE080-A8D6-4F45-86BB-79984FF4E407}"/>
              </a:ext>
            </a:extLst>
          </p:cNvPr>
          <p:cNvPicPr>
            <a:picLocks noChangeAspect="1"/>
          </p:cNvPicPr>
          <p:nvPr/>
        </p:nvPicPr>
        <p:blipFill>
          <a:blip r:embed="rId3"/>
          <a:stretch>
            <a:fillRect/>
          </a:stretch>
        </p:blipFill>
        <p:spPr>
          <a:xfrm>
            <a:off x="484742" y="1004433"/>
            <a:ext cx="2886419" cy="4627669"/>
          </a:xfrm>
          <a:prstGeom prst="rect">
            <a:avLst/>
          </a:prstGeom>
        </p:spPr>
      </p:pic>
      <p:pic>
        <p:nvPicPr>
          <p:cNvPr id="7" name="Imagen 6">
            <a:extLst>
              <a:ext uri="{FF2B5EF4-FFF2-40B4-BE49-F238E27FC236}">
                <a16:creationId xmlns:a16="http://schemas.microsoft.com/office/drawing/2014/main" id="{EFEB18EA-843D-4F14-A62D-1A1249701A7E}"/>
              </a:ext>
            </a:extLst>
          </p:cNvPr>
          <p:cNvPicPr>
            <a:picLocks noChangeAspect="1"/>
          </p:cNvPicPr>
          <p:nvPr/>
        </p:nvPicPr>
        <p:blipFill>
          <a:blip r:embed="rId4"/>
          <a:stretch>
            <a:fillRect/>
          </a:stretch>
        </p:blipFill>
        <p:spPr>
          <a:xfrm>
            <a:off x="3644837" y="919021"/>
            <a:ext cx="8275414" cy="4713081"/>
          </a:xfrm>
          <a:prstGeom prst="rect">
            <a:avLst/>
          </a:prstGeom>
        </p:spPr>
      </p:pic>
    </p:spTree>
    <p:extLst>
      <p:ext uri="{BB962C8B-B14F-4D97-AF65-F5344CB8AC3E}">
        <p14:creationId xmlns:p14="http://schemas.microsoft.com/office/powerpoint/2010/main" val="33825087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Rectángulo"/>
          <p:cNvSpPr/>
          <p:nvPr/>
        </p:nvSpPr>
        <p:spPr>
          <a:xfrm>
            <a:off x="0" y="0"/>
            <a:ext cx="12192000" cy="75698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Neumonías en menores de 5 años,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01 – 19 - 2024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5" name="Abrir llave 4">
            <a:extLst>
              <a:ext uri="{FF2B5EF4-FFF2-40B4-BE49-F238E27FC236}">
                <a16:creationId xmlns:a16="http://schemas.microsoft.com/office/drawing/2014/main" id="{3A770A6C-48A5-48C0-96B1-E275066F5AA4}"/>
              </a:ext>
            </a:extLst>
          </p:cNvPr>
          <p:cNvSpPr/>
          <p:nvPr/>
        </p:nvSpPr>
        <p:spPr>
          <a:xfrm>
            <a:off x="3987808" y="285940892"/>
            <a:ext cx="148079" cy="8710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sz="1714" dirty="0"/>
          </a:p>
        </p:txBody>
      </p:sp>
      <p:sp>
        <p:nvSpPr>
          <p:cNvPr id="10" name="CuadroTexto 9">
            <a:extLst>
              <a:ext uri="{FF2B5EF4-FFF2-40B4-BE49-F238E27FC236}">
                <a16:creationId xmlns:a16="http://schemas.microsoft.com/office/drawing/2014/main" id="{8CB41B30-B84A-43ED-BA9F-BEFF0147DB06}"/>
              </a:ext>
            </a:extLst>
          </p:cNvPr>
          <p:cNvSpPr txBox="1"/>
          <p:nvPr/>
        </p:nvSpPr>
        <p:spPr>
          <a:xfrm>
            <a:off x="0" y="5606932"/>
            <a:ext cx="12192000" cy="111793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En la S.E. 19-2024, se han registrado 663 episodios total de Neumonía; 531 (</a:t>
            </a:r>
            <a:r>
              <a:rPr lang="es-MX" sz="1333" dirty="0">
                <a:solidFill>
                  <a:srgbClr val="FF0000"/>
                </a:solidFill>
              </a:rPr>
              <a:t>80.09%</a:t>
            </a:r>
            <a:r>
              <a:rPr lang="es-MX" sz="1333" dirty="0"/>
              <a:t>) son episodios de Neumonía y 132 (</a:t>
            </a:r>
            <a:r>
              <a:rPr lang="es-MX" sz="1333" dirty="0">
                <a:solidFill>
                  <a:srgbClr val="FF0000"/>
                </a:solidFill>
              </a:rPr>
              <a:t>19.91%</a:t>
            </a:r>
            <a:r>
              <a:rPr lang="es-MX" sz="1333" dirty="0"/>
              <a:t>) son episodios de Neumonía Grave. Según el Canal Endémico, durante el año 2023 los casos de Neumonía se ubicaron en la mayoría de las semanas en zona de Epidemia. Hasta la SE19-2024 los casos se mantienen en las zonas de </a:t>
            </a:r>
            <a:r>
              <a:rPr lang="es-MX" sz="1333" dirty="0">
                <a:solidFill>
                  <a:srgbClr val="FF0000"/>
                </a:solidFill>
              </a:rPr>
              <a:t>ALARMA </a:t>
            </a:r>
            <a:r>
              <a:rPr lang="es-MX" sz="1333" dirty="0"/>
              <a:t>. Según el mapa de riesgo 40 distritos se ubican en distritos de bajo riesgo y 01 distrito en mediano riesgo.</a:t>
            </a:r>
          </a:p>
          <a:p>
            <a:r>
              <a:rPr lang="es-MX" sz="1333" dirty="0"/>
              <a:t>Defunciones: Hasta la SE19-2024, se han reportado 15 defunciones: 08 extrahospitalarias y 07 Intrahospitalaria.</a:t>
            </a:r>
          </a:p>
        </p:txBody>
      </p:sp>
      <p:sp>
        <p:nvSpPr>
          <p:cNvPr id="12" name="CuadroTexto 11">
            <a:extLst>
              <a:ext uri="{FF2B5EF4-FFF2-40B4-BE49-F238E27FC236}">
                <a16:creationId xmlns:a16="http://schemas.microsoft.com/office/drawing/2014/main" id="{C44981D4-84EB-4181-B289-ED01AE8F8FEF}"/>
              </a:ext>
            </a:extLst>
          </p:cNvPr>
          <p:cNvSpPr txBox="1"/>
          <p:nvPr/>
        </p:nvSpPr>
        <p:spPr>
          <a:xfrm>
            <a:off x="506066" y="5364765"/>
            <a:ext cx="3208472"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 name="Imagen 1">
            <a:extLst>
              <a:ext uri="{FF2B5EF4-FFF2-40B4-BE49-F238E27FC236}">
                <a16:creationId xmlns:a16="http://schemas.microsoft.com/office/drawing/2014/main" id="{14799F64-9BD2-4796-9789-967AA15D7476}"/>
              </a:ext>
            </a:extLst>
          </p:cNvPr>
          <p:cNvPicPr>
            <a:picLocks noChangeAspect="1"/>
          </p:cNvPicPr>
          <p:nvPr/>
        </p:nvPicPr>
        <p:blipFill>
          <a:blip r:embed="rId2"/>
          <a:stretch>
            <a:fillRect/>
          </a:stretch>
        </p:blipFill>
        <p:spPr>
          <a:xfrm>
            <a:off x="363555" y="923247"/>
            <a:ext cx="3024029" cy="4275253"/>
          </a:xfrm>
          <a:prstGeom prst="rect">
            <a:avLst/>
          </a:prstGeom>
        </p:spPr>
      </p:pic>
      <p:pic>
        <p:nvPicPr>
          <p:cNvPr id="6" name="Imagen 5">
            <a:extLst>
              <a:ext uri="{FF2B5EF4-FFF2-40B4-BE49-F238E27FC236}">
                <a16:creationId xmlns:a16="http://schemas.microsoft.com/office/drawing/2014/main" id="{176058CB-D0ED-449E-8270-C381D7D498B2}"/>
              </a:ext>
            </a:extLst>
          </p:cNvPr>
          <p:cNvPicPr>
            <a:picLocks noChangeAspect="1"/>
          </p:cNvPicPr>
          <p:nvPr/>
        </p:nvPicPr>
        <p:blipFill>
          <a:blip r:embed="rId3"/>
          <a:stretch>
            <a:fillRect/>
          </a:stretch>
        </p:blipFill>
        <p:spPr>
          <a:xfrm>
            <a:off x="3621342" y="1019155"/>
            <a:ext cx="8111621" cy="4345610"/>
          </a:xfrm>
          <a:prstGeom prst="rect">
            <a:avLst/>
          </a:prstGeom>
        </p:spPr>
      </p:pic>
    </p:spTree>
    <p:extLst>
      <p:ext uri="{BB962C8B-B14F-4D97-AF65-F5344CB8AC3E}">
        <p14:creationId xmlns:p14="http://schemas.microsoft.com/office/powerpoint/2010/main" val="2813583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1" y="5822507"/>
            <a:ext cx="12191999" cy="91281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Hasta la S.E. 19-2024, se han notificado 3,512 casos de Síndrome de Obstrucción Bronquial/ASMA en menores de 5 años; 643 (</a:t>
            </a:r>
            <a:r>
              <a:rPr lang="es-MX" sz="1333" dirty="0">
                <a:solidFill>
                  <a:srgbClr val="FF0000"/>
                </a:solidFill>
              </a:rPr>
              <a:t>18.31%</a:t>
            </a:r>
            <a:r>
              <a:rPr lang="es-MX" sz="1333" dirty="0"/>
              <a:t>) episodios en niños menores de 2 años y 2,869 (</a:t>
            </a:r>
            <a:r>
              <a:rPr lang="es-MX" sz="1333" dirty="0">
                <a:solidFill>
                  <a:srgbClr val="FF0000"/>
                </a:solidFill>
              </a:rPr>
              <a:t>81.69%</a:t>
            </a:r>
            <a:r>
              <a:rPr lang="es-MX" sz="1333" dirty="0"/>
              <a:t>) en niños de 2 a 4 años: En el año 2023 la mayoría de  las semanas se ubicaron en zona de seguridad, con un incremento importante entre las SE17 a la SE22 llegando a epidemia. Hasta la SE19-2024 se observa disminución  desde la SE-15 manteniéndose en zona de </a:t>
            </a:r>
            <a:r>
              <a:rPr lang="es-MX" sz="1333" dirty="0">
                <a:solidFill>
                  <a:srgbClr val="FF0000"/>
                </a:solidFill>
              </a:rPr>
              <a:t>ALARMA</a:t>
            </a:r>
            <a:r>
              <a:rPr lang="es-MX" sz="1333" dirty="0"/>
              <a:t>, Según el mapa de riesgo 01 distritos de mediano riesgo, 23 distritos son de bajo riesgo.</a:t>
            </a:r>
          </a:p>
        </p:txBody>
      </p:sp>
      <p:sp>
        <p:nvSpPr>
          <p:cNvPr id="6" name="7 Rectángulo"/>
          <p:cNvSpPr/>
          <p:nvPr/>
        </p:nvSpPr>
        <p:spPr>
          <a:xfrm>
            <a:off x="0" y="0"/>
            <a:ext cx="12192000" cy="79994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SOB-ASMA en menores de 5 años, Región Loreto</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19 - 2024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9" name="CuadroTexto 8">
            <a:extLst>
              <a:ext uri="{FF2B5EF4-FFF2-40B4-BE49-F238E27FC236}">
                <a16:creationId xmlns:a16="http://schemas.microsoft.com/office/drawing/2014/main" id="{4F03823B-F275-4BBD-8AE8-D7FB8562A5A3}"/>
              </a:ext>
            </a:extLst>
          </p:cNvPr>
          <p:cNvSpPr txBox="1"/>
          <p:nvPr/>
        </p:nvSpPr>
        <p:spPr>
          <a:xfrm>
            <a:off x="168642" y="5378280"/>
            <a:ext cx="3342202"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 name="Imagen 1">
            <a:extLst>
              <a:ext uri="{FF2B5EF4-FFF2-40B4-BE49-F238E27FC236}">
                <a16:creationId xmlns:a16="http://schemas.microsoft.com/office/drawing/2014/main" id="{87BDFFD7-AA25-44F6-851D-5D4FD53FA184}"/>
              </a:ext>
            </a:extLst>
          </p:cNvPr>
          <p:cNvPicPr>
            <a:picLocks noChangeAspect="1"/>
          </p:cNvPicPr>
          <p:nvPr/>
        </p:nvPicPr>
        <p:blipFill>
          <a:blip r:embed="rId3"/>
          <a:stretch>
            <a:fillRect/>
          </a:stretch>
        </p:blipFill>
        <p:spPr>
          <a:xfrm>
            <a:off x="331916" y="1049179"/>
            <a:ext cx="3046958" cy="4307668"/>
          </a:xfrm>
          <a:prstGeom prst="rect">
            <a:avLst/>
          </a:prstGeom>
        </p:spPr>
      </p:pic>
      <p:pic>
        <p:nvPicPr>
          <p:cNvPr id="3" name="Imagen 2">
            <a:extLst>
              <a:ext uri="{FF2B5EF4-FFF2-40B4-BE49-F238E27FC236}">
                <a16:creationId xmlns:a16="http://schemas.microsoft.com/office/drawing/2014/main" id="{D5782873-8E66-452E-9022-619F2DDC26B3}"/>
              </a:ext>
            </a:extLst>
          </p:cNvPr>
          <p:cNvPicPr>
            <a:picLocks noChangeAspect="1"/>
          </p:cNvPicPr>
          <p:nvPr/>
        </p:nvPicPr>
        <p:blipFill>
          <a:blip r:embed="rId4"/>
          <a:stretch>
            <a:fillRect/>
          </a:stretch>
        </p:blipFill>
        <p:spPr>
          <a:xfrm>
            <a:off x="3510844" y="1049179"/>
            <a:ext cx="8349240" cy="4574010"/>
          </a:xfrm>
          <a:prstGeom prst="rect">
            <a:avLst/>
          </a:prstGeom>
        </p:spPr>
      </p:pic>
    </p:spTree>
    <p:extLst>
      <p:ext uri="{BB962C8B-B14F-4D97-AF65-F5344CB8AC3E}">
        <p14:creationId xmlns:p14="http://schemas.microsoft.com/office/powerpoint/2010/main" val="6810319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5FA8D97-D1A8-4E8E-93DE-C2A863F87435}"/>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482720" y="1437647"/>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5009876" y="2290556"/>
            <a:ext cx="5916243" cy="1138443"/>
          </a:xfrm>
          <a:solidFill>
            <a:schemeClr val="accent1">
              <a:lumMod val="20000"/>
              <a:lumOff val="80000"/>
            </a:schemeClr>
          </a:solidFill>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EDAS</a:t>
            </a:r>
          </a:p>
        </p:txBody>
      </p:sp>
    </p:spTree>
    <p:extLst>
      <p:ext uri="{BB962C8B-B14F-4D97-AF65-F5344CB8AC3E}">
        <p14:creationId xmlns:p14="http://schemas.microsoft.com/office/powerpoint/2010/main" val="30300908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105552" y="5835558"/>
            <a:ext cx="11980895" cy="111793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sz="1333" dirty="0"/>
              <a:t>Hasta la S.E. 19-2024 se reportaron 31,466 atenciones por EDA´s Acuosas en la región Loreto: 3,309 (</a:t>
            </a:r>
            <a:r>
              <a:rPr lang="es-ES" sz="1333" dirty="0">
                <a:solidFill>
                  <a:srgbClr val="FF0000"/>
                </a:solidFill>
              </a:rPr>
              <a:t>10.58%)</a:t>
            </a:r>
            <a:r>
              <a:rPr lang="es-ES" sz="1333" dirty="0"/>
              <a:t> atenciones en menores de 01 año, 10,299 (</a:t>
            </a:r>
            <a:r>
              <a:rPr lang="es-ES" sz="1333" dirty="0">
                <a:solidFill>
                  <a:srgbClr val="FF0000"/>
                </a:solidFill>
              </a:rPr>
              <a:t>32.73%</a:t>
            </a:r>
            <a:r>
              <a:rPr lang="es-ES" sz="1333" dirty="0"/>
              <a:t>) atenciones de 01 a 04 años, 17,858 (</a:t>
            </a:r>
            <a:r>
              <a:rPr lang="es-ES" sz="1333" dirty="0">
                <a:solidFill>
                  <a:srgbClr val="FF0000"/>
                </a:solidFill>
              </a:rPr>
              <a:t>56.75%</a:t>
            </a:r>
            <a:r>
              <a:rPr lang="es-ES" sz="1333" dirty="0"/>
              <a:t>) en mayores de 5 años. La curva de los casos de EDA Acuosa se mantiene oscilante en zona de Epidemia, disminuyendo en las ultimas semanas ingresando a zona </a:t>
            </a:r>
            <a:r>
              <a:rPr lang="es-ES" sz="1333" dirty="0">
                <a:solidFill>
                  <a:srgbClr val="FF0000"/>
                </a:solidFill>
              </a:rPr>
              <a:t>de Alarma.</a:t>
            </a:r>
            <a:r>
              <a:rPr lang="es-ES" sz="1333" dirty="0"/>
              <a:t> Se reporta 10 fallecidos de EDA Acuosa, 05 procedentes del distrito de Andoas y 01 del distrito de Morona ambos de la provincia del Datem del Marañón, 04 del distrito de Lagunas de la provincia de Alto Amazonas.</a:t>
            </a:r>
          </a:p>
        </p:txBody>
      </p:sp>
      <p:sp>
        <p:nvSpPr>
          <p:cNvPr id="6" name="7 Rectángulo"/>
          <p:cNvSpPr/>
          <p:nvPr/>
        </p:nvSpPr>
        <p:spPr>
          <a:xfrm>
            <a:off x="0" y="0"/>
            <a:ext cx="12192000" cy="7569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Agudas Acuosas, Región Loreto, </a:t>
            </a:r>
          </a:p>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(S.E. 1 – 52 - 2023)  y  (S.E. 01 – 19 - 2024)</a:t>
            </a:r>
          </a:p>
        </p:txBody>
      </p:sp>
      <p:sp>
        <p:nvSpPr>
          <p:cNvPr id="8" name="CuadroTexto 7">
            <a:extLst>
              <a:ext uri="{FF2B5EF4-FFF2-40B4-BE49-F238E27FC236}">
                <a16:creationId xmlns:a16="http://schemas.microsoft.com/office/drawing/2014/main" id="{E0CA528D-64DC-411D-B11D-C36817B0A64D}"/>
              </a:ext>
            </a:extLst>
          </p:cNvPr>
          <p:cNvSpPr txBox="1"/>
          <p:nvPr/>
        </p:nvSpPr>
        <p:spPr>
          <a:xfrm>
            <a:off x="296650" y="5335796"/>
            <a:ext cx="3186824"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 name="Imagen 1">
            <a:extLst>
              <a:ext uri="{FF2B5EF4-FFF2-40B4-BE49-F238E27FC236}">
                <a16:creationId xmlns:a16="http://schemas.microsoft.com/office/drawing/2014/main" id="{CACACD3D-7227-4A94-BB57-A30FB95FE041}"/>
              </a:ext>
            </a:extLst>
          </p:cNvPr>
          <p:cNvPicPr>
            <a:picLocks noChangeAspect="1"/>
          </p:cNvPicPr>
          <p:nvPr/>
        </p:nvPicPr>
        <p:blipFill>
          <a:blip r:embed="rId3"/>
          <a:stretch>
            <a:fillRect/>
          </a:stretch>
        </p:blipFill>
        <p:spPr>
          <a:xfrm>
            <a:off x="323385" y="951804"/>
            <a:ext cx="2792675" cy="4323066"/>
          </a:xfrm>
          <a:prstGeom prst="rect">
            <a:avLst/>
          </a:prstGeom>
        </p:spPr>
      </p:pic>
      <p:pic>
        <p:nvPicPr>
          <p:cNvPr id="4" name="Imagen 3">
            <a:extLst>
              <a:ext uri="{FF2B5EF4-FFF2-40B4-BE49-F238E27FC236}">
                <a16:creationId xmlns:a16="http://schemas.microsoft.com/office/drawing/2014/main" id="{FE0524B9-FAE2-48C2-899D-8789C90915BC}"/>
              </a:ext>
            </a:extLst>
          </p:cNvPr>
          <p:cNvPicPr>
            <a:picLocks noChangeAspect="1"/>
          </p:cNvPicPr>
          <p:nvPr/>
        </p:nvPicPr>
        <p:blipFill>
          <a:blip r:embed="rId4"/>
          <a:stretch>
            <a:fillRect/>
          </a:stretch>
        </p:blipFill>
        <p:spPr>
          <a:xfrm>
            <a:off x="3483474" y="1022442"/>
            <a:ext cx="8385141" cy="4662262"/>
          </a:xfrm>
          <a:prstGeom prst="rect">
            <a:avLst/>
          </a:prstGeom>
        </p:spPr>
      </p:pic>
    </p:spTree>
    <p:extLst>
      <p:ext uri="{BB962C8B-B14F-4D97-AF65-F5344CB8AC3E}">
        <p14:creationId xmlns:p14="http://schemas.microsoft.com/office/powerpoint/2010/main" val="2452584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47297" y="5534946"/>
            <a:ext cx="12097406" cy="132305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272183" indent="-272183">
              <a:buFont typeface="Arial" panose="020B0604020202020204" pitchFamily="34" charset="0"/>
              <a:buChar char="•"/>
            </a:pPr>
            <a:r>
              <a:rPr lang="es-PE" sz="1333" dirty="0">
                <a:effectLst/>
                <a:latin typeface="Arial" panose="020B0604020202020204" pitchFamily="34" charset="0"/>
                <a:cs typeface="Arial" panose="020B0604020202020204" pitchFamily="34" charset="0"/>
              </a:rPr>
              <a:t>En la S.E. 19-2024, se han notificado 1,734 atenciones por Diarrea Disentérica, de los cuales 179 (</a:t>
            </a:r>
            <a:r>
              <a:rPr lang="es-PE" sz="1333" dirty="0">
                <a:solidFill>
                  <a:srgbClr val="FF0000"/>
                </a:solidFill>
                <a:effectLst/>
                <a:latin typeface="Arial" panose="020B0604020202020204" pitchFamily="34" charset="0"/>
                <a:cs typeface="Arial" panose="020B0604020202020204" pitchFamily="34" charset="0"/>
              </a:rPr>
              <a:t>10.32%</a:t>
            </a:r>
            <a:r>
              <a:rPr lang="es-PE" sz="1333" dirty="0">
                <a:effectLst/>
                <a:latin typeface="Arial" panose="020B0604020202020204" pitchFamily="34" charset="0"/>
                <a:cs typeface="Arial" panose="020B0604020202020204" pitchFamily="34" charset="0"/>
              </a:rPr>
              <a:t>) atenciones corresponde a &lt;1 año, 579 (</a:t>
            </a:r>
            <a:r>
              <a:rPr lang="es-PE" sz="1333" dirty="0">
                <a:solidFill>
                  <a:srgbClr val="FF0000"/>
                </a:solidFill>
                <a:effectLst/>
                <a:latin typeface="Arial" panose="020B0604020202020204" pitchFamily="34" charset="0"/>
                <a:cs typeface="Arial" panose="020B0604020202020204" pitchFamily="34" charset="0"/>
              </a:rPr>
              <a:t>33.34%) </a:t>
            </a:r>
            <a:r>
              <a:rPr lang="es-PE" sz="1333" dirty="0">
                <a:effectLst/>
                <a:latin typeface="Arial" panose="020B0604020202020204" pitchFamily="34" charset="0"/>
                <a:cs typeface="Arial" panose="020B0604020202020204" pitchFamily="34" charset="0"/>
              </a:rPr>
              <a:t>atenciones de 1 a 4 años, 976 atenciones en mayores de 5 años (</a:t>
            </a:r>
            <a:r>
              <a:rPr lang="es-PE" sz="1333" dirty="0">
                <a:solidFill>
                  <a:srgbClr val="FF0000"/>
                </a:solidFill>
                <a:effectLst/>
                <a:latin typeface="Arial" panose="020B0604020202020204" pitchFamily="34" charset="0"/>
                <a:cs typeface="Arial" panose="020B0604020202020204" pitchFamily="34" charset="0"/>
              </a:rPr>
              <a:t>56.24%</a:t>
            </a:r>
            <a:r>
              <a:rPr lang="es-PE" sz="1333" dirty="0">
                <a:effectLst/>
                <a:latin typeface="Arial" panose="020B0604020202020204" pitchFamily="34" charset="0"/>
                <a:cs typeface="Arial" panose="020B0604020202020204" pitchFamily="34" charset="0"/>
              </a:rPr>
              <a:t>). En el Canal Endémico, en el año 2023, los casos se ubicaron principalmente en Zona Alarma. Hasta la SE19-2024, los casos se ubican entre las zonas</a:t>
            </a:r>
            <a:r>
              <a:rPr lang="es-PE" sz="1333" dirty="0">
                <a:solidFill>
                  <a:srgbClr val="FF0000"/>
                </a:solidFill>
                <a:effectLst/>
                <a:latin typeface="Arial" panose="020B0604020202020204" pitchFamily="34" charset="0"/>
                <a:cs typeface="Arial" panose="020B0604020202020204" pitchFamily="34" charset="0"/>
              </a:rPr>
              <a:t> Éxito.</a:t>
            </a:r>
            <a:endParaRPr lang="es-PE" sz="1333" dirty="0">
              <a:effectLst/>
              <a:latin typeface="Arial" panose="020B0604020202020204" pitchFamily="34" charset="0"/>
              <a:cs typeface="Arial" panose="020B0604020202020204" pitchFamily="34" charset="0"/>
            </a:endParaRPr>
          </a:p>
          <a:p>
            <a:pPr marL="272183" indent="-272183">
              <a:buFont typeface="Arial" panose="020B0604020202020204" pitchFamily="34" charset="0"/>
              <a:buChar char="•"/>
            </a:pPr>
            <a:r>
              <a:rPr lang="es-PE" sz="1333" dirty="0">
                <a:effectLst/>
                <a:latin typeface="Arial" panose="020B0604020202020204" pitchFamily="34" charset="0"/>
                <a:cs typeface="Arial" panose="020B0604020202020204" pitchFamily="34" charset="0"/>
              </a:rPr>
              <a:t>Según el mapa de riesgo 02 distritos se encuentra en alto riesgo (Teniente Manuel Clavero y Manseriche), 36 distritos se encuentran como distritos de bajo riesgo y 5 en mediano riesgo.</a:t>
            </a:r>
            <a:r>
              <a:rPr lang="es-ES" sz="1333" dirty="0"/>
              <a:t> </a:t>
            </a:r>
            <a:r>
              <a:rPr lang="es-ES" sz="1333" dirty="0">
                <a:effectLst/>
                <a:latin typeface="Arial" panose="020B0604020202020204" pitchFamily="34" charset="0"/>
                <a:cs typeface="Arial" panose="020B0604020202020204" pitchFamily="34" charset="0"/>
              </a:rPr>
              <a:t>Se reporta 03 fallecidos menores de 5 años por EDA Disentérica: 01 procedente de lagunas ,01 de distrito de jeberos Provincia de Alto Amazonas y 1 del distrito Andoas, provincia Datem del Marañón.</a:t>
            </a:r>
          </a:p>
        </p:txBody>
      </p:sp>
      <p:sp>
        <p:nvSpPr>
          <p:cNvPr id="6" name="7 Rectángulo"/>
          <p:cNvSpPr/>
          <p:nvPr/>
        </p:nvSpPr>
        <p:spPr>
          <a:xfrm>
            <a:off x="0" y="0"/>
            <a:ext cx="12192000" cy="67402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Disentéricas, Región Loreto, </a:t>
            </a:r>
          </a:p>
          <a:p>
            <a:pPr algn="ct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 – 52 - 2023</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y (S.E. 01 – 19 - 2024)</a:t>
            </a:r>
          </a:p>
        </p:txBody>
      </p:sp>
      <p:sp>
        <p:nvSpPr>
          <p:cNvPr id="9" name="CuadroTexto 8">
            <a:extLst>
              <a:ext uri="{FF2B5EF4-FFF2-40B4-BE49-F238E27FC236}">
                <a16:creationId xmlns:a16="http://schemas.microsoft.com/office/drawing/2014/main" id="{D3BB79AC-7826-48E5-9B78-CAFF67EFAE33}"/>
              </a:ext>
            </a:extLst>
          </p:cNvPr>
          <p:cNvSpPr txBox="1"/>
          <p:nvPr/>
        </p:nvSpPr>
        <p:spPr>
          <a:xfrm>
            <a:off x="286866" y="5326714"/>
            <a:ext cx="3590999" cy="209609"/>
          </a:xfrm>
          <a:prstGeom prst="rect">
            <a:avLst/>
          </a:prstGeom>
          <a:noFill/>
        </p:spPr>
        <p:txBody>
          <a:bodyPr wrap="square" rtlCol="0">
            <a:spAutoFit/>
          </a:bodyPr>
          <a:lstStyle/>
          <a:p>
            <a:r>
              <a:rPr lang="es-MX" sz="762" dirty="0"/>
              <a:t>Fuente: Base de datos del Noti Web de la Dirección de Epidemiología- GERESA Loreto</a:t>
            </a:r>
          </a:p>
        </p:txBody>
      </p:sp>
      <p:pic>
        <p:nvPicPr>
          <p:cNvPr id="2" name="Imagen 1">
            <a:extLst>
              <a:ext uri="{FF2B5EF4-FFF2-40B4-BE49-F238E27FC236}">
                <a16:creationId xmlns:a16="http://schemas.microsoft.com/office/drawing/2014/main" id="{C63914F6-84B7-4CC6-A404-0667FD471755}"/>
              </a:ext>
            </a:extLst>
          </p:cNvPr>
          <p:cNvPicPr>
            <a:picLocks noChangeAspect="1"/>
          </p:cNvPicPr>
          <p:nvPr/>
        </p:nvPicPr>
        <p:blipFill>
          <a:blip r:embed="rId3"/>
          <a:stretch>
            <a:fillRect/>
          </a:stretch>
        </p:blipFill>
        <p:spPr>
          <a:xfrm>
            <a:off x="388571" y="949168"/>
            <a:ext cx="2971574" cy="4377546"/>
          </a:xfrm>
          <a:prstGeom prst="rect">
            <a:avLst/>
          </a:prstGeom>
        </p:spPr>
      </p:pic>
      <p:pic>
        <p:nvPicPr>
          <p:cNvPr id="8" name="Imagen 7">
            <a:extLst>
              <a:ext uri="{FF2B5EF4-FFF2-40B4-BE49-F238E27FC236}">
                <a16:creationId xmlns:a16="http://schemas.microsoft.com/office/drawing/2014/main" id="{CB5CF4D8-8DB7-446D-B01F-C4549E12A252}"/>
              </a:ext>
            </a:extLst>
          </p:cNvPr>
          <p:cNvPicPr>
            <a:picLocks noChangeAspect="1"/>
          </p:cNvPicPr>
          <p:nvPr/>
        </p:nvPicPr>
        <p:blipFill>
          <a:blip r:embed="rId4"/>
          <a:stretch>
            <a:fillRect/>
          </a:stretch>
        </p:blipFill>
        <p:spPr>
          <a:xfrm>
            <a:off x="3478459" y="883633"/>
            <a:ext cx="8324970" cy="4514631"/>
          </a:xfrm>
          <a:prstGeom prst="rect">
            <a:avLst/>
          </a:prstGeom>
        </p:spPr>
      </p:pic>
    </p:spTree>
    <p:extLst>
      <p:ext uri="{BB962C8B-B14F-4D97-AF65-F5344CB8AC3E}">
        <p14:creationId xmlns:p14="http://schemas.microsoft.com/office/powerpoint/2010/main" val="3790199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7005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por distritos, Región Loreto (S.E. 01–19 - 2024 )</a:t>
            </a:r>
          </a:p>
        </p:txBody>
      </p:sp>
      <p:sp>
        <p:nvSpPr>
          <p:cNvPr id="9" name="1 CuadroTexto"/>
          <p:cNvSpPr txBox="1"/>
          <p:nvPr/>
        </p:nvSpPr>
        <p:spPr>
          <a:xfrm>
            <a:off x="246043" y="5997042"/>
            <a:ext cx="11699913" cy="550022"/>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pPr marL="272183" indent="-272183">
              <a:buFont typeface="Arial" panose="020B0604020202020204" pitchFamily="34" charset="0"/>
              <a:buChar char="•"/>
            </a:pPr>
            <a:r>
              <a:rPr lang="es-PE" sz="1487" dirty="0">
                <a:effectLst/>
                <a:latin typeface="Arial" panose="020B0604020202020204" pitchFamily="34" charset="0"/>
                <a:cs typeface="Arial" panose="020B0604020202020204" pitchFamily="34" charset="0"/>
              </a:rPr>
              <a:t>Hasta  la S.E. 19 del 2024, 43 distritos reportan casos de malaria. De ellos, 11 distritos concentran el </a:t>
            </a:r>
            <a:r>
              <a:rPr lang="es-PE" sz="1487" dirty="0">
                <a:solidFill>
                  <a:srgbClr val="FF0000"/>
                </a:solidFill>
                <a:effectLst/>
                <a:latin typeface="Arial" panose="020B0604020202020204" pitchFamily="34" charset="0"/>
                <a:cs typeface="Arial" panose="020B0604020202020204" pitchFamily="34" charset="0"/>
              </a:rPr>
              <a:t>81.86%</a:t>
            </a:r>
            <a:r>
              <a:rPr lang="es-PE" sz="1487" dirty="0">
                <a:effectLst/>
                <a:latin typeface="Arial" panose="020B0604020202020204" pitchFamily="34" charset="0"/>
                <a:cs typeface="Arial" panose="020B0604020202020204" pitchFamily="34" charset="0"/>
              </a:rPr>
              <a:t> de los casos de la Región, siendo los distritos con mayor reporte de casos: Yavarí (</a:t>
            </a:r>
            <a:r>
              <a:rPr lang="es-PE" sz="1487" dirty="0">
                <a:solidFill>
                  <a:srgbClr val="FF0000"/>
                </a:solidFill>
                <a:effectLst/>
                <a:latin typeface="Arial" panose="020B0604020202020204" pitchFamily="34" charset="0"/>
                <a:cs typeface="Arial" panose="020B0604020202020204" pitchFamily="34" charset="0"/>
              </a:rPr>
              <a:t>16.62%</a:t>
            </a:r>
            <a:r>
              <a:rPr lang="es-PE" sz="1487" dirty="0">
                <a:effectLst/>
                <a:latin typeface="Arial" panose="020B0604020202020204" pitchFamily="34" charset="0"/>
                <a:cs typeface="Arial" panose="020B0604020202020204" pitchFamily="34" charset="0"/>
              </a:rPr>
              <a:t>), Andoas (</a:t>
            </a:r>
            <a:r>
              <a:rPr lang="es-PE" sz="1487" dirty="0">
                <a:solidFill>
                  <a:srgbClr val="FF0000"/>
                </a:solidFill>
                <a:effectLst/>
                <a:latin typeface="Arial" panose="020B0604020202020204" pitchFamily="34" charset="0"/>
                <a:cs typeface="Arial" panose="020B0604020202020204" pitchFamily="34" charset="0"/>
              </a:rPr>
              <a:t>12.20%</a:t>
            </a:r>
            <a:r>
              <a:rPr lang="es-PE" sz="1487" dirty="0">
                <a:effectLst/>
                <a:latin typeface="Arial" panose="020B0604020202020204" pitchFamily="34" charset="0"/>
                <a:cs typeface="Arial" panose="020B0604020202020204" pitchFamily="34" charset="0"/>
              </a:rPr>
              <a:t>) y Ramon Castilla (9.69%) </a:t>
            </a:r>
          </a:p>
        </p:txBody>
      </p:sp>
      <p:sp>
        <p:nvSpPr>
          <p:cNvPr id="6" name="CuadroTexto 5">
            <a:extLst>
              <a:ext uri="{FF2B5EF4-FFF2-40B4-BE49-F238E27FC236}">
                <a16:creationId xmlns:a16="http://schemas.microsoft.com/office/drawing/2014/main" id="{670C40A0-640B-4A92-8C9A-1A7A3036478E}"/>
              </a:ext>
            </a:extLst>
          </p:cNvPr>
          <p:cNvSpPr txBox="1"/>
          <p:nvPr/>
        </p:nvSpPr>
        <p:spPr>
          <a:xfrm>
            <a:off x="341642" y="5721141"/>
            <a:ext cx="5945555" cy="220958"/>
          </a:xfrm>
          <a:prstGeom prst="rect">
            <a:avLst/>
          </a:prstGeom>
          <a:noFill/>
        </p:spPr>
        <p:txBody>
          <a:bodyPr wrap="square" rtlCol="0">
            <a:spAutoFit/>
          </a:bodyPr>
          <a:lstStyle/>
          <a:p>
            <a:r>
              <a:rPr lang="es-MX" sz="836" dirty="0"/>
              <a:t>Fuente: Base de datos del Noti Web de la Dirección de Epidemiología- GERESA Loreto</a:t>
            </a:r>
          </a:p>
        </p:txBody>
      </p:sp>
      <p:graphicFrame>
        <p:nvGraphicFramePr>
          <p:cNvPr id="8" name="Objeto 7">
            <a:extLst>
              <a:ext uri="{FF2B5EF4-FFF2-40B4-BE49-F238E27FC236}">
                <a16:creationId xmlns:a16="http://schemas.microsoft.com/office/drawing/2014/main" id="{0FD7678A-24FE-4D0A-9F61-53F378422B1B}"/>
              </a:ext>
            </a:extLst>
          </p:cNvPr>
          <p:cNvGraphicFramePr>
            <a:graphicFrameLocks noChangeAspect="1"/>
          </p:cNvGraphicFramePr>
          <p:nvPr>
            <p:extLst>
              <p:ext uri="{D42A27DB-BD31-4B8C-83A1-F6EECF244321}">
                <p14:modId xmlns:p14="http://schemas.microsoft.com/office/powerpoint/2010/main" val="3749627118"/>
              </p:ext>
            </p:extLst>
          </p:nvPr>
        </p:nvGraphicFramePr>
        <p:xfrm>
          <a:off x="6236677" y="954800"/>
          <a:ext cx="5613681" cy="4847668"/>
        </p:xfrm>
        <a:graphic>
          <a:graphicData uri="http://schemas.openxmlformats.org/presentationml/2006/ole">
            <mc:AlternateContent xmlns:mc="http://schemas.openxmlformats.org/markup-compatibility/2006">
              <mc:Choice xmlns:v="urn:schemas-microsoft-com:vml" Requires="v">
                <p:oleObj spid="_x0000_s5216" name="Worksheet" r:id="rId4" imgW="7334250" imgH="4581565" progId="Excel.Sheet.12">
                  <p:embed/>
                </p:oleObj>
              </mc:Choice>
              <mc:Fallback>
                <p:oleObj name="Worksheet" r:id="rId4" imgW="7334250" imgH="4581565" progId="Excel.Sheet.12">
                  <p:embed/>
                  <p:pic>
                    <p:nvPicPr>
                      <p:cNvPr id="0" name=""/>
                      <p:cNvPicPr/>
                      <p:nvPr/>
                    </p:nvPicPr>
                    <p:blipFill>
                      <a:blip r:embed="rId5"/>
                      <a:stretch>
                        <a:fillRect/>
                      </a:stretch>
                    </p:blipFill>
                    <p:spPr>
                      <a:xfrm>
                        <a:off x="6236677" y="954800"/>
                        <a:ext cx="5613681" cy="4847668"/>
                      </a:xfrm>
                      <a:prstGeom prst="rect">
                        <a:avLst/>
                      </a:prstGeom>
                      <a:ln>
                        <a:solidFill>
                          <a:schemeClr val="tx1"/>
                        </a:solidFill>
                      </a:ln>
                    </p:spPr>
                  </p:pic>
                </p:oleObj>
              </mc:Fallback>
            </mc:AlternateContent>
          </a:graphicData>
        </a:graphic>
      </p:graphicFrame>
      <p:graphicFrame>
        <p:nvGraphicFramePr>
          <p:cNvPr id="10" name="Objeto 9">
            <a:extLst>
              <a:ext uri="{FF2B5EF4-FFF2-40B4-BE49-F238E27FC236}">
                <a16:creationId xmlns:a16="http://schemas.microsoft.com/office/drawing/2014/main" id="{D4ED0FF4-9E48-44DC-8801-4669CB7EA8D8}"/>
              </a:ext>
            </a:extLst>
          </p:cNvPr>
          <p:cNvGraphicFramePr>
            <a:graphicFrameLocks noChangeAspect="1"/>
          </p:cNvGraphicFramePr>
          <p:nvPr>
            <p:extLst>
              <p:ext uri="{D42A27DB-BD31-4B8C-83A1-F6EECF244321}">
                <p14:modId xmlns:p14="http://schemas.microsoft.com/office/powerpoint/2010/main" val="3067771736"/>
              </p:ext>
            </p:extLst>
          </p:nvPr>
        </p:nvGraphicFramePr>
        <p:xfrm>
          <a:off x="341642" y="909690"/>
          <a:ext cx="5754358" cy="4847667"/>
        </p:xfrm>
        <a:graphic>
          <a:graphicData uri="http://schemas.openxmlformats.org/presentationml/2006/ole">
            <mc:AlternateContent xmlns:mc="http://schemas.openxmlformats.org/markup-compatibility/2006">
              <mc:Choice xmlns:v="urn:schemas-microsoft-com:vml" Requires="v">
                <p:oleObj spid="_x0000_s5217" name="Worksheet" r:id="rId6" imgW="7334250" imgH="4591010" progId="Excel.Sheet.12">
                  <p:embed/>
                </p:oleObj>
              </mc:Choice>
              <mc:Fallback>
                <p:oleObj name="Worksheet" r:id="rId6" imgW="7334250" imgH="4591010" progId="Excel.Sheet.12">
                  <p:embed/>
                  <p:pic>
                    <p:nvPicPr>
                      <p:cNvPr id="0" name=""/>
                      <p:cNvPicPr/>
                      <p:nvPr/>
                    </p:nvPicPr>
                    <p:blipFill>
                      <a:blip r:embed="rId7"/>
                      <a:stretch>
                        <a:fillRect/>
                      </a:stretch>
                    </p:blipFill>
                    <p:spPr>
                      <a:xfrm>
                        <a:off x="341642" y="909690"/>
                        <a:ext cx="5754358" cy="4847667"/>
                      </a:xfrm>
                      <a:prstGeom prst="rect">
                        <a:avLst/>
                      </a:prstGeom>
                    </p:spPr>
                  </p:pic>
                </p:oleObj>
              </mc:Fallback>
            </mc:AlternateContent>
          </a:graphicData>
        </a:graphic>
      </p:graphicFrame>
    </p:spTree>
    <p:extLst>
      <p:ext uri="{BB962C8B-B14F-4D97-AF65-F5344CB8AC3E}">
        <p14:creationId xmlns:p14="http://schemas.microsoft.com/office/powerpoint/2010/main" val="262481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D8C4B08-427F-47CC-9B41-5FF40BBF1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146"/>
            <a:ext cx="8088020" cy="949758"/>
          </a:xfrm>
          <a:prstGeom prst="rect">
            <a:avLst/>
          </a:prstGeom>
        </p:spPr>
      </p:pic>
      <p:sp>
        <p:nvSpPr>
          <p:cNvPr id="8" name="Rectángulo 7">
            <a:extLst>
              <a:ext uri="{FF2B5EF4-FFF2-40B4-BE49-F238E27FC236}">
                <a16:creationId xmlns:a16="http://schemas.microsoft.com/office/drawing/2014/main" id="{CE407C5B-41E0-44F4-9ABC-C2257FD7A96E}"/>
              </a:ext>
            </a:extLst>
          </p:cNvPr>
          <p:cNvSpPr/>
          <p:nvPr/>
        </p:nvSpPr>
        <p:spPr>
          <a:xfrm>
            <a:off x="9608408" y="223306"/>
            <a:ext cx="2146169" cy="7726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60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9" name="object 20">
            <a:extLst>
              <a:ext uri="{FF2B5EF4-FFF2-40B4-BE49-F238E27FC236}">
                <a16:creationId xmlns:a16="http://schemas.microsoft.com/office/drawing/2014/main" id="{4EE6F2D0-6011-4698-A36D-1EC950B4FDBC}"/>
              </a:ext>
            </a:extLst>
          </p:cNvPr>
          <p:cNvSpPr txBox="1"/>
          <p:nvPr/>
        </p:nvSpPr>
        <p:spPr>
          <a:xfrm>
            <a:off x="1754345" y="2286354"/>
            <a:ext cx="8683310" cy="2535309"/>
          </a:xfrm>
          <a:prstGeom prst="rect">
            <a:avLst/>
          </a:prstGeom>
          <a:solidFill>
            <a:srgbClr val="E9F6DC"/>
          </a:solidFill>
          <a:ln w="38100">
            <a:solidFill>
              <a:srgbClr val="F14444"/>
            </a:solidFill>
          </a:ln>
        </p:spPr>
        <p:txBody>
          <a:bodyPr vert="horz" wrap="square" lIns="0" tIns="168910" rIns="0" bIns="0" rtlCol="0">
            <a:spAutoFit/>
          </a:bodyPr>
          <a:lstStyle/>
          <a:p>
            <a:pPr marL="538163" marR="875665" algn="ctr">
              <a:lnSpc>
                <a:spcPct val="100000"/>
              </a:lnSpc>
              <a:spcBef>
                <a:spcPts val="1330"/>
              </a:spcBef>
            </a:pPr>
            <a:endParaRPr lang="es-PE" b="1" dirty="0">
              <a:solidFill>
                <a:srgbClr val="253E7B"/>
              </a:solidFill>
              <a:latin typeface="Tahoma"/>
              <a:cs typeface="Tahoma"/>
            </a:endParaRPr>
          </a:p>
          <a:p>
            <a:pPr marL="538163" marR="875665" algn="ctr">
              <a:lnSpc>
                <a:spcPct val="100000"/>
              </a:lnSpc>
              <a:spcBef>
                <a:spcPts val="1330"/>
              </a:spcBef>
            </a:pPr>
            <a:r>
              <a:rPr lang="en-US" sz="3600" b="1" dirty="0">
                <a:solidFill>
                  <a:srgbClr val="253E7B"/>
                </a:solidFill>
                <a:latin typeface="Tahoma"/>
                <a:cs typeface="Tahoma"/>
              </a:rPr>
              <a:t>CASOS COVID-19 LORETO</a:t>
            </a:r>
            <a:r>
              <a:rPr lang="es-PE" sz="3600" b="1" spc="-925" dirty="0">
                <a:latin typeface="Tahoma"/>
                <a:cs typeface="Tahoma"/>
              </a:rPr>
              <a:t>	</a:t>
            </a:r>
            <a:r>
              <a:rPr lang="es-ES" sz="2400" b="1" spc="-5" dirty="0">
                <a:solidFill>
                  <a:srgbClr val="E2A14D"/>
                </a:solidFill>
                <a:latin typeface="Tahoma"/>
                <a:cs typeface="Tahoma"/>
              </a:rPr>
              <a:t>INFORMACIÓN DE LA SEMANA EPIDEMIOLÓGICA 19-2024</a:t>
            </a:r>
          </a:p>
          <a:p>
            <a:pPr marL="538163" marR="875665" algn="ctr">
              <a:lnSpc>
                <a:spcPct val="100000"/>
              </a:lnSpc>
              <a:spcBef>
                <a:spcPts val="1330"/>
              </a:spcBef>
            </a:pPr>
            <a:endParaRPr lang="es-ES" dirty="0">
              <a:solidFill>
                <a:srgbClr val="E2A14D"/>
              </a:solidFill>
              <a:latin typeface="Tahoma"/>
              <a:cs typeface="Tahoma"/>
            </a:endParaRPr>
          </a:p>
        </p:txBody>
      </p:sp>
      <p:sp>
        <p:nvSpPr>
          <p:cNvPr id="11" name="object 35">
            <a:extLst>
              <a:ext uri="{FF2B5EF4-FFF2-40B4-BE49-F238E27FC236}">
                <a16:creationId xmlns:a16="http://schemas.microsoft.com/office/drawing/2014/main" id="{3A2EFA50-0444-4605-834C-26B73C20074D}"/>
              </a:ext>
            </a:extLst>
          </p:cNvPr>
          <p:cNvSpPr txBox="1"/>
          <p:nvPr/>
        </p:nvSpPr>
        <p:spPr>
          <a:xfrm>
            <a:off x="4044009" y="5109627"/>
            <a:ext cx="3758205" cy="446276"/>
          </a:xfrm>
          <a:prstGeom prst="rect">
            <a:avLst/>
          </a:prstGeom>
        </p:spPr>
        <p:txBody>
          <a:bodyPr vert="horz" wrap="square" lIns="0" tIns="60960" rIns="0" bIns="0" rtlCol="0">
            <a:spAutoFit/>
          </a:bodyPr>
          <a:lstStyle/>
          <a:p>
            <a:pPr marL="3420745" marR="5080" indent="-3408679" algn="ctr">
              <a:lnSpc>
                <a:spcPts val="3020"/>
              </a:lnSpc>
              <a:spcBef>
                <a:spcPts val="480"/>
              </a:spcBef>
            </a:pPr>
            <a:r>
              <a:rPr lang="es-PE" sz="2800" b="1" spc="-5" dirty="0">
                <a:latin typeface="Tahoma"/>
                <a:cs typeface="Tahoma"/>
              </a:rPr>
              <a:t>GERESA LORETO</a:t>
            </a:r>
            <a:endParaRPr sz="2800" dirty="0">
              <a:latin typeface="Tahoma"/>
              <a:cs typeface="Tahoma"/>
            </a:endParaRPr>
          </a:p>
        </p:txBody>
      </p:sp>
      <p:sp>
        <p:nvSpPr>
          <p:cNvPr id="12" name="object 31">
            <a:extLst>
              <a:ext uri="{FF2B5EF4-FFF2-40B4-BE49-F238E27FC236}">
                <a16:creationId xmlns:a16="http://schemas.microsoft.com/office/drawing/2014/main" id="{60BBC614-924F-442F-9B79-6BA6DB8DD753}"/>
              </a:ext>
            </a:extLst>
          </p:cNvPr>
          <p:cNvSpPr txBox="1"/>
          <p:nvPr/>
        </p:nvSpPr>
        <p:spPr>
          <a:xfrm>
            <a:off x="563984" y="6475198"/>
            <a:ext cx="2486343" cy="243656"/>
          </a:xfrm>
          <a:prstGeom prst="rect">
            <a:avLst/>
          </a:prstGeom>
          <a:solidFill>
            <a:schemeClr val="bg1"/>
          </a:solidFill>
        </p:spPr>
        <p:txBody>
          <a:bodyPr vert="horz" wrap="square" lIns="0" tIns="12700" rIns="0" bIns="0" rtlCol="0">
            <a:spAutoFit/>
          </a:bodyPr>
          <a:lstStyle/>
          <a:p>
            <a:pPr marL="12700" algn="ctr">
              <a:lnSpc>
                <a:spcPct val="100000"/>
              </a:lnSpc>
              <a:spcBef>
                <a:spcPts val="100"/>
              </a:spcBef>
            </a:pPr>
            <a:r>
              <a:rPr lang="es-PE" sz="1500" b="1" spc="-5" dirty="0">
                <a:solidFill>
                  <a:schemeClr val="bg1">
                    <a:lumMod val="85000"/>
                  </a:schemeClr>
                </a:solidFill>
                <a:latin typeface="Tahoma"/>
                <a:cs typeface="Tahoma"/>
              </a:rPr>
              <a:t>www.diresaloreto.gob.pe</a:t>
            </a:r>
            <a:endParaRPr sz="1500" b="1" dirty="0">
              <a:solidFill>
                <a:schemeClr val="bg1">
                  <a:lumMod val="85000"/>
                </a:schemeClr>
              </a:solidFill>
              <a:latin typeface="Tahoma"/>
              <a:cs typeface="Tahoma"/>
            </a:endParaRPr>
          </a:p>
        </p:txBody>
      </p:sp>
      <p:sp>
        <p:nvSpPr>
          <p:cNvPr id="13" name="Rectángulo: esquinas redondeadas 12">
            <a:extLst>
              <a:ext uri="{FF2B5EF4-FFF2-40B4-BE49-F238E27FC236}">
                <a16:creationId xmlns:a16="http://schemas.microsoft.com/office/drawing/2014/main" id="{AE94F74A-08EC-483C-8A91-2E8A8D6AED99}"/>
              </a:ext>
            </a:extLst>
          </p:cNvPr>
          <p:cNvSpPr/>
          <p:nvPr/>
        </p:nvSpPr>
        <p:spPr>
          <a:xfrm>
            <a:off x="2873530" y="5670619"/>
            <a:ext cx="6099164" cy="593703"/>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PE" b="1" dirty="0">
                <a:solidFill>
                  <a:srgbClr val="253E7B"/>
                </a:solidFill>
                <a:latin typeface="Tahoma" panose="020B0604030504040204" pitchFamily="34" charset="0"/>
                <a:ea typeface="Tahoma" panose="020B0604030504040204" pitchFamily="34" charset="0"/>
                <a:cs typeface="Tahoma" panose="020B0604030504040204" pitchFamily="34" charset="0"/>
              </a:rPr>
              <a:t>Fuente</a:t>
            </a:r>
            <a:r>
              <a:rPr lang="es-PE" b="1" dirty="0">
                <a:solidFill>
                  <a:srgbClr val="FF0000"/>
                </a:solidFill>
                <a:latin typeface="Tahoma" panose="020B0604030504040204" pitchFamily="34" charset="0"/>
                <a:ea typeface="Tahoma" panose="020B0604030504040204" pitchFamily="34" charset="0"/>
                <a:cs typeface="Tahoma" panose="020B0604030504040204" pitchFamily="34" charset="0"/>
              </a:rPr>
              <a:t>: NETLAB, NOTIWEB y SISCOVID</a:t>
            </a:r>
          </a:p>
        </p:txBody>
      </p:sp>
      <p:sp>
        <p:nvSpPr>
          <p:cNvPr id="10" name="Rectángulo: esquinas redondeadas 9">
            <a:extLst>
              <a:ext uri="{FF2B5EF4-FFF2-40B4-BE49-F238E27FC236}">
                <a16:creationId xmlns:a16="http://schemas.microsoft.com/office/drawing/2014/main" id="{45A339F3-8981-4060-A3BE-B3421FE57093}"/>
              </a:ext>
            </a:extLst>
          </p:cNvPr>
          <p:cNvSpPr/>
          <p:nvPr/>
        </p:nvSpPr>
        <p:spPr>
          <a:xfrm>
            <a:off x="4649154" y="1979562"/>
            <a:ext cx="2754089" cy="593703"/>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PE" b="1" dirty="0">
                <a:solidFill>
                  <a:srgbClr val="253E7B"/>
                </a:solidFill>
                <a:latin typeface="Tahoma" panose="020B0604030504040204" pitchFamily="34" charset="0"/>
                <a:ea typeface="Tahoma" panose="020B0604030504040204" pitchFamily="34" charset="0"/>
                <a:cs typeface="Tahoma" panose="020B0604030504040204" pitchFamily="34" charset="0"/>
              </a:rPr>
              <a:t>Corte</a:t>
            </a:r>
            <a:r>
              <a:rPr lang="es-PE" b="1" dirty="0">
                <a:solidFill>
                  <a:srgbClr val="FF0000"/>
                </a:solidFill>
                <a:latin typeface="Tahoma" panose="020B0604030504040204" pitchFamily="34" charset="0"/>
                <a:ea typeface="Tahoma" panose="020B0604030504040204" pitchFamily="34" charset="0"/>
                <a:cs typeface="Tahoma" panose="020B0604030504040204" pitchFamily="34" charset="0"/>
              </a:rPr>
              <a:t>: 15/05/2024</a:t>
            </a:r>
          </a:p>
        </p:txBody>
      </p:sp>
      <p:pic>
        <p:nvPicPr>
          <p:cNvPr id="15" name="Imagen 14">
            <a:extLst>
              <a:ext uri="{FF2B5EF4-FFF2-40B4-BE49-F238E27FC236}">
                <a16:creationId xmlns:a16="http://schemas.microsoft.com/office/drawing/2014/main" id="{A6019B04-A9E8-4B81-98A2-61AD03FF0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467" y="155455"/>
            <a:ext cx="933449" cy="933449"/>
          </a:xfrm>
          <a:prstGeom prst="rect">
            <a:avLst/>
          </a:prstGeom>
        </p:spPr>
      </p:pic>
    </p:spTree>
    <p:extLst>
      <p:ext uri="{BB962C8B-B14F-4D97-AF65-F5344CB8AC3E}">
        <p14:creationId xmlns:p14="http://schemas.microsoft.com/office/powerpoint/2010/main" val="2479135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TOTAL DE CASOS CONFIRMADOS –  SEMANA EPIDEMIOLÓGICA: </a:t>
            </a:r>
          </a:p>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SEM 08 – 19 DEL 2024 (PRUEBAS MOLECULARES Y ANTIGÉNICAS)</a:t>
            </a:r>
            <a:endParaRPr lang="es-PE" sz="1600" b="1" dirty="0">
              <a:solidFill>
                <a:srgbClr val="253E7B"/>
              </a:solidFill>
              <a:latin typeface="Tahoma" panose="020B0604030504040204" pitchFamily="34" charset="0"/>
              <a:ea typeface="Tahoma" panose="020B0604030504040204" pitchFamily="34" charset="0"/>
              <a:cs typeface="Tahoma" panose="020B0604030504040204" pitchFamily="34" charset="0"/>
            </a:endParaRPr>
          </a:p>
        </p:txBody>
      </p:sp>
      <p:pic>
        <p:nvPicPr>
          <p:cNvPr id="13" name="Imagen 12">
            <a:extLst>
              <a:ext uri="{FF2B5EF4-FFF2-40B4-BE49-F238E27FC236}">
                <a16:creationId xmlns:a16="http://schemas.microsoft.com/office/drawing/2014/main" id="{C1C79152-FB79-4069-8D69-840277FCD5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532" y="784985"/>
            <a:ext cx="707913" cy="707913"/>
          </a:xfrm>
          <a:prstGeom prst="rect">
            <a:avLst/>
          </a:prstGeom>
        </p:spPr>
      </p:pic>
      <p:pic>
        <p:nvPicPr>
          <p:cNvPr id="2" name="Imagen 1">
            <a:extLst>
              <a:ext uri="{FF2B5EF4-FFF2-40B4-BE49-F238E27FC236}">
                <a16:creationId xmlns:a16="http://schemas.microsoft.com/office/drawing/2014/main" id="{5DE4D5D2-A424-40BD-8EE2-EADBFB8168B5}"/>
              </a:ext>
            </a:extLst>
          </p:cNvPr>
          <p:cNvPicPr>
            <a:picLocks noChangeAspect="1"/>
          </p:cNvPicPr>
          <p:nvPr/>
        </p:nvPicPr>
        <p:blipFill>
          <a:blip r:embed="rId4"/>
          <a:stretch>
            <a:fillRect/>
          </a:stretch>
        </p:blipFill>
        <p:spPr>
          <a:xfrm>
            <a:off x="155575" y="1611972"/>
            <a:ext cx="11858625" cy="5132282"/>
          </a:xfrm>
          <a:prstGeom prst="rect">
            <a:avLst/>
          </a:prstGeom>
        </p:spPr>
      </p:pic>
    </p:spTree>
    <p:extLst>
      <p:ext uri="{BB962C8B-B14F-4D97-AF65-F5344CB8AC3E}">
        <p14:creationId xmlns:p14="http://schemas.microsoft.com/office/powerpoint/2010/main" val="28422972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TOTAL DE CASOS CONFIRMADOS –  SEMANA EPIDEMIOLÓGICA: </a:t>
            </a:r>
          </a:p>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SEM 08 – 19 DEL 2024(PRUEBAS MOLECULARES Y ANTIGÉNICAS)</a:t>
            </a:r>
            <a:endParaRPr lang="es-PE" sz="1600" b="1" dirty="0">
              <a:solidFill>
                <a:srgbClr val="253E7B"/>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n 7">
            <a:extLst>
              <a:ext uri="{FF2B5EF4-FFF2-40B4-BE49-F238E27FC236}">
                <a16:creationId xmlns:a16="http://schemas.microsoft.com/office/drawing/2014/main" id="{94CCCF21-2B78-4955-916A-6FAF61BC97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532" y="784985"/>
            <a:ext cx="707913" cy="707913"/>
          </a:xfrm>
          <a:prstGeom prst="rect">
            <a:avLst/>
          </a:prstGeom>
        </p:spPr>
      </p:pic>
      <p:pic>
        <p:nvPicPr>
          <p:cNvPr id="2" name="Imagen 1">
            <a:extLst>
              <a:ext uri="{FF2B5EF4-FFF2-40B4-BE49-F238E27FC236}">
                <a16:creationId xmlns:a16="http://schemas.microsoft.com/office/drawing/2014/main" id="{4E993419-4D3C-437A-BA19-344EF8F126D9}"/>
              </a:ext>
            </a:extLst>
          </p:cNvPr>
          <p:cNvPicPr>
            <a:picLocks noChangeAspect="1"/>
          </p:cNvPicPr>
          <p:nvPr/>
        </p:nvPicPr>
        <p:blipFill>
          <a:blip r:embed="rId4"/>
          <a:stretch>
            <a:fillRect/>
          </a:stretch>
        </p:blipFill>
        <p:spPr>
          <a:xfrm>
            <a:off x="177800" y="1611972"/>
            <a:ext cx="11858625" cy="5130496"/>
          </a:xfrm>
          <a:prstGeom prst="rect">
            <a:avLst/>
          </a:prstGeom>
        </p:spPr>
      </p:pic>
    </p:spTree>
    <p:extLst>
      <p:ext uri="{BB962C8B-B14F-4D97-AF65-F5344CB8AC3E}">
        <p14:creationId xmlns:p14="http://schemas.microsoft.com/office/powerpoint/2010/main" val="40656455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COBERTURA DE VACUNACIÓN POR DOSIS – CORTE 15/05/2024</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9" name="Imagen 8">
            <a:extLst>
              <a:ext uri="{FF2B5EF4-FFF2-40B4-BE49-F238E27FC236}">
                <a16:creationId xmlns:a16="http://schemas.microsoft.com/office/drawing/2014/main" id="{CC95C9EC-B5C7-4104-B01D-3D985A1AAA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pic>
        <p:nvPicPr>
          <p:cNvPr id="8" name="Imagen 7">
            <a:extLst>
              <a:ext uri="{FF2B5EF4-FFF2-40B4-BE49-F238E27FC236}">
                <a16:creationId xmlns:a16="http://schemas.microsoft.com/office/drawing/2014/main" id="{98E5C9FE-36B9-49D8-AA96-2F519100AAF2}"/>
              </a:ext>
            </a:extLst>
          </p:cNvPr>
          <p:cNvPicPr>
            <a:picLocks noChangeAspect="1"/>
          </p:cNvPicPr>
          <p:nvPr/>
        </p:nvPicPr>
        <p:blipFill rotWithShape="1">
          <a:blip r:embed="rId4"/>
          <a:srcRect l="273" t="890"/>
          <a:stretch/>
        </p:blipFill>
        <p:spPr>
          <a:xfrm>
            <a:off x="441612" y="2918012"/>
            <a:ext cx="11504856" cy="1812782"/>
          </a:xfrm>
          <a:prstGeom prst="rect">
            <a:avLst/>
          </a:prstGeom>
        </p:spPr>
      </p:pic>
    </p:spTree>
    <p:extLst>
      <p:ext uri="{BB962C8B-B14F-4D97-AF65-F5344CB8AC3E}">
        <p14:creationId xmlns:p14="http://schemas.microsoft.com/office/powerpoint/2010/main" val="41943627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CASOS CONFIRMADOS POR SEMANAS EPIDEMIOLÓGICAS. –  SEMANA EPIDEMIOLÓGICA: </a:t>
            </a: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SEM 30-52 DEL 2023 y SEM 08 - 19 DEL 2024 </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 name="Imagen 9">
            <a:extLst>
              <a:ext uri="{FF2B5EF4-FFF2-40B4-BE49-F238E27FC236}">
                <a16:creationId xmlns:a16="http://schemas.microsoft.com/office/drawing/2014/main" id="{AD523CFE-D93A-48F0-81ED-9B1BE2B22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sp>
        <p:nvSpPr>
          <p:cNvPr id="8" name="Rectángulo: esquinas redondeadas 7">
            <a:extLst>
              <a:ext uri="{FF2B5EF4-FFF2-40B4-BE49-F238E27FC236}">
                <a16:creationId xmlns:a16="http://schemas.microsoft.com/office/drawing/2014/main" id="{5C988B1E-E250-4982-AC5A-F9BFBB7E625D}"/>
              </a:ext>
            </a:extLst>
          </p:cNvPr>
          <p:cNvSpPr/>
          <p:nvPr/>
        </p:nvSpPr>
        <p:spPr>
          <a:xfrm>
            <a:off x="3913606" y="6150552"/>
            <a:ext cx="3833010" cy="593703"/>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a:latin typeface="Tahoma" panose="020B0604030504040204" pitchFamily="34" charset="0"/>
              </a:rPr>
              <a:t>TOTAL HOSPITALIZADOS: </a:t>
            </a:r>
            <a:r>
              <a:rPr lang="es-ES" sz="1400" b="1" dirty="0">
                <a:solidFill>
                  <a:srgbClr val="FF0000"/>
                </a:solidFill>
                <a:latin typeface="Tahoma" panose="020B0604030504040204" pitchFamily="34" charset="0"/>
              </a:rPr>
              <a:t>0</a:t>
            </a:r>
            <a:endParaRPr lang="es-PE" sz="1400" dirty="0">
              <a:solidFill>
                <a:srgbClr val="FF0000"/>
              </a:solidFill>
            </a:endParaRPr>
          </a:p>
        </p:txBody>
      </p:sp>
      <p:pic>
        <p:nvPicPr>
          <p:cNvPr id="3" name="Imagen 2">
            <a:extLst>
              <a:ext uri="{FF2B5EF4-FFF2-40B4-BE49-F238E27FC236}">
                <a16:creationId xmlns:a16="http://schemas.microsoft.com/office/drawing/2014/main" id="{349E0142-A2A9-42F4-B7EC-C2E06823F86B}"/>
              </a:ext>
            </a:extLst>
          </p:cNvPr>
          <p:cNvPicPr>
            <a:picLocks noChangeAspect="1"/>
          </p:cNvPicPr>
          <p:nvPr/>
        </p:nvPicPr>
        <p:blipFill>
          <a:blip r:embed="rId4"/>
          <a:stretch>
            <a:fillRect/>
          </a:stretch>
        </p:blipFill>
        <p:spPr>
          <a:xfrm>
            <a:off x="0" y="2005698"/>
            <a:ext cx="12192000" cy="2846603"/>
          </a:xfrm>
          <a:prstGeom prst="rect">
            <a:avLst/>
          </a:prstGeom>
        </p:spPr>
      </p:pic>
    </p:spTree>
    <p:extLst>
      <p:ext uri="{BB962C8B-B14F-4D97-AF65-F5344CB8AC3E}">
        <p14:creationId xmlns:p14="http://schemas.microsoft.com/office/powerpoint/2010/main" val="20998535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18ACC36-8504-4AA6-A6E4-C469E0DBD640}"/>
              </a:ext>
            </a:extLst>
          </p:cNvPr>
          <p:cNvPicPr>
            <a:picLocks noChangeAspect="1"/>
          </p:cNvPicPr>
          <p:nvPr/>
        </p:nvPicPr>
        <p:blipFill>
          <a:blip r:embed="rId2"/>
          <a:stretch>
            <a:fillRect/>
          </a:stretch>
        </p:blipFill>
        <p:spPr>
          <a:xfrm>
            <a:off x="234868" y="1777838"/>
            <a:ext cx="11768668" cy="5023539"/>
          </a:xfrm>
          <a:prstGeom prst="rect">
            <a:avLst/>
          </a:prstGeom>
        </p:spPr>
      </p:pic>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ÍNDICE POSITIVIDAD POR MESES. –  SEMANA EPIDEMIOLÓGICA: </a:t>
            </a:r>
          </a:p>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SEM 01-52 AÑO 2023 Y SEM 08 – 19 DEL 2024 </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066327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FALLECIDOS COVID-19 - CORTE 15/05/2024</a:t>
            </a:r>
          </a:p>
        </p:txBody>
      </p:sp>
      <p:pic>
        <p:nvPicPr>
          <p:cNvPr id="10" name="Imagen 9">
            <a:extLst>
              <a:ext uri="{FF2B5EF4-FFF2-40B4-BE49-F238E27FC236}">
                <a16:creationId xmlns:a16="http://schemas.microsoft.com/office/drawing/2014/main" id="{3D61D326-D775-4C7C-BEF4-E3FAC357D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sp>
        <p:nvSpPr>
          <p:cNvPr id="9" name="Rectángulo: esquinas redondeadas 8">
            <a:extLst>
              <a:ext uri="{FF2B5EF4-FFF2-40B4-BE49-F238E27FC236}">
                <a16:creationId xmlns:a16="http://schemas.microsoft.com/office/drawing/2014/main" id="{1C6A36B9-4033-4339-8999-A833CB460DF5}"/>
              </a:ext>
            </a:extLst>
          </p:cNvPr>
          <p:cNvSpPr/>
          <p:nvPr/>
        </p:nvSpPr>
        <p:spPr>
          <a:xfrm>
            <a:off x="8653568" y="3662077"/>
            <a:ext cx="3157432" cy="423217"/>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a:solidFill>
                  <a:schemeClr val="tx1"/>
                </a:solidFill>
                <a:latin typeface="Tahoma" panose="020B0604030504040204" pitchFamily="34" charset="0"/>
              </a:rPr>
              <a:t>TOTAL FALLECIDOS 2024  : </a:t>
            </a:r>
            <a:r>
              <a:rPr lang="es-ES" sz="1400" b="1" dirty="0">
                <a:solidFill>
                  <a:srgbClr val="FF0000"/>
                </a:solidFill>
                <a:latin typeface="Tahoma" panose="020B0604030504040204" pitchFamily="34" charset="0"/>
              </a:rPr>
              <a:t>5</a:t>
            </a:r>
            <a:endParaRPr lang="es-PE" sz="1400" dirty="0">
              <a:solidFill>
                <a:srgbClr val="FF0000"/>
              </a:solidFill>
            </a:endParaRPr>
          </a:p>
        </p:txBody>
      </p:sp>
      <p:graphicFrame>
        <p:nvGraphicFramePr>
          <p:cNvPr id="2" name="Tabla 1">
            <a:extLst>
              <a:ext uri="{FF2B5EF4-FFF2-40B4-BE49-F238E27FC236}">
                <a16:creationId xmlns:a16="http://schemas.microsoft.com/office/drawing/2014/main" id="{E1E161A8-925D-4978-8236-15DDBBFDA546}"/>
              </a:ext>
            </a:extLst>
          </p:cNvPr>
          <p:cNvGraphicFramePr>
            <a:graphicFrameLocks noGrp="1"/>
          </p:cNvGraphicFramePr>
          <p:nvPr/>
        </p:nvGraphicFramePr>
        <p:xfrm>
          <a:off x="1142150" y="1649046"/>
          <a:ext cx="3474238" cy="5132555"/>
        </p:xfrm>
        <a:graphic>
          <a:graphicData uri="http://schemas.openxmlformats.org/drawingml/2006/table">
            <a:tbl>
              <a:tblPr/>
              <a:tblGrid>
                <a:gridCol w="2575023">
                  <a:extLst>
                    <a:ext uri="{9D8B030D-6E8A-4147-A177-3AD203B41FA5}">
                      <a16:colId xmlns:a16="http://schemas.microsoft.com/office/drawing/2014/main" val="3930547123"/>
                    </a:ext>
                  </a:extLst>
                </a:gridCol>
                <a:gridCol w="899215">
                  <a:extLst>
                    <a:ext uri="{9D8B030D-6E8A-4147-A177-3AD203B41FA5}">
                      <a16:colId xmlns:a16="http://schemas.microsoft.com/office/drawing/2014/main" val="4122236693"/>
                    </a:ext>
                  </a:extLst>
                </a:gridCol>
              </a:tblGrid>
              <a:tr h="255755">
                <a:tc>
                  <a:txBody>
                    <a:bodyPr/>
                    <a:lstStyle/>
                    <a:p>
                      <a:pPr algn="ctr" rtl="0" fontAlgn="ctr"/>
                      <a:r>
                        <a:rPr lang="es-419" sz="1000" b="1" i="0" u="none" strike="noStrike" dirty="0">
                          <a:solidFill>
                            <a:srgbClr val="000000"/>
                          </a:solidFill>
                          <a:effectLst/>
                          <a:latin typeface="Tahoma" panose="020B0604030504040204" pitchFamily="34" charset="0"/>
                        </a:rPr>
                        <a:t>PROVINCIA/DISTRITO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419" sz="1000" b="1" i="0" u="none" strike="noStrike">
                          <a:solidFill>
                            <a:srgbClr val="000000"/>
                          </a:solidFill>
                          <a:effectLst/>
                          <a:latin typeface="Tahoma" panose="020B0604030504040204" pitchFamily="34" charset="0"/>
                        </a:rPr>
                        <a:t>TOTALES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519884984"/>
                  </a:ext>
                </a:extLst>
              </a:tr>
              <a:tr h="142443">
                <a:tc>
                  <a:txBody>
                    <a:bodyPr/>
                    <a:lstStyle/>
                    <a:p>
                      <a:pPr algn="l" rtl="0" fontAlgn="b"/>
                      <a:r>
                        <a:rPr lang="es-419" sz="1000" b="1" i="0" u="none" strike="noStrike">
                          <a:solidFill>
                            <a:srgbClr val="000000"/>
                          </a:solidFill>
                          <a:effectLst/>
                          <a:latin typeface="Tahoma" panose="020B0604030504040204" pitchFamily="34" charset="0"/>
                        </a:rPr>
                        <a:t>ALTO AMAZONAS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1000" b="1" i="0" u="none" strike="noStrike">
                          <a:solidFill>
                            <a:srgbClr val="9C0006"/>
                          </a:solidFill>
                          <a:effectLst/>
                          <a:latin typeface="Tahoma" panose="020B060403050404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4093883370"/>
                  </a:ext>
                </a:extLst>
              </a:tr>
              <a:tr h="142443">
                <a:tc>
                  <a:txBody>
                    <a:bodyPr/>
                    <a:lstStyle/>
                    <a:p>
                      <a:pPr algn="l" rtl="0" fontAlgn="b"/>
                      <a:r>
                        <a:rPr lang="es-419" sz="1000" b="0" i="0" u="none" strike="noStrike" dirty="0">
                          <a:solidFill>
                            <a:srgbClr val="000000"/>
                          </a:solidFill>
                          <a:effectLst/>
                          <a:latin typeface="Tahoma" panose="020B0604030504040204" pitchFamily="34" charset="0"/>
                        </a:rPr>
                        <a:t>160201 - YURIMAGUAS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1000" b="0" i="0" u="none" strike="noStrike">
                          <a:solidFill>
                            <a:srgbClr val="9C0006"/>
                          </a:solidFill>
                          <a:effectLst/>
                          <a:latin typeface="Tahoma" panose="020B060403050404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26965275"/>
                  </a:ext>
                </a:extLst>
              </a:tr>
              <a:tr h="142443">
                <a:tc>
                  <a:txBody>
                    <a:bodyPr/>
                    <a:lstStyle/>
                    <a:p>
                      <a:pPr algn="l" rtl="0" fontAlgn="b"/>
                      <a:r>
                        <a:rPr lang="es-419" sz="1000" b="0" i="0" u="none" strike="noStrike">
                          <a:solidFill>
                            <a:srgbClr val="000000"/>
                          </a:solidFill>
                          <a:effectLst/>
                          <a:latin typeface="Tahoma" panose="020B0604030504040204" pitchFamily="34" charset="0"/>
                        </a:rPr>
                        <a:t>160202 - BALSAPUERTO</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07216642"/>
                  </a:ext>
                </a:extLst>
              </a:tr>
              <a:tr h="142443">
                <a:tc>
                  <a:txBody>
                    <a:bodyPr/>
                    <a:lstStyle/>
                    <a:p>
                      <a:pPr algn="l" rtl="0" fontAlgn="b"/>
                      <a:r>
                        <a:rPr lang="es-419" sz="1000" b="0" i="0" u="none" strike="noStrike">
                          <a:solidFill>
                            <a:srgbClr val="000000"/>
                          </a:solidFill>
                          <a:effectLst/>
                          <a:latin typeface="Tahoma" panose="020B0604030504040204" pitchFamily="34" charset="0"/>
                        </a:rPr>
                        <a:t>160205 - JEBEROS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3948479"/>
                  </a:ext>
                </a:extLst>
              </a:tr>
              <a:tr h="142443">
                <a:tc>
                  <a:txBody>
                    <a:bodyPr/>
                    <a:lstStyle/>
                    <a:p>
                      <a:pPr algn="l" rtl="0" fontAlgn="b"/>
                      <a:r>
                        <a:rPr lang="es-419" sz="1000" b="0" i="0" u="none" strike="noStrike">
                          <a:solidFill>
                            <a:srgbClr val="000000"/>
                          </a:solidFill>
                          <a:effectLst/>
                          <a:latin typeface="Tahoma" panose="020B0604030504040204" pitchFamily="34" charset="0"/>
                        </a:rPr>
                        <a:t>160206 - LAGUNAS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58224618"/>
                  </a:ext>
                </a:extLst>
              </a:tr>
              <a:tr h="142443">
                <a:tc>
                  <a:txBody>
                    <a:bodyPr/>
                    <a:lstStyle/>
                    <a:p>
                      <a:pPr algn="l" rtl="0" fontAlgn="b"/>
                      <a:r>
                        <a:rPr lang="es-419" sz="1000" b="0" i="0" u="none" strike="noStrike">
                          <a:solidFill>
                            <a:srgbClr val="000000"/>
                          </a:solidFill>
                          <a:effectLst/>
                          <a:latin typeface="Tahoma" panose="020B0604030504040204" pitchFamily="34" charset="0"/>
                        </a:rPr>
                        <a:t>160210 - SANTA CRUZ</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76115245"/>
                  </a:ext>
                </a:extLst>
              </a:tr>
              <a:tr h="142443">
                <a:tc>
                  <a:txBody>
                    <a:bodyPr/>
                    <a:lstStyle/>
                    <a:p>
                      <a:pPr algn="l" rtl="0" fontAlgn="b"/>
                      <a:r>
                        <a:rPr lang="es-419" sz="1000" b="0" i="0" u="none" strike="noStrike">
                          <a:solidFill>
                            <a:srgbClr val="000000"/>
                          </a:solidFill>
                          <a:effectLst/>
                          <a:latin typeface="Tahoma" panose="020B0604030504040204" pitchFamily="34" charset="0"/>
                        </a:rPr>
                        <a:t>160211 - TENIENTE CESAR LOPEZ ROJAS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7657785"/>
                  </a:ext>
                </a:extLst>
              </a:tr>
              <a:tr h="142443">
                <a:tc>
                  <a:txBody>
                    <a:bodyPr/>
                    <a:lstStyle/>
                    <a:p>
                      <a:pPr algn="l" rtl="0" fontAlgn="b"/>
                      <a:r>
                        <a:rPr lang="es-419" sz="1000" b="1" i="0" u="none" strike="noStrike">
                          <a:solidFill>
                            <a:srgbClr val="000000"/>
                          </a:solidFill>
                          <a:effectLst/>
                          <a:latin typeface="Tahoma" panose="020B0604030504040204" pitchFamily="34" charset="0"/>
                        </a:rPr>
                        <a:t>DATEM DEL MARAÑON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1000" b="1"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2430506874"/>
                  </a:ext>
                </a:extLst>
              </a:tr>
              <a:tr h="142443">
                <a:tc>
                  <a:txBody>
                    <a:bodyPr/>
                    <a:lstStyle/>
                    <a:p>
                      <a:pPr algn="l" rtl="0" fontAlgn="b"/>
                      <a:r>
                        <a:rPr lang="es-419" sz="1000" b="0" i="0" u="none" strike="noStrike">
                          <a:solidFill>
                            <a:srgbClr val="000000"/>
                          </a:solidFill>
                          <a:effectLst/>
                          <a:latin typeface="Tahoma" panose="020B0604030504040204" pitchFamily="34" charset="0"/>
                        </a:rPr>
                        <a:t>160701 - BARRANCA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1387923"/>
                  </a:ext>
                </a:extLst>
              </a:tr>
              <a:tr h="142443">
                <a:tc>
                  <a:txBody>
                    <a:bodyPr/>
                    <a:lstStyle/>
                    <a:p>
                      <a:pPr algn="l" rtl="0" fontAlgn="b"/>
                      <a:r>
                        <a:rPr lang="es-419" sz="1000" b="0" i="0" u="none" strike="noStrike">
                          <a:solidFill>
                            <a:srgbClr val="000000"/>
                          </a:solidFill>
                          <a:effectLst/>
                          <a:latin typeface="Tahoma" panose="020B0604030504040204" pitchFamily="34" charset="0"/>
                        </a:rPr>
                        <a:t>160702 - CAHUAPANAS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44430548"/>
                  </a:ext>
                </a:extLst>
              </a:tr>
              <a:tr h="142443">
                <a:tc>
                  <a:txBody>
                    <a:bodyPr/>
                    <a:lstStyle/>
                    <a:p>
                      <a:pPr algn="l" rtl="0" fontAlgn="b"/>
                      <a:r>
                        <a:rPr lang="es-419" sz="1000" b="0" i="0" u="none" strike="noStrike">
                          <a:solidFill>
                            <a:srgbClr val="000000"/>
                          </a:solidFill>
                          <a:effectLst/>
                          <a:latin typeface="Tahoma" panose="020B0604030504040204" pitchFamily="34" charset="0"/>
                        </a:rPr>
                        <a:t>160703 - MANSERICHE</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67284233"/>
                  </a:ext>
                </a:extLst>
              </a:tr>
              <a:tr h="142443">
                <a:tc>
                  <a:txBody>
                    <a:bodyPr/>
                    <a:lstStyle/>
                    <a:p>
                      <a:pPr algn="l" rtl="0" fontAlgn="b"/>
                      <a:r>
                        <a:rPr lang="es-419" sz="1000" b="0" i="0" u="none" strike="noStrike">
                          <a:solidFill>
                            <a:srgbClr val="000000"/>
                          </a:solidFill>
                          <a:effectLst/>
                          <a:latin typeface="Tahoma" panose="020B0604030504040204" pitchFamily="34" charset="0"/>
                        </a:rPr>
                        <a:t>160704 - MORONA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94364645"/>
                  </a:ext>
                </a:extLst>
              </a:tr>
              <a:tr h="142443">
                <a:tc>
                  <a:txBody>
                    <a:bodyPr/>
                    <a:lstStyle/>
                    <a:p>
                      <a:pPr algn="l" rtl="0" fontAlgn="b"/>
                      <a:r>
                        <a:rPr lang="es-419" sz="1000" b="0" i="0" u="none" strike="noStrike">
                          <a:solidFill>
                            <a:srgbClr val="000000"/>
                          </a:solidFill>
                          <a:effectLst/>
                          <a:latin typeface="Tahoma" panose="020B0604030504040204" pitchFamily="34" charset="0"/>
                        </a:rPr>
                        <a:t>160705 - PASTAZA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19928190"/>
                  </a:ext>
                </a:extLst>
              </a:tr>
              <a:tr h="142443">
                <a:tc>
                  <a:txBody>
                    <a:bodyPr/>
                    <a:lstStyle/>
                    <a:p>
                      <a:pPr algn="l" rtl="0" fontAlgn="b"/>
                      <a:r>
                        <a:rPr lang="es-419" sz="1000" b="0" i="0" u="none" strike="noStrike">
                          <a:solidFill>
                            <a:srgbClr val="000000"/>
                          </a:solidFill>
                          <a:effectLst/>
                          <a:latin typeface="Tahoma" panose="020B0604030504040204" pitchFamily="34" charset="0"/>
                        </a:rPr>
                        <a:t>160706 - ANDOAS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4479032"/>
                  </a:ext>
                </a:extLst>
              </a:tr>
              <a:tr h="142443">
                <a:tc>
                  <a:txBody>
                    <a:bodyPr/>
                    <a:lstStyle/>
                    <a:p>
                      <a:pPr algn="l" rtl="0" fontAlgn="b"/>
                      <a:r>
                        <a:rPr lang="es-419" sz="1000" b="1" i="0" u="none" strike="noStrike">
                          <a:solidFill>
                            <a:srgbClr val="000000"/>
                          </a:solidFill>
                          <a:effectLst/>
                          <a:latin typeface="Tahoma" panose="020B0604030504040204" pitchFamily="34" charset="0"/>
                        </a:rPr>
                        <a:t>LORETO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1000" b="1"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1720448402"/>
                  </a:ext>
                </a:extLst>
              </a:tr>
              <a:tr h="142443">
                <a:tc>
                  <a:txBody>
                    <a:bodyPr/>
                    <a:lstStyle/>
                    <a:p>
                      <a:pPr algn="l" rtl="0" fontAlgn="b"/>
                      <a:r>
                        <a:rPr lang="es-419" sz="1000" b="0" i="0" u="none" strike="noStrike">
                          <a:solidFill>
                            <a:srgbClr val="000000"/>
                          </a:solidFill>
                          <a:effectLst/>
                          <a:latin typeface="Tahoma" panose="020B0604030504040204" pitchFamily="34" charset="0"/>
                        </a:rPr>
                        <a:t>160301 - NAUTA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69335447"/>
                  </a:ext>
                </a:extLst>
              </a:tr>
              <a:tr h="142443">
                <a:tc>
                  <a:txBody>
                    <a:bodyPr/>
                    <a:lstStyle/>
                    <a:p>
                      <a:pPr algn="l" rtl="0" fontAlgn="b"/>
                      <a:r>
                        <a:rPr lang="es-419" sz="1000" b="0" i="0" u="none" strike="noStrike">
                          <a:solidFill>
                            <a:srgbClr val="000000"/>
                          </a:solidFill>
                          <a:effectLst/>
                          <a:latin typeface="Tahoma" panose="020B0604030504040204" pitchFamily="34" charset="0"/>
                        </a:rPr>
                        <a:t>160302 - PARINARI</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19612824"/>
                  </a:ext>
                </a:extLst>
              </a:tr>
              <a:tr h="142443">
                <a:tc>
                  <a:txBody>
                    <a:bodyPr/>
                    <a:lstStyle/>
                    <a:p>
                      <a:pPr algn="l" rtl="0" fontAlgn="b"/>
                      <a:r>
                        <a:rPr lang="es-419" sz="1000" b="0" i="0" u="none" strike="noStrike">
                          <a:solidFill>
                            <a:srgbClr val="000000"/>
                          </a:solidFill>
                          <a:effectLst/>
                          <a:latin typeface="Tahoma" panose="020B0604030504040204" pitchFamily="34" charset="0"/>
                        </a:rPr>
                        <a:t>160303 - TIGRE</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51891921"/>
                  </a:ext>
                </a:extLst>
              </a:tr>
              <a:tr h="142443">
                <a:tc>
                  <a:txBody>
                    <a:bodyPr/>
                    <a:lstStyle/>
                    <a:p>
                      <a:pPr algn="l" rtl="0" fontAlgn="b"/>
                      <a:r>
                        <a:rPr lang="es-419" sz="1000" b="0" i="0" u="none" strike="noStrike">
                          <a:solidFill>
                            <a:srgbClr val="000000"/>
                          </a:solidFill>
                          <a:effectLst/>
                          <a:latin typeface="Tahoma" panose="020B0604030504040204" pitchFamily="34" charset="0"/>
                        </a:rPr>
                        <a:t>160304 - TROMPETEROS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94334182"/>
                  </a:ext>
                </a:extLst>
              </a:tr>
              <a:tr h="142443">
                <a:tc>
                  <a:txBody>
                    <a:bodyPr/>
                    <a:lstStyle/>
                    <a:p>
                      <a:pPr algn="l" rtl="0" fontAlgn="b"/>
                      <a:r>
                        <a:rPr lang="es-419" sz="1000" b="0" i="0" u="none" strike="noStrike">
                          <a:solidFill>
                            <a:srgbClr val="000000"/>
                          </a:solidFill>
                          <a:effectLst/>
                          <a:latin typeface="Tahoma" panose="020B0604030504040204" pitchFamily="34" charset="0"/>
                        </a:rPr>
                        <a:t>160305 - URARINAS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9629470"/>
                  </a:ext>
                </a:extLst>
              </a:tr>
              <a:tr h="142443">
                <a:tc>
                  <a:txBody>
                    <a:bodyPr/>
                    <a:lstStyle/>
                    <a:p>
                      <a:pPr algn="l" rtl="0" fontAlgn="b"/>
                      <a:r>
                        <a:rPr lang="es-419" sz="1000" b="1" i="0" u="none" strike="noStrike">
                          <a:solidFill>
                            <a:srgbClr val="000000"/>
                          </a:solidFill>
                          <a:effectLst/>
                          <a:latin typeface="Tahoma" panose="020B0604030504040204" pitchFamily="34" charset="0"/>
                        </a:rPr>
                        <a:t>MAYNAS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1000" b="1" i="0" u="none" strike="noStrike">
                          <a:solidFill>
                            <a:srgbClr val="9C0006"/>
                          </a:solidFill>
                          <a:effectLst/>
                          <a:latin typeface="Tahoma" panose="020B0604030504040204" pitchFamily="34" charset="0"/>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2006164832"/>
                  </a:ext>
                </a:extLst>
              </a:tr>
              <a:tr h="142443">
                <a:tc>
                  <a:txBody>
                    <a:bodyPr/>
                    <a:lstStyle/>
                    <a:p>
                      <a:pPr algn="l" rtl="0" fontAlgn="b"/>
                      <a:r>
                        <a:rPr lang="es-419" sz="1000" b="0" i="0" u="none" strike="noStrike">
                          <a:solidFill>
                            <a:srgbClr val="000000"/>
                          </a:solidFill>
                          <a:effectLst/>
                          <a:latin typeface="Tahoma" panose="020B0604030504040204" pitchFamily="34" charset="0"/>
                        </a:rPr>
                        <a:t>160101 - IQUITOS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1000" b="0" i="0" u="none" strike="noStrike">
                          <a:solidFill>
                            <a:srgbClr val="9C0006"/>
                          </a:solidFill>
                          <a:effectLst/>
                          <a:latin typeface="Tahoma" panose="020B0604030504040204" pitchFamily="34" charset="0"/>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3945368265"/>
                  </a:ext>
                </a:extLst>
              </a:tr>
              <a:tr h="142443">
                <a:tc>
                  <a:txBody>
                    <a:bodyPr/>
                    <a:lstStyle/>
                    <a:p>
                      <a:pPr algn="l" rtl="0" fontAlgn="b"/>
                      <a:r>
                        <a:rPr lang="es-419" sz="1000" b="0" i="0" u="none" strike="noStrike">
                          <a:solidFill>
                            <a:srgbClr val="000000"/>
                          </a:solidFill>
                          <a:effectLst/>
                          <a:latin typeface="Tahoma" panose="020B0604030504040204" pitchFamily="34" charset="0"/>
                        </a:rPr>
                        <a:t>160102 - ALTO NANAY</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82546419"/>
                  </a:ext>
                </a:extLst>
              </a:tr>
              <a:tr h="142443">
                <a:tc>
                  <a:txBody>
                    <a:bodyPr/>
                    <a:lstStyle/>
                    <a:p>
                      <a:pPr algn="l" rtl="0" fontAlgn="b"/>
                      <a:r>
                        <a:rPr lang="es-419" sz="1000" b="0" i="0" u="none" strike="noStrike">
                          <a:solidFill>
                            <a:srgbClr val="000000"/>
                          </a:solidFill>
                          <a:effectLst/>
                          <a:latin typeface="Tahoma" panose="020B0604030504040204" pitchFamily="34" charset="0"/>
                        </a:rPr>
                        <a:t>160103 - FERNANDO LORES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52330192"/>
                  </a:ext>
                </a:extLst>
              </a:tr>
              <a:tr h="142443">
                <a:tc>
                  <a:txBody>
                    <a:bodyPr/>
                    <a:lstStyle/>
                    <a:p>
                      <a:pPr algn="l" rtl="0" fontAlgn="b"/>
                      <a:r>
                        <a:rPr lang="es-419" sz="1000" b="0" i="0" u="none" strike="noStrike">
                          <a:solidFill>
                            <a:srgbClr val="000000"/>
                          </a:solidFill>
                          <a:effectLst/>
                          <a:latin typeface="Tahoma" panose="020B0604030504040204" pitchFamily="34" charset="0"/>
                        </a:rPr>
                        <a:t>160104 - INDIANA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0514399"/>
                  </a:ext>
                </a:extLst>
              </a:tr>
              <a:tr h="142443">
                <a:tc>
                  <a:txBody>
                    <a:bodyPr/>
                    <a:lstStyle/>
                    <a:p>
                      <a:pPr algn="l" rtl="0" fontAlgn="b"/>
                      <a:r>
                        <a:rPr lang="es-419" sz="1000" b="0" i="0" u="none" strike="noStrike">
                          <a:solidFill>
                            <a:srgbClr val="000000"/>
                          </a:solidFill>
                          <a:effectLst/>
                          <a:latin typeface="Tahoma" panose="020B0604030504040204" pitchFamily="34" charset="0"/>
                        </a:rPr>
                        <a:t>160105 - LAS AMAZONAS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35187365"/>
                  </a:ext>
                </a:extLst>
              </a:tr>
              <a:tr h="142443">
                <a:tc>
                  <a:txBody>
                    <a:bodyPr/>
                    <a:lstStyle/>
                    <a:p>
                      <a:pPr algn="l" rtl="0" fontAlgn="b"/>
                      <a:r>
                        <a:rPr lang="es-419" sz="1000" b="0" i="0" u="none" strike="noStrike">
                          <a:solidFill>
                            <a:srgbClr val="000000"/>
                          </a:solidFill>
                          <a:effectLst/>
                          <a:latin typeface="Tahoma" panose="020B0604030504040204" pitchFamily="34" charset="0"/>
                        </a:rPr>
                        <a:t>160106 - MAZAN</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7718683"/>
                  </a:ext>
                </a:extLst>
              </a:tr>
              <a:tr h="142443">
                <a:tc>
                  <a:txBody>
                    <a:bodyPr/>
                    <a:lstStyle/>
                    <a:p>
                      <a:pPr algn="l" rtl="0" fontAlgn="b"/>
                      <a:r>
                        <a:rPr lang="es-419" sz="1000" b="0" i="0" u="none" strike="noStrike">
                          <a:solidFill>
                            <a:srgbClr val="000000"/>
                          </a:solidFill>
                          <a:effectLst/>
                          <a:latin typeface="Tahoma" panose="020B0604030504040204" pitchFamily="34" charset="0"/>
                        </a:rPr>
                        <a:t>160107 - NAPO</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48756503"/>
                  </a:ext>
                </a:extLst>
              </a:tr>
              <a:tr h="142443">
                <a:tc>
                  <a:txBody>
                    <a:bodyPr/>
                    <a:lstStyle/>
                    <a:p>
                      <a:pPr algn="l" rtl="0" fontAlgn="b"/>
                      <a:r>
                        <a:rPr lang="es-419" sz="1000" b="0" i="0" u="none" strike="noStrike">
                          <a:solidFill>
                            <a:srgbClr val="000000"/>
                          </a:solidFill>
                          <a:effectLst/>
                          <a:latin typeface="Tahoma" panose="020B0604030504040204" pitchFamily="34" charset="0"/>
                        </a:rPr>
                        <a:t>160108 - PUNCHANA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9C0006"/>
                          </a:solidFill>
                          <a:effectLst/>
                          <a:latin typeface="Tahoma" panose="020B060403050404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3332061279"/>
                  </a:ext>
                </a:extLst>
              </a:tr>
              <a:tr h="142443">
                <a:tc>
                  <a:txBody>
                    <a:bodyPr/>
                    <a:lstStyle/>
                    <a:p>
                      <a:pPr algn="l" rtl="0" fontAlgn="b"/>
                      <a:r>
                        <a:rPr lang="es-419" sz="1000" b="0" i="0" u="none" strike="noStrike">
                          <a:solidFill>
                            <a:srgbClr val="000000"/>
                          </a:solidFill>
                          <a:effectLst/>
                          <a:latin typeface="Tahoma" panose="020B0604030504040204" pitchFamily="34" charset="0"/>
                        </a:rPr>
                        <a:t>160110 - TORRES CAUSANA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28434507"/>
                  </a:ext>
                </a:extLst>
              </a:tr>
              <a:tr h="142443">
                <a:tc>
                  <a:txBody>
                    <a:bodyPr/>
                    <a:lstStyle/>
                    <a:p>
                      <a:pPr algn="l" rtl="0" fontAlgn="b"/>
                      <a:r>
                        <a:rPr lang="es-419" sz="1000" b="0" i="0" u="none" strike="noStrike">
                          <a:solidFill>
                            <a:srgbClr val="000000"/>
                          </a:solidFill>
                          <a:effectLst/>
                          <a:latin typeface="Tahoma" panose="020B0604030504040204" pitchFamily="34" charset="0"/>
                        </a:rPr>
                        <a:t>160112 - BELEN</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9C0006"/>
                          </a:solidFill>
                          <a:effectLst/>
                          <a:latin typeface="Tahoma" panose="020B060403050404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3673191423"/>
                  </a:ext>
                </a:extLst>
              </a:tr>
              <a:tr h="142443">
                <a:tc>
                  <a:txBody>
                    <a:bodyPr/>
                    <a:lstStyle/>
                    <a:p>
                      <a:pPr algn="l" rtl="0" fontAlgn="b"/>
                      <a:r>
                        <a:rPr lang="es-419" sz="1000" b="0" i="0" u="none" strike="noStrike">
                          <a:solidFill>
                            <a:srgbClr val="000000"/>
                          </a:solidFill>
                          <a:effectLst/>
                          <a:latin typeface="Tahoma" panose="020B0604030504040204" pitchFamily="34" charset="0"/>
                        </a:rPr>
                        <a:t>160113 - SAN JUAN BAUTISTA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1000" b="0" i="0" u="none" strike="noStrike" dirty="0">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3331292"/>
                  </a:ext>
                </a:extLst>
              </a:tr>
            </a:tbl>
          </a:graphicData>
        </a:graphic>
      </p:graphicFrame>
      <p:pic>
        <p:nvPicPr>
          <p:cNvPr id="11" name="Imagen 10">
            <a:extLst>
              <a:ext uri="{FF2B5EF4-FFF2-40B4-BE49-F238E27FC236}">
                <a16:creationId xmlns:a16="http://schemas.microsoft.com/office/drawing/2014/main" id="{A9DC4018-925F-4009-80B6-9DFC4412AA4F}"/>
              </a:ext>
            </a:extLst>
          </p:cNvPr>
          <p:cNvPicPr>
            <a:picLocks noChangeAspect="1"/>
          </p:cNvPicPr>
          <p:nvPr/>
        </p:nvPicPr>
        <p:blipFill>
          <a:blip r:embed="rId4"/>
          <a:stretch>
            <a:fillRect/>
          </a:stretch>
        </p:blipFill>
        <p:spPr>
          <a:xfrm>
            <a:off x="4834280" y="1649045"/>
            <a:ext cx="3474238" cy="5003879"/>
          </a:xfrm>
          <a:prstGeom prst="rect">
            <a:avLst/>
          </a:prstGeom>
        </p:spPr>
      </p:pic>
    </p:spTree>
    <p:extLst>
      <p:ext uri="{BB962C8B-B14F-4D97-AF65-F5344CB8AC3E}">
        <p14:creationId xmlns:p14="http://schemas.microsoft.com/office/powerpoint/2010/main" val="37165858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FALLECIDOS COVID-19 - CORTE 15/05/2024</a:t>
            </a:r>
          </a:p>
        </p:txBody>
      </p:sp>
      <p:pic>
        <p:nvPicPr>
          <p:cNvPr id="10" name="Imagen 9">
            <a:extLst>
              <a:ext uri="{FF2B5EF4-FFF2-40B4-BE49-F238E27FC236}">
                <a16:creationId xmlns:a16="http://schemas.microsoft.com/office/drawing/2014/main" id="{3D61D326-D775-4C7C-BEF4-E3FAC357D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sp>
        <p:nvSpPr>
          <p:cNvPr id="8" name="Rectángulo: esquinas redondeadas 7">
            <a:extLst>
              <a:ext uri="{FF2B5EF4-FFF2-40B4-BE49-F238E27FC236}">
                <a16:creationId xmlns:a16="http://schemas.microsoft.com/office/drawing/2014/main" id="{F7BA1CC1-1ADB-4799-ADCC-6CE86AF3C693}"/>
              </a:ext>
            </a:extLst>
          </p:cNvPr>
          <p:cNvSpPr/>
          <p:nvPr/>
        </p:nvSpPr>
        <p:spPr>
          <a:xfrm>
            <a:off x="1833282" y="2691088"/>
            <a:ext cx="8525436" cy="2571194"/>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b="1" dirty="0">
                <a:solidFill>
                  <a:schemeClr val="tx1"/>
                </a:solidFill>
                <a:latin typeface="Tahoma" panose="020B0604030504040204" pitchFamily="34" charset="0"/>
                <a:ea typeface="Tahoma" panose="020B0604030504040204" pitchFamily="34" charset="0"/>
                <a:cs typeface="Tahoma" panose="020B0604030504040204" pitchFamily="34" charset="0"/>
              </a:rPr>
              <a:t>RESUMEN DE FALLECIDOS POR COVID 19 REPORTADOS EN LA REGIÓN LORETO:</a:t>
            </a:r>
          </a:p>
          <a:p>
            <a:pPr algn="ctr"/>
            <a:endPar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2020: 2,438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2021: 1,178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2022: 40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2023: 0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2024: 5 defunciones.</a:t>
            </a:r>
          </a:p>
          <a:p>
            <a:endPar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	Total: </a:t>
            </a: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3,661</a:t>
            </a: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 defunciones</a:t>
            </a:r>
            <a:endParaRPr lang="es-PE" sz="1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ángulo: esquinas redondeadas 8">
            <a:extLst>
              <a:ext uri="{FF2B5EF4-FFF2-40B4-BE49-F238E27FC236}">
                <a16:creationId xmlns:a16="http://schemas.microsoft.com/office/drawing/2014/main" id="{1C6A36B9-4033-4339-8999-A833CB460DF5}"/>
              </a:ext>
            </a:extLst>
          </p:cNvPr>
          <p:cNvSpPr/>
          <p:nvPr/>
        </p:nvSpPr>
        <p:spPr>
          <a:xfrm>
            <a:off x="3805518" y="1710966"/>
            <a:ext cx="4206987" cy="593703"/>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a:solidFill>
                  <a:schemeClr val="tx1"/>
                </a:solidFill>
                <a:latin typeface="Tahoma" panose="020B0604030504040204" pitchFamily="34" charset="0"/>
              </a:rPr>
              <a:t>TOTAL 2020-2021-2022-2023-2024  : </a:t>
            </a:r>
            <a:r>
              <a:rPr lang="es-ES" sz="1400" b="1" dirty="0">
                <a:solidFill>
                  <a:srgbClr val="FF0000"/>
                </a:solidFill>
                <a:latin typeface="Tahoma" panose="020B0604030504040204" pitchFamily="34" charset="0"/>
              </a:rPr>
              <a:t>3,661</a:t>
            </a:r>
            <a:endParaRPr lang="es-PE" sz="1400" dirty="0">
              <a:solidFill>
                <a:srgbClr val="FF0000"/>
              </a:solidFill>
            </a:endParaRPr>
          </a:p>
        </p:txBody>
      </p:sp>
    </p:spTree>
    <p:extLst>
      <p:ext uri="{BB962C8B-B14F-4D97-AF65-F5344CB8AC3E}">
        <p14:creationId xmlns:p14="http://schemas.microsoft.com/office/powerpoint/2010/main" val="24416373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3" y="232818"/>
            <a:ext cx="2334505" cy="8568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31" name="Rectángulo 30">
            <a:extLst>
              <a:ext uri="{FF2B5EF4-FFF2-40B4-BE49-F238E27FC236}">
                <a16:creationId xmlns:a16="http://schemas.microsoft.com/office/drawing/2014/main" id="{EE5FB10D-4742-4B4F-90CF-360DACEFC8C3}"/>
              </a:ext>
            </a:extLst>
          </p:cNvPr>
          <p:cNvSpPr/>
          <p:nvPr/>
        </p:nvSpPr>
        <p:spPr>
          <a:xfrm>
            <a:off x="2174493" y="2464513"/>
            <a:ext cx="8686624" cy="1784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11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GRACIAS…</a:t>
            </a:r>
          </a:p>
        </p:txBody>
      </p:sp>
      <p:sp>
        <p:nvSpPr>
          <p:cNvPr id="32" name="object 35">
            <a:extLst>
              <a:ext uri="{FF2B5EF4-FFF2-40B4-BE49-F238E27FC236}">
                <a16:creationId xmlns:a16="http://schemas.microsoft.com/office/drawing/2014/main" id="{1E7D3452-054C-4A23-9EE8-1CD3721E3CFA}"/>
              </a:ext>
            </a:extLst>
          </p:cNvPr>
          <p:cNvSpPr txBox="1"/>
          <p:nvPr/>
        </p:nvSpPr>
        <p:spPr>
          <a:xfrm>
            <a:off x="3504124" y="4505550"/>
            <a:ext cx="5183752" cy="446276"/>
          </a:xfrm>
          <a:prstGeom prst="rect">
            <a:avLst/>
          </a:prstGeom>
        </p:spPr>
        <p:txBody>
          <a:bodyPr vert="horz" wrap="square" lIns="0" tIns="60960" rIns="0" bIns="0" rtlCol="0">
            <a:spAutoFit/>
          </a:bodyPr>
          <a:lstStyle/>
          <a:p>
            <a:pPr marL="3420745" marR="5080" indent="-3408679" algn="ctr">
              <a:lnSpc>
                <a:spcPts val="3020"/>
              </a:lnSpc>
              <a:spcBef>
                <a:spcPts val="480"/>
              </a:spcBef>
            </a:pPr>
            <a:r>
              <a:rPr lang="es-PE"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ahoma"/>
                <a:cs typeface="Tahoma"/>
              </a:rPr>
              <a:t>GERESA LORETO</a:t>
            </a:r>
            <a:endParaRPr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ahoma"/>
              <a:cs typeface="Tahoma"/>
            </a:endParaRPr>
          </a:p>
        </p:txBody>
      </p:sp>
      <p:pic>
        <p:nvPicPr>
          <p:cNvPr id="33" name="Imagen 32">
            <a:extLst>
              <a:ext uri="{FF2B5EF4-FFF2-40B4-BE49-F238E27FC236}">
                <a16:creationId xmlns:a16="http://schemas.microsoft.com/office/drawing/2014/main" id="{92352F6E-C30C-4A03-A555-A8772D021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26" y="2154001"/>
            <a:ext cx="2360514" cy="2360514"/>
          </a:xfrm>
          <a:prstGeom prst="rect">
            <a:avLst/>
          </a:prstGeom>
        </p:spPr>
      </p:pic>
    </p:spTree>
    <p:extLst>
      <p:ext uri="{BB962C8B-B14F-4D97-AF65-F5344CB8AC3E}">
        <p14:creationId xmlns:p14="http://schemas.microsoft.com/office/powerpoint/2010/main" val="2753693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0" y="0"/>
            <a:ext cx="12192000"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Vivax por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01 - 19 - 2024 )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5" name="CuadroTexto 4">
            <a:extLst>
              <a:ext uri="{FF2B5EF4-FFF2-40B4-BE49-F238E27FC236}">
                <a16:creationId xmlns:a16="http://schemas.microsoft.com/office/drawing/2014/main" id="{E93141F9-6077-4790-AB27-B970C7D7AE47}"/>
              </a:ext>
            </a:extLst>
          </p:cNvPr>
          <p:cNvSpPr txBox="1"/>
          <p:nvPr/>
        </p:nvSpPr>
        <p:spPr>
          <a:xfrm>
            <a:off x="4584752" y="6657803"/>
            <a:ext cx="3500256" cy="206660"/>
          </a:xfrm>
          <a:prstGeom prst="rect">
            <a:avLst/>
          </a:prstGeom>
          <a:noFill/>
        </p:spPr>
        <p:txBody>
          <a:bodyPr wrap="square" rtlCol="0">
            <a:spAutoFit/>
          </a:bodyPr>
          <a:lstStyle/>
          <a:p>
            <a:r>
              <a:rPr lang="es-MX" sz="743" dirty="0"/>
              <a:t>Fuente: Base de datos del Noti Web de la Dirección de Epidemiología- GERESA Loreto</a:t>
            </a:r>
          </a:p>
        </p:txBody>
      </p:sp>
      <p:sp>
        <p:nvSpPr>
          <p:cNvPr id="9" name="CuadroTexto 8">
            <a:extLst>
              <a:ext uri="{FF2B5EF4-FFF2-40B4-BE49-F238E27FC236}">
                <a16:creationId xmlns:a16="http://schemas.microsoft.com/office/drawing/2014/main" id="{B1CC3F07-99CF-4209-A3AD-CABC391A536F}"/>
              </a:ext>
            </a:extLst>
          </p:cNvPr>
          <p:cNvSpPr txBox="1"/>
          <p:nvPr/>
        </p:nvSpPr>
        <p:spPr>
          <a:xfrm>
            <a:off x="10283202" y="999457"/>
            <a:ext cx="1736245" cy="5047536"/>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Hasta la SE 19-2024. en 41  distritos se ha reportado   8,800 casos de Malaria Vivax, el </a:t>
            </a:r>
            <a:r>
              <a:rPr lang="es-MX" sz="1400" b="1" dirty="0">
                <a:solidFill>
                  <a:srgbClr val="FF0000"/>
                </a:solidFill>
                <a:latin typeface="Arial" panose="020B0604020202020204" pitchFamily="34" charset="0"/>
                <a:cs typeface="Arial" panose="020B0604020202020204" pitchFamily="34" charset="0"/>
              </a:rPr>
              <a:t>82.17% </a:t>
            </a:r>
            <a:r>
              <a:rPr lang="es-MX" sz="1400" b="1" dirty="0">
                <a:latin typeface="Arial" panose="020B0604020202020204" pitchFamily="34" charset="0"/>
                <a:cs typeface="Arial" panose="020B0604020202020204" pitchFamily="34" charset="0"/>
              </a:rPr>
              <a:t>de casos se concentra en 12 distritos, siendo los 3 distritos principales:  Yavarí (</a:t>
            </a:r>
            <a:r>
              <a:rPr lang="es-MX" sz="1400" b="1" dirty="0">
                <a:solidFill>
                  <a:srgbClr val="FF0000"/>
                </a:solidFill>
                <a:latin typeface="Arial" panose="020B0604020202020204" pitchFamily="34" charset="0"/>
                <a:cs typeface="Arial" panose="020B0604020202020204" pitchFamily="34" charset="0"/>
              </a:rPr>
              <a:t>16.84%</a:t>
            </a:r>
            <a:r>
              <a:rPr lang="es-MX" sz="1400" b="1" dirty="0">
                <a:latin typeface="Arial" panose="020B0604020202020204" pitchFamily="34" charset="0"/>
                <a:cs typeface="Arial" panose="020B0604020202020204" pitchFamily="34" charset="0"/>
              </a:rPr>
              <a:t>), Ramón Castilla (</a:t>
            </a:r>
            <a:r>
              <a:rPr lang="es-MX" sz="1400" b="1" dirty="0">
                <a:solidFill>
                  <a:srgbClr val="FF0000"/>
                </a:solidFill>
                <a:latin typeface="Arial" panose="020B0604020202020204" pitchFamily="34" charset="0"/>
                <a:cs typeface="Arial" panose="020B0604020202020204" pitchFamily="34" charset="0"/>
              </a:rPr>
              <a:t>11.60%</a:t>
            </a:r>
            <a:r>
              <a:rPr lang="es-MX" sz="1400" b="1" dirty="0">
                <a:latin typeface="Arial" panose="020B0604020202020204" pitchFamily="34" charset="0"/>
                <a:cs typeface="Arial" panose="020B0604020202020204" pitchFamily="34" charset="0"/>
              </a:rPr>
              <a:t>) y Andoas (</a:t>
            </a:r>
            <a:r>
              <a:rPr lang="es-MX" sz="1400" b="1" dirty="0">
                <a:solidFill>
                  <a:srgbClr val="FF0000"/>
                </a:solidFill>
                <a:latin typeface="Arial" panose="020B0604020202020204" pitchFamily="34" charset="0"/>
                <a:cs typeface="Arial" panose="020B0604020202020204" pitchFamily="34" charset="0"/>
              </a:rPr>
              <a:t>9.33%</a:t>
            </a:r>
            <a:r>
              <a:rPr lang="es-MX" sz="1400" b="1" dirty="0">
                <a:latin typeface="Arial" panose="020B0604020202020204" pitchFamily="34" charset="0"/>
                <a:cs typeface="Arial" panose="020B0604020202020204" pitchFamily="34" charset="0"/>
              </a:rPr>
              <a:t>) .En el 2023 en el mismo periodo se han reportado 6,177 casos de malaria Vivax, 2,623 casos menos que en el presente año 2024. </a:t>
            </a:r>
          </a:p>
        </p:txBody>
      </p:sp>
      <p:sp>
        <p:nvSpPr>
          <p:cNvPr id="14" name="CuadroTexto 13">
            <a:extLst>
              <a:ext uri="{FF2B5EF4-FFF2-40B4-BE49-F238E27FC236}">
                <a16:creationId xmlns:a16="http://schemas.microsoft.com/office/drawing/2014/main" id="{7B2A0F1F-9DA8-4BB4-BD8D-2FCDBA72F30B}"/>
              </a:ext>
            </a:extLst>
          </p:cNvPr>
          <p:cNvSpPr txBox="1"/>
          <p:nvPr/>
        </p:nvSpPr>
        <p:spPr>
          <a:xfrm>
            <a:off x="133609" y="4901949"/>
            <a:ext cx="2717676" cy="1785104"/>
          </a:xfrm>
          <a:prstGeom prst="rect">
            <a:avLst/>
          </a:prstGeom>
          <a:solidFill>
            <a:schemeClr val="accent1">
              <a:lumMod val="20000"/>
              <a:lumOff val="80000"/>
            </a:schemeClr>
          </a:solidFill>
          <a:ln>
            <a:solidFill>
              <a:schemeClr val="tx1"/>
            </a:solidFill>
          </a:ln>
        </p:spPr>
        <p:txBody>
          <a:bodyPr wrap="square">
            <a:spAutoFit/>
          </a:bodyPr>
          <a:lstStyle/>
          <a:p>
            <a:pPr algn="just"/>
            <a:r>
              <a:rPr lang="es-MX" sz="1100" b="1" dirty="0">
                <a:latin typeface="Arial" panose="020B0604020202020204" pitchFamily="34" charset="0"/>
                <a:cs typeface="Arial" panose="020B0604020202020204" pitchFamily="34" charset="0"/>
              </a:rPr>
              <a:t>Según el mapa de riesgo de malaria P. </a:t>
            </a:r>
            <a:r>
              <a:rPr lang="es-MX" sz="1100" b="1" dirty="0" err="1">
                <a:latin typeface="Arial" panose="020B0604020202020204" pitchFamily="34" charset="0"/>
                <a:cs typeface="Arial" panose="020B0604020202020204" pitchFamily="34" charset="0"/>
              </a:rPr>
              <a:t>Vivax</a:t>
            </a:r>
            <a:r>
              <a:rPr lang="es-MX" sz="1100" b="1" dirty="0">
                <a:latin typeface="Arial" panose="020B0604020202020204" pitchFamily="34" charset="0"/>
                <a:cs typeface="Arial" panose="020B0604020202020204" pitchFamily="34" charset="0"/>
              </a:rPr>
              <a:t> en esta semana se agrega dos distritos como Muy Alto Riesgo (</a:t>
            </a:r>
            <a:r>
              <a:rPr lang="es-MX" sz="1100" b="1" dirty="0">
                <a:solidFill>
                  <a:srgbClr val="FF0000"/>
                </a:solidFill>
                <a:latin typeface="Arial" panose="020B0604020202020204" pitchFamily="34" charset="0"/>
                <a:cs typeface="Arial" panose="020B0604020202020204" pitchFamily="34" charset="0"/>
              </a:rPr>
              <a:t>Andoas y </a:t>
            </a:r>
            <a:r>
              <a:rPr lang="es-MX" sz="1100" b="1" dirty="0" err="1">
                <a:solidFill>
                  <a:srgbClr val="FF0000"/>
                </a:solidFill>
                <a:latin typeface="Arial" panose="020B0604020202020204" pitchFamily="34" charset="0"/>
                <a:cs typeface="Arial" panose="020B0604020202020204" pitchFamily="34" charset="0"/>
              </a:rPr>
              <a:t>Urarinas</a:t>
            </a:r>
            <a:r>
              <a:rPr lang="es-MX" sz="1100" b="1" dirty="0">
                <a:latin typeface="Arial" panose="020B0604020202020204" pitchFamily="34" charset="0"/>
                <a:cs typeface="Arial" panose="020B0604020202020204" pitchFamily="34" charset="0"/>
              </a:rPr>
              <a:t>) junto con los distritos </a:t>
            </a:r>
            <a:r>
              <a:rPr lang="es-MX" sz="1100" b="1" dirty="0">
                <a:solidFill>
                  <a:srgbClr val="FF0000"/>
                </a:solidFill>
                <a:latin typeface="Arial" panose="020B0604020202020204" pitchFamily="34" charset="0"/>
                <a:cs typeface="Arial" panose="020B0604020202020204" pitchFamily="34" charset="0"/>
              </a:rPr>
              <a:t>El Tigre, Yavarí, Alto Nanay,  Pastaza, Soplin y </a:t>
            </a:r>
            <a:r>
              <a:rPr lang="es-MX" sz="1100" b="1" dirty="0" err="1">
                <a:solidFill>
                  <a:srgbClr val="FF0000"/>
                </a:solidFill>
                <a:latin typeface="Arial" panose="020B0604020202020204" pitchFamily="34" charset="0"/>
                <a:cs typeface="Arial" panose="020B0604020202020204" pitchFamily="34" charset="0"/>
              </a:rPr>
              <a:t>Yaquerana</a:t>
            </a:r>
            <a:r>
              <a:rPr lang="es-MX" sz="1100" b="1" dirty="0">
                <a:latin typeface="Arial" panose="020B0604020202020204" pitchFamily="34" charset="0"/>
                <a:cs typeface="Arial" panose="020B0604020202020204" pitchFamily="34" charset="0"/>
              </a:rPr>
              <a:t>, 8 distritos de alto riesgo; 13 distritos de mediano riesgo; 14 distritos de bajo riesgo y 10 distritos sin riesgo de transmisión. </a:t>
            </a:r>
            <a:endParaRPr lang="es-MX" sz="1100" dirty="0"/>
          </a:p>
        </p:txBody>
      </p:sp>
      <p:pic>
        <p:nvPicPr>
          <p:cNvPr id="3" name="Imagen 2">
            <a:extLst>
              <a:ext uri="{FF2B5EF4-FFF2-40B4-BE49-F238E27FC236}">
                <a16:creationId xmlns:a16="http://schemas.microsoft.com/office/drawing/2014/main" id="{5DA266CF-B845-423E-A8DB-E0C2119AE1C3}"/>
              </a:ext>
            </a:extLst>
          </p:cNvPr>
          <p:cNvPicPr>
            <a:picLocks noChangeAspect="1"/>
          </p:cNvPicPr>
          <p:nvPr/>
        </p:nvPicPr>
        <p:blipFill>
          <a:blip r:embed="rId4"/>
          <a:stretch>
            <a:fillRect/>
          </a:stretch>
        </p:blipFill>
        <p:spPr>
          <a:xfrm>
            <a:off x="133610" y="999457"/>
            <a:ext cx="2717676" cy="3902492"/>
          </a:xfrm>
          <a:prstGeom prst="rect">
            <a:avLst/>
          </a:prstGeom>
        </p:spPr>
      </p:pic>
      <p:graphicFrame>
        <p:nvGraphicFramePr>
          <p:cNvPr id="4" name="Objeto 3">
            <a:extLst>
              <a:ext uri="{FF2B5EF4-FFF2-40B4-BE49-F238E27FC236}">
                <a16:creationId xmlns:a16="http://schemas.microsoft.com/office/drawing/2014/main" id="{AD5E91BF-FB08-44A1-BF14-146BB72CCA6E}"/>
              </a:ext>
            </a:extLst>
          </p:cNvPr>
          <p:cNvGraphicFramePr>
            <a:graphicFrameLocks noChangeAspect="1"/>
          </p:cNvGraphicFramePr>
          <p:nvPr>
            <p:extLst>
              <p:ext uri="{D42A27DB-BD31-4B8C-83A1-F6EECF244321}">
                <p14:modId xmlns:p14="http://schemas.microsoft.com/office/powerpoint/2010/main" val="3142280173"/>
              </p:ext>
            </p:extLst>
          </p:nvPr>
        </p:nvGraphicFramePr>
        <p:xfrm>
          <a:off x="2970580" y="867508"/>
          <a:ext cx="7193328" cy="5788767"/>
        </p:xfrm>
        <a:graphic>
          <a:graphicData uri="http://schemas.openxmlformats.org/presentationml/2006/ole">
            <mc:AlternateContent xmlns:mc="http://schemas.openxmlformats.org/markup-compatibility/2006">
              <mc:Choice xmlns:v="urn:schemas-microsoft-com:vml" Requires="v">
                <p:oleObj spid="_x0000_s6194" name="Worksheet" r:id="rId5" imgW="7848600" imgH="8391606" progId="Excel.Sheet.12">
                  <p:embed/>
                </p:oleObj>
              </mc:Choice>
              <mc:Fallback>
                <p:oleObj name="Worksheet" r:id="rId5" imgW="7848600" imgH="8391606" progId="Excel.Sheet.12">
                  <p:embed/>
                  <p:pic>
                    <p:nvPicPr>
                      <p:cNvPr id="0" name=""/>
                      <p:cNvPicPr/>
                      <p:nvPr/>
                    </p:nvPicPr>
                    <p:blipFill>
                      <a:blip r:embed="rId6"/>
                      <a:stretch>
                        <a:fillRect/>
                      </a:stretch>
                    </p:blipFill>
                    <p:spPr>
                      <a:xfrm>
                        <a:off x="2970580" y="867508"/>
                        <a:ext cx="7193328" cy="5788767"/>
                      </a:xfrm>
                      <a:prstGeom prst="rect">
                        <a:avLst/>
                      </a:prstGeom>
                    </p:spPr>
                  </p:pic>
                </p:oleObj>
              </mc:Fallback>
            </mc:AlternateContent>
          </a:graphicData>
        </a:graphic>
      </p:graphicFrame>
    </p:spTree>
    <p:extLst>
      <p:ext uri="{BB962C8B-B14F-4D97-AF65-F5344CB8AC3E}">
        <p14:creationId xmlns:p14="http://schemas.microsoft.com/office/powerpoint/2010/main" val="1266462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137532" y="66906"/>
            <a:ext cx="11916935"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Falciparum por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01 - 19 - 2024 )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8" name="CuadroTexto 7">
            <a:extLst>
              <a:ext uri="{FF2B5EF4-FFF2-40B4-BE49-F238E27FC236}">
                <a16:creationId xmlns:a16="http://schemas.microsoft.com/office/drawing/2014/main" id="{5D8A7E2B-CCA8-C0AC-E667-DAD88F190D9B}"/>
              </a:ext>
            </a:extLst>
          </p:cNvPr>
          <p:cNvSpPr txBox="1"/>
          <p:nvPr/>
        </p:nvSpPr>
        <p:spPr>
          <a:xfrm>
            <a:off x="41187" y="5661519"/>
            <a:ext cx="12109623" cy="1196481"/>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00" b="1" dirty="0">
                <a:latin typeface="Arial" panose="020B0604020202020204" pitchFamily="34" charset="0"/>
                <a:cs typeface="Arial" panose="020B0604020202020204" pitchFamily="34" charset="0"/>
              </a:rPr>
              <a:t>Hasta la S.E. 19 - 2024 se han reportado 1,969 casos de Malaria Falciparum, 5 distritos concentran el </a:t>
            </a:r>
            <a:r>
              <a:rPr lang="es-ES" sz="1400" b="1" dirty="0">
                <a:solidFill>
                  <a:srgbClr val="FF0000"/>
                </a:solidFill>
                <a:latin typeface="Arial" panose="020B0604020202020204" pitchFamily="34" charset="0"/>
                <a:cs typeface="Arial" panose="020B0604020202020204" pitchFamily="34" charset="0"/>
              </a:rPr>
              <a:t>84.41%</a:t>
            </a:r>
            <a:r>
              <a:rPr lang="es-ES" sz="1400" b="1" dirty="0">
                <a:latin typeface="Arial" panose="020B0604020202020204" pitchFamily="34" charset="0"/>
                <a:cs typeface="Arial" panose="020B0604020202020204" pitchFamily="34" charset="0"/>
              </a:rPr>
              <a:t> de los casos, los distritos que mayor casos reportan son: Andoas (25.09%), Pastaza (18.49%), Yavarí (15.74%) Tigre (15.08%), y Urarinas (10.01%). Existe un incremento del 44.13 % de los casos de malaria falciparum con respecto al mismo periodo 2023 (969 casos más)</a:t>
            </a:r>
            <a:endParaRPr lang="es-ES" sz="1400" b="1" i="1" dirty="0">
              <a:latin typeface="Arial" panose="020B0604020202020204" pitchFamily="34" charset="0"/>
              <a:cs typeface="Arial" panose="020B0604020202020204" pitchFamily="34" charset="0"/>
            </a:endParaRPr>
          </a:p>
          <a:p>
            <a:pPr algn="just"/>
            <a:r>
              <a:rPr lang="es-ES" sz="1400" b="1" dirty="0">
                <a:latin typeface="Arial" panose="020B0604020202020204" pitchFamily="34" charset="0"/>
                <a:cs typeface="Arial" panose="020B0604020202020204" pitchFamily="34" charset="0"/>
              </a:rPr>
              <a:t>Según el mapa de riesgo de la SE 19-2024, 06 distritos se encuentran en Alto Riesgo de transmisión de malaria falciparum (Pastaza, Andoas, Trompeteros, Tigre , Yavarí y Urarinas).</a:t>
            </a:r>
            <a:endParaRPr lang="es-PE" sz="1400" b="1"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511A6327-9C27-4593-AEB8-C1818628CB62}"/>
              </a:ext>
            </a:extLst>
          </p:cNvPr>
          <p:cNvSpPr txBox="1"/>
          <p:nvPr/>
        </p:nvSpPr>
        <p:spPr>
          <a:xfrm>
            <a:off x="5741523" y="5296018"/>
            <a:ext cx="3500256" cy="206660"/>
          </a:xfrm>
          <a:prstGeom prst="rect">
            <a:avLst/>
          </a:prstGeom>
          <a:noFill/>
        </p:spPr>
        <p:txBody>
          <a:bodyPr wrap="square" rtlCol="0">
            <a:spAutoFit/>
          </a:bodyPr>
          <a:lstStyle/>
          <a:p>
            <a:r>
              <a:rPr lang="es-MX" sz="743" dirty="0"/>
              <a:t>Fuente: Base de datos del Noti Web de la Dirección de Epidemiología- GERESA Loreto</a:t>
            </a:r>
          </a:p>
        </p:txBody>
      </p:sp>
      <p:graphicFrame>
        <p:nvGraphicFramePr>
          <p:cNvPr id="2" name="Objeto 1">
            <a:extLst>
              <a:ext uri="{FF2B5EF4-FFF2-40B4-BE49-F238E27FC236}">
                <a16:creationId xmlns:a16="http://schemas.microsoft.com/office/drawing/2014/main" id="{AF0694A5-B17B-43F8-8332-0677F38ABCD2}"/>
              </a:ext>
            </a:extLst>
          </p:cNvPr>
          <p:cNvGraphicFramePr>
            <a:graphicFrameLocks noChangeAspect="1"/>
          </p:cNvGraphicFramePr>
          <p:nvPr>
            <p:extLst>
              <p:ext uri="{D42A27DB-BD31-4B8C-83A1-F6EECF244321}">
                <p14:modId xmlns:p14="http://schemas.microsoft.com/office/powerpoint/2010/main" val="3250794849"/>
              </p:ext>
            </p:extLst>
          </p:nvPr>
        </p:nvGraphicFramePr>
        <p:xfrm>
          <a:off x="3774832" y="947737"/>
          <a:ext cx="8159260" cy="4554941"/>
        </p:xfrm>
        <a:graphic>
          <a:graphicData uri="http://schemas.openxmlformats.org/presentationml/2006/ole">
            <mc:AlternateContent xmlns:mc="http://schemas.openxmlformats.org/markup-compatibility/2006">
              <mc:Choice xmlns:v="urn:schemas-microsoft-com:vml" Requires="v">
                <p:oleObj spid="_x0000_s7216" name="Worksheet" r:id="rId4" imgW="7419975" imgH="4962606" progId="Excel.Sheet.12">
                  <p:embed/>
                </p:oleObj>
              </mc:Choice>
              <mc:Fallback>
                <p:oleObj name="Worksheet" r:id="rId4" imgW="7419975" imgH="4962606" progId="Excel.Sheet.12">
                  <p:embed/>
                  <p:pic>
                    <p:nvPicPr>
                      <p:cNvPr id="0" name=""/>
                      <p:cNvPicPr/>
                      <p:nvPr/>
                    </p:nvPicPr>
                    <p:blipFill>
                      <a:blip r:embed="rId5"/>
                      <a:stretch>
                        <a:fillRect/>
                      </a:stretch>
                    </p:blipFill>
                    <p:spPr>
                      <a:xfrm>
                        <a:off x="3774832" y="947737"/>
                        <a:ext cx="8159260" cy="4554941"/>
                      </a:xfrm>
                      <a:prstGeom prst="rect">
                        <a:avLst/>
                      </a:prstGeom>
                    </p:spPr>
                  </p:pic>
                </p:oleObj>
              </mc:Fallback>
            </mc:AlternateContent>
          </a:graphicData>
        </a:graphic>
      </p:graphicFrame>
      <p:pic>
        <p:nvPicPr>
          <p:cNvPr id="4" name="Imagen 3">
            <a:extLst>
              <a:ext uri="{FF2B5EF4-FFF2-40B4-BE49-F238E27FC236}">
                <a16:creationId xmlns:a16="http://schemas.microsoft.com/office/drawing/2014/main" id="{8A2E3AEE-68C6-4F1D-A869-36A6FF319C18}"/>
              </a:ext>
            </a:extLst>
          </p:cNvPr>
          <p:cNvPicPr>
            <a:picLocks noChangeAspect="1"/>
          </p:cNvPicPr>
          <p:nvPr/>
        </p:nvPicPr>
        <p:blipFill>
          <a:blip r:embed="rId6"/>
          <a:stretch>
            <a:fillRect/>
          </a:stretch>
        </p:blipFill>
        <p:spPr>
          <a:xfrm>
            <a:off x="355215" y="947736"/>
            <a:ext cx="3221862" cy="4713783"/>
          </a:xfrm>
          <a:prstGeom prst="rect">
            <a:avLst/>
          </a:prstGeom>
        </p:spPr>
      </p:pic>
    </p:spTree>
    <p:extLst>
      <p:ext uri="{BB962C8B-B14F-4D97-AF65-F5344CB8AC3E}">
        <p14:creationId xmlns:p14="http://schemas.microsoft.com/office/powerpoint/2010/main" val="742624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690179"/>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Estratificación del Riesgo de Malaria según Índice Parasitario Anual –IPA x 1000 hab. Región Loreto,  S.E. 19- 2024</a:t>
            </a:r>
          </a:p>
        </p:txBody>
      </p:sp>
      <p:sp>
        <p:nvSpPr>
          <p:cNvPr id="7" name="1 CuadroTexto"/>
          <p:cNvSpPr txBox="1"/>
          <p:nvPr/>
        </p:nvSpPr>
        <p:spPr>
          <a:xfrm>
            <a:off x="73570" y="5806289"/>
            <a:ext cx="12192000" cy="795987"/>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524" dirty="0">
                <a:effectLst/>
                <a:latin typeface="Arial" panose="020B0604020202020204" pitchFamily="34" charset="0"/>
                <a:cs typeface="Arial" panose="020B0604020202020204" pitchFamily="34" charset="0"/>
              </a:rPr>
              <a:t>Según el nivel de  riesgo para Malaria total  hasta la S.E. 19 - 2024, Loreto reporta: 8 distritos de Muy Alto riesgo (Yavarí,  Yaquerana, Alto Nanay, Pastaza, Soplín, Tigre, y Andoas), 8 distritos de Alto riesgo, 13 de Mediano riesgo y 14 de bajo riesgo de transmisión de malaria. El TIA regional es de 10.82 casos x 1,000 hab, estratificado como de Mediano riesgo.</a:t>
            </a:r>
          </a:p>
        </p:txBody>
      </p:sp>
      <p:sp>
        <p:nvSpPr>
          <p:cNvPr id="8" name="CuadroTexto 7">
            <a:extLst>
              <a:ext uri="{FF2B5EF4-FFF2-40B4-BE49-F238E27FC236}">
                <a16:creationId xmlns:a16="http://schemas.microsoft.com/office/drawing/2014/main" id="{76C28EFB-1857-4789-B7ED-CC10D6B802FA}"/>
              </a:ext>
            </a:extLst>
          </p:cNvPr>
          <p:cNvSpPr txBox="1"/>
          <p:nvPr/>
        </p:nvSpPr>
        <p:spPr>
          <a:xfrm>
            <a:off x="249429" y="5516132"/>
            <a:ext cx="3252629" cy="194990"/>
          </a:xfrm>
          <a:prstGeom prst="rect">
            <a:avLst/>
          </a:prstGeom>
          <a:noFill/>
        </p:spPr>
        <p:txBody>
          <a:bodyPr wrap="square" rtlCol="0">
            <a:spAutoFit/>
          </a:bodyPr>
          <a:lstStyle/>
          <a:p>
            <a:r>
              <a:rPr lang="es-MX" sz="667" dirty="0"/>
              <a:t>Fuente: Base de datos del Noti Web de la Dirección de Epidemiología- GERESA Loreto</a:t>
            </a:r>
          </a:p>
        </p:txBody>
      </p:sp>
      <p:graphicFrame>
        <p:nvGraphicFramePr>
          <p:cNvPr id="2" name="Objeto 1">
            <a:extLst>
              <a:ext uri="{FF2B5EF4-FFF2-40B4-BE49-F238E27FC236}">
                <a16:creationId xmlns:a16="http://schemas.microsoft.com/office/drawing/2014/main" id="{1F75DAD6-AF08-41A4-9DF7-1D073EA07508}"/>
              </a:ext>
            </a:extLst>
          </p:cNvPr>
          <p:cNvGraphicFramePr>
            <a:graphicFrameLocks noChangeAspect="1"/>
          </p:cNvGraphicFramePr>
          <p:nvPr>
            <p:extLst>
              <p:ext uri="{D42A27DB-BD31-4B8C-83A1-F6EECF244321}">
                <p14:modId xmlns:p14="http://schemas.microsoft.com/office/powerpoint/2010/main" val="191686079"/>
              </p:ext>
            </p:extLst>
          </p:nvPr>
        </p:nvGraphicFramePr>
        <p:xfrm>
          <a:off x="249429" y="885168"/>
          <a:ext cx="5846571" cy="4579197"/>
        </p:xfrm>
        <a:graphic>
          <a:graphicData uri="http://schemas.openxmlformats.org/presentationml/2006/ole">
            <mc:AlternateContent xmlns:mc="http://schemas.openxmlformats.org/markup-compatibility/2006">
              <mc:Choice xmlns:v="urn:schemas-microsoft-com:vml" Requires="v">
                <p:oleObj spid="_x0000_s8280" name="Worksheet" r:id="rId4" imgW="6162675" imgH="3771900" progId="Excel.Sheet.8">
                  <p:embed/>
                </p:oleObj>
              </mc:Choice>
              <mc:Fallback>
                <p:oleObj name="Worksheet" r:id="rId4" imgW="6162675" imgH="3771900" progId="Excel.Sheet.8">
                  <p:embed/>
                  <p:pic>
                    <p:nvPicPr>
                      <p:cNvPr id="0" name=""/>
                      <p:cNvPicPr/>
                      <p:nvPr/>
                    </p:nvPicPr>
                    <p:blipFill>
                      <a:blip r:embed="rId5"/>
                      <a:stretch>
                        <a:fillRect/>
                      </a:stretch>
                    </p:blipFill>
                    <p:spPr>
                      <a:xfrm>
                        <a:off x="249429" y="885168"/>
                        <a:ext cx="5846571" cy="4579197"/>
                      </a:xfrm>
                      <a:prstGeom prst="rect">
                        <a:avLst/>
                      </a:prstGeom>
                    </p:spPr>
                  </p:pic>
                </p:oleObj>
              </mc:Fallback>
            </mc:AlternateContent>
          </a:graphicData>
        </a:graphic>
      </p:graphicFrame>
      <p:graphicFrame>
        <p:nvGraphicFramePr>
          <p:cNvPr id="6" name="Objeto 5">
            <a:extLst>
              <a:ext uri="{FF2B5EF4-FFF2-40B4-BE49-F238E27FC236}">
                <a16:creationId xmlns:a16="http://schemas.microsoft.com/office/drawing/2014/main" id="{9F1370E5-AA91-4400-9F56-A2B610B5F2D9}"/>
              </a:ext>
            </a:extLst>
          </p:cNvPr>
          <p:cNvGraphicFramePr>
            <a:graphicFrameLocks noChangeAspect="1"/>
          </p:cNvGraphicFramePr>
          <p:nvPr>
            <p:extLst>
              <p:ext uri="{D42A27DB-BD31-4B8C-83A1-F6EECF244321}">
                <p14:modId xmlns:p14="http://schemas.microsoft.com/office/powerpoint/2010/main" val="3292890856"/>
              </p:ext>
            </p:extLst>
          </p:nvPr>
        </p:nvGraphicFramePr>
        <p:xfrm>
          <a:off x="6213513" y="885167"/>
          <a:ext cx="5729058" cy="4579197"/>
        </p:xfrm>
        <a:graphic>
          <a:graphicData uri="http://schemas.openxmlformats.org/presentationml/2006/ole">
            <mc:AlternateContent xmlns:mc="http://schemas.openxmlformats.org/markup-compatibility/2006">
              <mc:Choice xmlns:v="urn:schemas-microsoft-com:vml" Requires="v">
                <p:oleObj spid="_x0000_s8281" name="Worksheet" r:id="rId6" imgW="6162675" imgH="4095911" progId="Excel.Sheet.8">
                  <p:embed/>
                </p:oleObj>
              </mc:Choice>
              <mc:Fallback>
                <p:oleObj name="Worksheet" r:id="rId6" imgW="6162675" imgH="4095911" progId="Excel.Sheet.8">
                  <p:embed/>
                  <p:pic>
                    <p:nvPicPr>
                      <p:cNvPr id="0" name=""/>
                      <p:cNvPicPr/>
                      <p:nvPr/>
                    </p:nvPicPr>
                    <p:blipFill>
                      <a:blip r:embed="rId7"/>
                      <a:stretch>
                        <a:fillRect/>
                      </a:stretch>
                    </p:blipFill>
                    <p:spPr>
                      <a:xfrm>
                        <a:off x="6213513" y="885167"/>
                        <a:ext cx="5729058" cy="4579197"/>
                      </a:xfrm>
                      <a:prstGeom prst="rect">
                        <a:avLst/>
                      </a:prstGeom>
                    </p:spPr>
                  </p:pic>
                </p:oleObj>
              </mc:Fallback>
            </mc:AlternateContent>
          </a:graphicData>
        </a:graphic>
      </p:graphicFrame>
    </p:spTree>
    <p:extLst>
      <p:ext uri="{BB962C8B-B14F-4D97-AF65-F5344CB8AC3E}">
        <p14:creationId xmlns:p14="http://schemas.microsoft.com/office/powerpoint/2010/main" val="11434734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4969</TotalTime>
  <Words>5174</Words>
  <Application>Microsoft Office PowerPoint</Application>
  <PresentationFormat>Panorámica</PresentationFormat>
  <Paragraphs>350</Paragraphs>
  <Slides>68</Slides>
  <Notes>15</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68</vt:i4>
      </vt:variant>
    </vt:vector>
  </HeadingPairs>
  <TitlesOfParts>
    <vt:vector size="79" baseType="lpstr">
      <vt:lpstr>Algerian</vt:lpstr>
      <vt:lpstr>Arial</vt:lpstr>
      <vt:lpstr>Arial Black</vt:lpstr>
      <vt:lpstr>Calibri</vt:lpstr>
      <vt:lpstr>Calibri Light</vt:lpstr>
      <vt:lpstr>Century Gothic</vt:lpstr>
      <vt:lpstr>Georgia</vt:lpstr>
      <vt:lpstr>Tahoma</vt:lpstr>
      <vt:lpstr>Wingdings</vt:lpstr>
      <vt:lpstr>Tema de Office</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DIAGNÓSTICO DEL VIRUS DENGUE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CONTROL VECTORIAL</vt:lpstr>
      <vt:lpstr>AVANCE DE II CICLO DE TRATAMIENTO FOCAL EN LA CIUDAD DE IQUITOS 6-16 MAYO 2024</vt:lpstr>
      <vt:lpstr>AVANCE DE TRATAMIENTO FOCAL EN LOCALIDADES DE LA REGION LORETO ABRIL Y MAYO 2024</vt:lpstr>
      <vt:lpstr>AVANCE DE II CICLO DE TRATAMIENTO FOCAL EN LOCALIDADES DE LA REGION LORETO REALIZADOS EN LOS MESES DE Y ABRIL Y MAYO 2024</vt:lpstr>
      <vt:lpstr>LEPTOSPIROSIS</vt:lpstr>
      <vt:lpstr>Presentación de PowerPoint</vt:lpstr>
      <vt:lpstr>Presentación de PowerPoint</vt:lpstr>
      <vt:lpstr>Presentación de PowerPoint</vt:lpstr>
      <vt:lpstr>LABORATORIO DE REFERENCIA REGIONAL DE LORETO</vt:lpstr>
      <vt:lpstr>Presentación de PowerPoint</vt:lpstr>
      <vt:lpstr>Presentación de PowerPoint</vt:lpstr>
      <vt:lpstr>Presentación de PowerPoint</vt:lpstr>
      <vt:lpstr>Presentación de PowerPoint</vt:lpstr>
      <vt:lpstr>Presentación de PowerPoint</vt:lpstr>
      <vt:lpstr>OROPUCHE</vt:lpstr>
      <vt:lpstr>Presentación de PowerPoint</vt:lpstr>
      <vt:lpstr>Presentación de PowerPoint</vt:lpstr>
      <vt:lpstr>Presentación de PowerPoint</vt:lpstr>
      <vt:lpstr>OFIDISMO</vt:lpstr>
      <vt:lpstr>Presentación de PowerPoint</vt:lpstr>
      <vt:lpstr>TUBERCULOSIS</vt:lpstr>
      <vt:lpstr>Presentación de PowerPoint</vt:lpstr>
      <vt:lpstr>MUERTEs MATERNAs</vt:lpstr>
      <vt:lpstr>Presentación de PowerPoint</vt:lpstr>
      <vt:lpstr>MUERTES FETALES Y NEONATALES</vt:lpstr>
      <vt:lpstr>Presentación de PowerPoint</vt:lpstr>
      <vt:lpstr>IRAS</vt:lpstr>
      <vt:lpstr>Presentación de PowerPoint</vt:lpstr>
      <vt:lpstr>Presentación de PowerPoint</vt:lpstr>
      <vt:lpstr>Presentación de PowerPoint</vt:lpstr>
      <vt:lpstr>EDAS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Juana Elvira</cp:lastModifiedBy>
  <cp:revision>341</cp:revision>
  <dcterms:created xsi:type="dcterms:W3CDTF">2024-04-16T19:26:49Z</dcterms:created>
  <dcterms:modified xsi:type="dcterms:W3CDTF">2024-05-17T01:19:22Z</dcterms:modified>
</cp:coreProperties>
</file>