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266" r:id="rId3"/>
    <p:sldId id="267" r:id="rId4"/>
    <p:sldId id="268" r:id="rId5"/>
    <p:sldId id="269" r:id="rId6"/>
    <p:sldId id="270" r:id="rId7"/>
    <p:sldId id="271" r:id="rId8"/>
    <p:sldId id="272" r:id="rId9"/>
    <p:sldId id="273" r:id="rId10"/>
    <p:sldId id="274" r:id="rId11"/>
    <p:sldId id="4862" r:id="rId12"/>
    <p:sldId id="258" r:id="rId13"/>
    <p:sldId id="4887" r:id="rId14"/>
    <p:sldId id="260" r:id="rId15"/>
    <p:sldId id="261" r:id="rId16"/>
    <p:sldId id="262" r:id="rId17"/>
    <p:sldId id="275" r:id="rId18"/>
    <p:sldId id="4863" r:id="rId19"/>
    <p:sldId id="4864" r:id="rId20"/>
    <p:sldId id="4865" r:id="rId21"/>
    <p:sldId id="4866" r:id="rId22"/>
    <p:sldId id="4870" r:id="rId23"/>
    <p:sldId id="4871" r:id="rId24"/>
    <p:sldId id="4872" r:id="rId25"/>
    <p:sldId id="4886" r:id="rId26"/>
    <p:sldId id="4882" r:id="rId27"/>
    <p:sldId id="4883" r:id="rId28"/>
    <p:sldId id="4884" r:id="rId29"/>
    <p:sldId id="4885" r:id="rId30"/>
    <p:sldId id="4791" r:id="rId31"/>
    <p:sldId id="280" r:id="rId32"/>
    <p:sldId id="281" r:id="rId33"/>
    <p:sldId id="4888" r:id="rId34"/>
    <p:sldId id="4876" r:id="rId35"/>
    <p:sldId id="4905" r:id="rId36"/>
    <p:sldId id="4878" r:id="rId37"/>
    <p:sldId id="4880" r:id="rId38"/>
    <p:sldId id="4792" r:id="rId39"/>
    <p:sldId id="4790" r:id="rId40"/>
    <p:sldId id="4875" r:id="rId41"/>
    <p:sldId id="4731" r:id="rId42"/>
    <p:sldId id="283" r:id="rId43"/>
    <p:sldId id="284" r:id="rId44"/>
    <p:sldId id="4844" r:id="rId45"/>
    <p:sldId id="308" r:id="rId46"/>
    <p:sldId id="4890" r:id="rId47"/>
    <p:sldId id="4891" r:id="rId48"/>
    <p:sldId id="4892" r:id="rId49"/>
    <p:sldId id="4893" r:id="rId50"/>
    <p:sldId id="4894" r:id="rId51"/>
    <p:sldId id="4895" r:id="rId52"/>
    <p:sldId id="4861" r:id="rId53"/>
    <p:sldId id="4860" r:id="rId54"/>
    <p:sldId id="4741" r:id="rId55"/>
    <p:sldId id="4847" r:id="rId56"/>
    <p:sldId id="4848" r:id="rId57"/>
    <p:sldId id="4849" r:id="rId58"/>
    <p:sldId id="4745" r:id="rId59"/>
    <p:sldId id="4850" r:id="rId60"/>
    <p:sldId id="4851" r:id="rId61"/>
    <p:sldId id="4896" r:id="rId62"/>
    <p:sldId id="4897" r:id="rId63"/>
    <p:sldId id="4898" r:id="rId64"/>
    <p:sldId id="4899" r:id="rId65"/>
    <p:sldId id="4900" r:id="rId66"/>
    <p:sldId id="4901" r:id="rId67"/>
    <p:sldId id="4902" r:id="rId68"/>
    <p:sldId id="4903" r:id="rId69"/>
    <p:sldId id="4904" r:id="rId7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5455" autoAdjust="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dor.CPC17\Desktop\SEMANA%2016%202024\se%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BIOLOGIA%20MOLECULAR\14.%20BASES%20GENERALES\2024\Dengue\1.%20Resultados%20Identificaci&#243;n%20Serotipos%20Dengue_2023_2024%20a%20la%20SE17.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E:\BIOLOGIA%20MOLECULAR\14.%20BASES%20GENERALES\2024\Dengue\1.%20Resultados%20Identificaci&#243;n%20Serotipos%20Dengue_2023_2024%20a%20la%20SE17.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E:\BIOLOGIA%20MOLECULAR\14.%20BASES%20GENERALES\2024\Dengue\1.%20Resultados%20Identificaci&#243;n%20Serotipos%20Dengue_2023_2024%20a%20la%20SE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s-PE" sz="1400" dirty="0"/>
              <a:t>Casos de Dengue por sexo. GERESA Loreto.        SE </a:t>
            </a:r>
            <a:r>
              <a:rPr lang="es-PE" sz="1400" dirty="0" smtClean="0"/>
              <a:t>1-17 </a:t>
            </a:r>
            <a:r>
              <a:rPr lang="es-PE" sz="1400" dirty="0"/>
              <a:t>2024.</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444444444444445E-2"/>
          <c:y val="0.2462037037037037"/>
          <c:w val="0.77346741032370958"/>
          <c:h val="0.69824074074074072"/>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2BC-410E-85C4-99F43E42F8C4}"/>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2BC-410E-85C4-99F43E42F8C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'den x edad'!$B$16:$C$16</c:f>
              <c:strCache>
                <c:ptCount val="2"/>
                <c:pt idx="0">
                  <c:v>Femenino</c:v>
                </c:pt>
                <c:pt idx="1">
                  <c:v>Masculino</c:v>
                </c:pt>
              </c:strCache>
            </c:strRef>
          </c:cat>
          <c:val>
            <c:numRef>
              <c:f>'den x edad'!$B$21:$C$21</c:f>
              <c:numCache>
                <c:formatCode>0.00</c:formatCode>
                <c:ptCount val="2"/>
                <c:pt idx="0">
                  <c:v>52.270754989875613</c:v>
                </c:pt>
                <c:pt idx="1">
                  <c:v>47.72924501012438</c:v>
                </c:pt>
              </c:numCache>
            </c:numRef>
          </c:val>
          <c:extLst>
            <c:ext xmlns:c16="http://schemas.microsoft.com/office/drawing/2014/chart" uri="{C3380CC4-5D6E-409C-BE32-E72D297353CC}">
              <c16:uniqueId val="{00000004-A2BC-410E-85C4-99F43E42F8C4}"/>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37891143761336"/>
          <c:y val="0.14784252787016655"/>
          <c:w val="0.74404581787916868"/>
          <c:h val="0.52137604661228276"/>
        </c:manualLayout>
      </c:layout>
      <c:barChart>
        <c:barDir val="col"/>
        <c:grouping val="clustered"/>
        <c:varyColors val="0"/>
        <c:ser>
          <c:idx val="0"/>
          <c:order val="0"/>
          <c:tx>
            <c:strRef>
              <c:f>REPORTE_SILVIA!$AF$2</c:f>
              <c:strCache>
                <c:ptCount val="1"/>
                <c:pt idx="0">
                  <c:v>NEGATIVO</c:v>
                </c:pt>
              </c:strCache>
            </c:strRef>
          </c:tx>
          <c:spPr>
            <a:solidFill>
              <a:srgbClr val="0070C0"/>
            </a:solidFill>
            <a:ln>
              <a:noFill/>
            </a:ln>
            <a:effectLst/>
          </c:spPr>
          <c:invertIfNegative val="0"/>
          <c:cat>
            <c:strRef>
              <c:f>REPORTE_SILVIA!$AE$3:$AE$20</c:f>
              <c:strCache>
                <c:ptCount val="18"/>
                <c:pt idx="0">
                  <c:v>&lt; 1/01/2024</c:v>
                </c:pt>
                <c:pt idx="1">
                  <c:v>SE 01</c:v>
                </c:pt>
                <c:pt idx="2">
                  <c:v>SE 02</c:v>
                </c:pt>
                <c:pt idx="3">
                  <c:v>SE 03</c:v>
                </c:pt>
                <c:pt idx="4">
                  <c:v>SE 04</c:v>
                </c:pt>
                <c:pt idx="5">
                  <c:v>SE 05</c:v>
                </c:pt>
                <c:pt idx="6">
                  <c:v>SE 06</c:v>
                </c:pt>
                <c:pt idx="7">
                  <c:v>SE 07</c:v>
                </c:pt>
                <c:pt idx="8">
                  <c:v>SE 08</c:v>
                </c:pt>
                <c:pt idx="9">
                  <c:v>SE 09</c:v>
                </c:pt>
                <c:pt idx="10">
                  <c:v>SE 10</c:v>
                </c:pt>
                <c:pt idx="11">
                  <c:v>SE 11</c:v>
                </c:pt>
                <c:pt idx="12">
                  <c:v>SE 12</c:v>
                </c:pt>
                <c:pt idx="13">
                  <c:v>SE 13</c:v>
                </c:pt>
                <c:pt idx="14">
                  <c:v>SE 14</c:v>
                </c:pt>
                <c:pt idx="15">
                  <c:v>SE 15</c:v>
                </c:pt>
                <c:pt idx="16">
                  <c:v>SE 16</c:v>
                </c:pt>
                <c:pt idx="17">
                  <c:v>SE 17</c:v>
                </c:pt>
              </c:strCache>
            </c:strRef>
          </c:cat>
          <c:val>
            <c:numRef>
              <c:f>REPORTE_SILVIA!$AF$3:$AF$20</c:f>
              <c:numCache>
                <c:formatCode>General</c:formatCode>
                <c:ptCount val="18"/>
                <c:pt idx="0">
                  <c:v>195</c:v>
                </c:pt>
                <c:pt idx="1">
                  <c:v>172</c:v>
                </c:pt>
                <c:pt idx="2">
                  <c:v>282</c:v>
                </c:pt>
                <c:pt idx="3">
                  <c:v>329</c:v>
                </c:pt>
                <c:pt idx="4">
                  <c:v>390</c:v>
                </c:pt>
                <c:pt idx="5">
                  <c:v>314</c:v>
                </c:pt>
                <c:pt idx="6">
                  <c:v>351</c:v>
                </c:pt>
                <c:pt idx="7">
                  <c:v>445</c:v>
                </c:pt>
                <c:pt idx="8">
                  <c:v>431</c:v>
                </c:pt>
                <c:pt idx="9">
                  <c:v>417</c:v>
                </c:pt>
                <c:pt idx="10">
                  <c:v>619</c:v>
                </c:pt>
                <c:pt idx="11">
                  <c:v>757</c:v>
                </c:pt>
                <c:pt idx="12">
                  <c:v>523</c:v>
                </c:pt>
                <c:pt idx="13">
                  <c:v>492</c:v>
                </c:pt>
                <c:pt idx="14">
                  <c:v>883</c:v>
                </c:pt>
                <c:pt idx="15">
                  <c:v>595</c:v>
                </c:pt>
                <c:pt idx="16">
                  <c:v>451</c:v>
                </c:pt>
                <c:pt idx="17">
                  <c:v>286</c:v>
                </c:pt>
              </c:numCache>
            </c:numRef>
          </c:val>
          <c:extLst>
            <c:ext xmlns:c16="http://schemas.microsoft.com/office/drawing/2014/chart" uri="{C3380CC4-5D6E-409C-BE32-E72D297353CC}">
              <c16:uniqueId val="{00000000-0940-4B1C-8FA4-4E951A7DDC18}"/>
            </c:ext>
          </c:extLst>
        </c:ser>
        <c:ser>
          <c:idx val="1"/>
          <c:order val="1"/>
          <c:tx>
            <c:strRef>
              <c:f>REPORTE_SILVIA!$AG$2</c:f>
              <c:strCache>
                <c:ptCount val="1"/>
                <c:pt idx="0">
                  <c:v>POSITIVO</c:v>
                </c:pt>
              </c:strCache>
            </c:strRef>
          </c:tx>
          <c:spPr>
            <a:solidFill>
              <a:srgbClr val="FF0000"/>
            </a:solidFill>
            <a:ln>
              <a:noFill/>
            </a:ln>
            <a:effectLst/>
          </c:spPr>
          <c:invertIfNegative val="0"/>
          <c:cat>
            <c:strRef>
              <c:f>REPORTE_SILVIA!$AE$3:$AE$20</c:f>
              <c:strCache>
                <c:ptCount val="18"/>
                <c:pt idx="0">
                  <c:v>&lt; 1/01/2024</c:v>
                </c:pt>
                <c:pt idx="1">
                  <c:v>SE 01</c:v>
                </c:pt>
                <c:pt idx="2">
                  <c:v>SE 02</c:v>
                </c:pt>
                <c:pt idx="3">
                  <c:v>SE 03</c:v>
                </c:pt>
                <c:pt idx="4">
                  <c:v>SE 04</c:v>
                </c:pt>
                <c:pt idx="5">
                  <c:v>SE 05</c:v>
                </c:pt>
                <c:pt idx="6">
                  <c:v>SE 06</c:v>
                </c:pt>
                <c:pt idx="7">
                  <c:v>SE 07</c:v>
                </c:pt>
                <c:pt idx="8">
                  <c:v>SE 08</c:v>
                </c:pt>
                <c:pt idx="9">
                  <c:v>SE 09</c:v>
                </c:pt>
                <c:pt idx="10">
                  <c:v>SE 10</c:v>
                </c:pt>
                <c:pt idx="11">
                  <c:v>SE 11</c:v>
                </c:pt>
                <c:pt idx="12">
                  <c:v>SE 12</c:v>
                </c:pt>
                <c:pt idx="13">
                  <c:v>SE 13</c:v>
                </c:pt>
                <c:pt idx="14">
                  <c:v>SE 14</c:v>
                </c:pt>
                <c:pt idx="15">
                  <c:v>SE 15</c:v>
                </c:pt>
                <c:pt idx="16">
                  <c:v>SE 16</c:v>
                </c:pt>
                <c:pt idx="17">
                  <c:v>SE 17</c:v>
                </c:pt>
              </c:strCache>
            </c:strRef>
          </c:cat>
          <c:val>
            <c:numRef>
              <c:f>REPORTE_SILVIA!$AG$3:$AG$20</c:f>
              <c:numCache>
                <c:formatCode>General</c:formatCode>
                <c:ptCount val="18"/>
                <c:pt idx="0">
                  <c:v>27</c:v>
                </c:pt>
                <c:pt idx="1">
                  <c:v>21</c:v>
                </c:pt>
                <c:pt idx="2">
                  <c:v>34</c:v>
                </c:pt>
                <c:pt idx="3">
                  <c:v>40</c:v>
                </c:pt>
                <c:pt idx="4">
                  <c:v>61</c:v>
                </c:pt>
                <c:pt idx="5">
                  <c:v>40</c:v>
                </c:pt>
                <c:pt idx="6">
                  <c:v>28</c:v>
                </c:pt>
                <c:pt idx="7">
                  <c:v>62</c:v>
                </c:pt>
                <c:pt idx="8">
                  <c:v>40</c:v>
                </c:pt>
                <c:pt idx="9">
                  <c:v>37</c:v>
                </c:pt>
                <c:pt idx="10">
                  <c:v>42</c:v>
                </c:pt>
                <c:pt idx="11">
                  <c:v>101</c:v>
                </c:pt>
                <c:pt idx="12">
                  <c:v>71</c:v>
                </c:pt>
                <c:pt idx="13">
                  <c:v>33</c:v>
                </c:pt>
                <c:pt idx="14">
                  <c:v>66</c:v>
                </c:pt>
                <c:pt idx="15">
                  <c:v>62</c:v>
                </c:pt>
                <c:pt idx="16">
                  <c:v>21</c:v>
                </c:pt>
                <c:pt idx="17">
                  <c:v>25</c:v>
                </c:pt>
              </c:numCache>
            </c:numRef>
          </c:val>
          <c:extLst>
            <c:ext xmlns:c16="http://schemas.microsoft.com/office/drawing/2014/chart" uri="{C3380CC4-5D6E-409C-BE32-E72D297353CC}">
              <c16:uniqueId val="{00000001-0940-4B1C-8FA4-4E951A7DDC18}"/>
            </c:ext>
          </c:extLst>
        </c:ser>
        <c:dLbls>
          <c:showLegendKey val="0"/>
          <c:showVal val="0"/>
          <c:showCatName val="0"/>
          <c:showSerName val="0"/>
          <c:showPercent val="0"/>
          <c:showBubbleSize val="0"/>
        </c:dLbls>
        <c:gapWidth val="150"/>
        <c:axId val="870866112"/>
        <c:axId val="870859552"/>
      </c:barChart>
      <c:lineChart>
        <c:grouping val="standard"/>
        <c:varyColors val="0"/>
        <c:ser>
          <c:idx val="2"/>
          <c:order val="2"/>
          <c:tx>
            <c:strRef>
              <c:f>REPORTE_SILVIA!$AI$2</c:f>
              <c:strCache>
                <c:ptCount val="1"/>
                <c:pt idx="0">
                  <c:v>IP %</c:v>
                </c:pt>
              </c:strCache>
            </c:strRef>
          </c:tx>
          <c:spPr>
            <a:ln w="28575" cap="rnd">
              <a:solidFill>
                <a:schemeClr val="accent3"/>
              </a:solidFill>
              <a:round/>
            </a:ln>
            <a:effectLst/>
          </c:spPr>
          <c:marker>
            <c:symbol val="circle"/>
            <c:size val="7"/>
            <c:spPr>
              <a:solidFill>
                <a:srgbClr val="92D050"/>
              </a:solidFill>
              <a:ln w="9525">
                <a:solidFill>
                  <a:schemeClr val="accent3"/>
                </a:solidFill>
              </a:ln>
              <a:effectLst/>
            </c:spPr>
          </c:marker>
          <c:cat>
            <c:strRef>
              <c:f>REPORTE_SILVIA!$AE$3:$AE$20</c:f>
              <c:strCache>
                <c:ptCount val="18"/>
                <c:pt idx="0">
                  <c:v>&lt; 1/01/2024</c:v>
                </c:pt>
                <c:pt idx="1">
                  <c:v>SE 01</c:v>
                </c:pt>
                <c:pt idx="2">
                  <c:v>SE 02</c:v>
                </c:pt>
                <c:pt idx="3">
                  <c:v>SE 03</c:v>
                </c:pt>
                <c:pt idx="4">
                  <c:v>SE 04</c:v>
                </c:pt>
                <c:pt idx="5">
                  <c:v>SE 05</c:v>
                </c:pt>
                <c:pt idx="6">
                  <c:v>SE 06</c:v>
                </c:pt>
                <c:pt idx="7">
                  <c:v>SE 07</c:v>
                </c:pt>
                <c:pt idx="8">
                  <c:v>SE 08</c:v>
                </c:pt>
                <c:pt idx="9">
                  <c:v>SE 09</c:v>
                </c:pt>
                <c:pt idx="10">
                  <c:v>SE 10</c:v>
                </c:pt>
                <c:pt idx="11">
                  <c:v>SE 11</c:v>
                </c:pt>
                <c:pt idx="12">
                  <c:v>SE 12</c:v>
                </c:pt>
                <c:pt idx="13">
                  <c:v>SE 13</c:v>
                </c:pt>
                <c:pt idx="14">
                  <c:v>SE 14</c:v>
                </c:pt>
                <c:pt idx="15">
                  <c:v>SE 15</c:v>
                </c:pt>
                <c:pt idx="16">
                  <c:v>SE 16</c:v>
                </c:pt>
                <c:pt idx="17">
                  <c:v>SE 17</c:v>
                </c:pt>
              </c:strCache>
            </c:strRef>
          </c:cat>
          <c:val>
            <c:numRef>
              <c:f>REPORTE_SILVIA!$AI$3:$AI$20</c:f>
              <c:numCache>
                <c:formatCode>0.00</c:formatCode>
                <c:ptCount val="18"/>
                <c:pt idx="0">
                  <c:v>12.162162162162161</c:v>
                </c:pt>
                <c:pt idx="1">
                  <c:v>10.880829015544041</c:v>
                </c:pt>
                <c:pt idx="2">
                  <c:v>10.759493670886076</c:v>
                </c:pt>
                <c:pt idx="3">
                  <c:v>10.840108401084011</c:v>
                </c:pt>
                <c:pt idx="4">
                  <c:v>13.52549889135255</c:v>
                </c:pt>
                <c:pt idx="5">
                  <c:v>11.299435028248588</c:v>
                </c:pt>
                <c:pt idx="6">
                  <c:v>7.3878627968337733</c:v>
                </c:pt>
                <c:pt idx="7">
                  <c:v>12.22879684418146</c:v>
                </c:pt>
                <c:pt idx="8">
                  <c:v>8.4925690021231421</c:v>
                </c:pt>
                <c:pt idx="9">
                  <c:v>8.1497797356828201</c:v>
                </c:pt>
                <c:pt idx="10">
                  <c:v>6.3540090771558244</c:v>
                </c:pt>
                <c:pt idx="11">
                  <c:v>11.771561771561771</c:v>
                </c:pt>
                <c:pt idx="12">
                  <c:v>11.952861952861953</c:v>
                </c:pt>
                <c:pt idx="13">
                  <c:v>6.2857142857142856</c:v>
                </c:pt>
                <c:pt idx="14">
                  <c:v>6.9546891464699687</c:v>
                </c:pt>
                <c:pt idx="15">
                  <c:v>9.4368340943683418</c:v>
                </c:pt>
                <c:pt idx="16">
                  <c:v>4.4491525423728815</c:v>
                </c:pt>
                <c:pt idx="17">
                  <c:v>8.0385852090032159</c:v>
                </c:pt>
              </c:numCache>
            </c:numRef>
          </c:val>
          <c:smooth val="0"/>
          <c:extLst>
            <c:ext xmlns:c16="http://schemas.microsoft.com/office/drawing/2014/chart" uri="{C3380CC4-5D6E-409C-BE32-E72D297353CC}">
              <c16:uniqueId val="{00000002-0940-4B1C-8FA4-4E951A7DDC18}"/>
            </c:ext>
          </c:extLst>
        </c:ser>
        <c:dLbls>
          <c:showLegendKey val="0"/>
          <c:showVal val="0"/>
          <c:showCatName val="0"/>
          <c:showSerName val="0"/>
          <c:showPercent val="0"/>
          <c:showBubbleSize val="0"/>
        </c:dLbls>
        <c:marker val="1"/>
        <c:smooth val="0"/>
        <c:axId val="870872672"/>
        <c:axId val="870870376"/>
      </c:lineChart>
      <c:catAx>
        <c:axId val="87086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0859552"/>
        <c:crosses val="autoZero"/>
        <c:auto val="1"/>
        <c:lblAlgn val="ctr"/>
        <c:lblOffset val="100"/>
        <c:noMultiLvlLbl val="0"/>
      </c:catAx>
      <c:valAx>
        <c:axId val="870859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MX" b="1">
                    <a:solidFill>
                      <a:sysClr val="windowText" lastClr="000000"/>
                    </a:solidFill>
                    <a:latin typeface="Arial" panose="020B0604020202020204" pitchFamily="34" charset="0"/>
                    <a:cs typeface="Arial" panose="020B0604020202020204" pitchFamily="34" charset="0"/>
                  </a:rPr>
                  <a:t>Número de Muestras</a:t>
                </a:r>
              </a:p>
            </c:rich>
          </c:tx>
          <c:layout>
            <c:manualLayout>
              <c:xMode val="edge"/>
              <c:yMode val="edge"/>
              <c:x val="3.9600461678841729E-2"/>
              <c:y val="0.224355193930660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0866112"/>
        <c:crosses val="autoZero"/>
        <c:crossBetween val="between"/>
      </c:valAx>
      <c:valAx>
        <c:axId val="870870376"/>
        <c:scaling>
          <c:orientation val="minMax"/>
        </c:scaling>
        <c:delete val="0"/>
        <c:axPos val="r"/>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MX" b="1">
                    <a:solidFill>
                      <a:sysClr val="windowText" lastClr="000000"/>
                    </a:solidFill>
                    <a:latin typeface="Arial" panose="020B0604020202020204" pitchFamily="34" charset="0"/>
                    <a:cs typeface="Arial" panose="020B0604020202020204" pitchFamily="34" charset="0"/>
                  </a:rPr>
                  <a:t>Indice de Positividad (IP)</a:t>
                </a:r>
              </a:p>
            </c:rich>
          </c:tx>
          <c:layout>
            <c:manualLayout>
              <c:xMode val="edge"/>
              <c:yMode val="edge"/>
              <c:x val="0.95316137045103233"/>
              <c:y val="0.1878329487999954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0872672"/>
        <c:crosses val="max"/>
        <c:crossBetween val="between"/>
      </c:valAx>
      <c:catAx>
        <c:axId val="870872672"/>
        <c:scaling>
          <c:orientation val="minMax"/>
        </c:scaling>
        <c:delete val="1"/>
        <c:axPos val="b"/>
        <c:numFmt formatCode="General" sourceLinked="1"/>
        <c:majorTickMark val="out"/>
        <c:minorTickMark val="none"/>
        <c:tickLblPos val="nextTo"/>
        <c:crossAx val="870870376"/>
        <c:crosses val="autoZero"/>
        <c:auto val="1"/>
        <c:lblAlgn val="ctr"/>
        <c:lblOffset val="100"/>
        <c:noMultiLvlLbl val="0"/>
      </c:catAx>
      <c:dTable>
        <c:showHorzBorder val="1"/>
        <c:showVertBorder val="1"/>
        <c:showOutline val="1"/>
        <c:showKeys val="1"/>
        <c:spPr>
          <a:noFill/>
          <a:ln w="9525" cap="flat" cmpd="sng" algn="ctr">
            <a:solidFill>
              <a:schemeClr val="tx1"/>
            </a:solidFill>
            <a:round/>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397536803390867E-2"/>
          <c:y val="1.6540808910677027E-2"/>
          <c:w val="0.94056305055931999"/>
          <c:h val="0.78559899001212996"/>
        </c:manualLayout>
      </c:layout>
      <c:line3DChart>
        <c:grouping val="standard"/>
        <c:varyColors val="0"/>
        <c:ser>
          <c:idx val="0"/>
          <c:order val="0"/>
          <c:tx>
            <c:strRef>
              <c:f>SE!$D$1</c:f>
              <c:strCache>
                <c:ptCount val="1"/>
                <c:pt idx="0">
                  <c:v>Serotipo 1</c:v>
                </c:pt>
              </c:strCache>
            </c:strRef>
          </c:tx>
          <c:spPr>
            <a:solidFill>
              <a:schemeClr val="accent1"/>
            </a:solidFill>
            <a:ln>
              <a:noFill/>
            </a:ln>
            <a:effectLst/>
            <a:sp3d/>
          </c:spPr>
          <c:cat>
            <c:multiLvlStrRef>
              <c:f>SE!$A$2:$B$70</c:f>
              <c:multiLvlStrCache>
                <c:ptCount val="34"/>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SE01</c:v>
                  </c:pt>
                  <c:pt idx="18">
                    <c:v>SE02</c:v>
                  </c:pt>
                  <c:pt idx="19">
                    <c:v>SE03</c:v>
                  </c:pt>
                  <c:pt idx="20">
                    <c:v>SE04</c:v>
                  </c:pt>
                  <c:pt idx="21">
                    <c:v>SE05</c:v>
                  </c:pt>
                  <c:pt idx="22">
                    <c:v>SE06</c:v>
                  </c:pt>
                  <c:pt idx="23">
                    <c:v>SE07</c:v>
                  </c:pt>
                  <c:pt idx="24">
                    <c:v>SE08</c:v>
                  </c:pt>
                  <c:pt idx="25">
                    <c:v>SE09</c:v>
                  </c:pt>
                  <c:pt idx="26">
                    <c:v>SE10</c:v>
                  </c:pt>
                  <c:pt idx="27">
                    <c:v>SE11</c:v>
                  </c:pt>
                  <c:pt idx="28">
                    <c:v>SE12</c:v>
                  </c:pt>
                  <c:pt idx="29">
                    <c:v>SE13</c:v>
                  </c:pt>
                  <c:pt idx="30">
                    <c:v>SE14</c:v>
                  </c:pt>
                  <c:pt idx="31">
                    <c:v>SE15</c:v>
                  </c:pt>
                  <c:pt idx="32">
                    <c:v>SE16</c:v>
                  </c:pt>
                  <c:pt idx="33">
                    <c:v>SE17</c:v>
                  </c:pt>
                </c:lvl>
                <c:lvl>
                  <c:pt idx="0">
                    <c:v>2023</c:v>
                  </c:pt>
                  <c:pt idx="17">
                    <c:v>2024</c:v>
                  </c:pt>
                </c:lvl>
              </c:multiLvlStrCache>
              <c:extLst/>
            </c:multiLvlStrRef>
          </c:cat>
          <c:val>
            <c:numRef>
              <c:f>SE!$D$2:$D$70</c:f>
              <c:numCache>
                <c:formatCode>General</c:formatCode>
                <c:ptCount val="34"/>
                <c:pt idx="0">
                  <c:v>2</c:v>
                </c:pt>
                <c:pt idx="1">
                  <c:v>3</c:v>
                </c:pt>
                <c:pt idx="2">
                  <c:v>3</c:v>
                </c:pt>
                <c:pt idx="3">
                  <c:v>1</c:v>
                </c:pt>
                <c:pt idx="4">
                  <c:v>1</c:v>
                </c:pt>
                <c:pt idx="5">
                  <c:v>1</c:v>
                </c:pt>
                <c:pt idx="6">
                  <c:v>5</c:v>
                </c:pt>
                <c:pt idx="7">
                  <c:v>10</c:v>
                </c:pt>
                <c:pt idx="8">
                  <c:v>4</c:v>
                </c:pt>
                <c:pt idx="9">
                  <c:v>7</c:v>
                </c:pt>
                <c:pt idx="10">
                  <c:v>5</c:v>
                </c:pt>
                <c:pt idx="11">
                  <c:v>2</c:v>
                </c:pt>
                <c:pt idx="12">
                  <c:v>3</c:v>
                </c:pt>
                <c:pt idx="13">
                  <c:v>1</c:v>
                </c:pt>
                <c:pt idx="14">
                  <c:v>1</c:v>
                </c:pt>
                <c:pt idx="15">
                  <c:v>0</c:v>
                </c:pt>
                <c:pt idx="16">
                  <c:v>2</c:v>
                </c:pt>
                <c:pt idx="17">
                  <c:v>4</c:v>
                </c:pt>
                <c:pt idx="18">
                  <c:v>6</c:v>
                </c:pt>
                <c:pt idx="19">
                  <c:v>10</c:v>
                </c:pt>
                <c:pt idx="20">
                  <c:v>15</c:v>
                </c:pt>
                <c:pt idx="21">
                  <c:v>14</c:v>
                </c:pt>
                <c:pt idx="22">
                  <c:v>9</c:v>
                </c:pt>
                <c:pt idx="23">
                  <c:v>13</c:v>
                </c:pt>
                <c:pt idx="24">
                  <c:v>16</c:v>
                </c:pt>
                <c:pt idx="25">
                  <c:v>9</c:v>
                </c:pt>
                <c:pt idx="26">
                  <c:v>19</c:v>
                </c:pt>
                <c:pt idx="27">
                  <c:v>32</c:v>
                </c:pt>
                <c:pt idx="28">
                  <c:v>19</c:v>
                </c:pt>
                <c:pt idx="29">
                  <c:v>6</c:v>
                </c:pt>
                <c:pt idx="30">
                  <c:v>18</c:v>
                </c:pt>
                <c:pt idx="31">
                  <c:v>12</c:v>
                </c:pt>
                <c:pt idx="32">
                  <c:v>1</c:v>
                </c:pt>
                <c:pt idx="33">
                  <c:v>4</c:v>
                </c:pt>
              </c:numCache>
              <c:extLst/>
            </c:numRef>
          </c:val>
          <c:smooth val="0"/>
          <c:extLst>
            <c:ext xmlns:c16="http://schemas.microsoft.com/office/drawing/2014/chart" uri="{C3380CC4-5D6E-409C-BE32-E72D297353CC}">
              <c16:uniqueId val="{00000000-4047-4ED0-90D3-CEAF8F176876}"/>
            </c:ext>
          </c:extLst>
        </c:ser>
        <c:ser>
          <c:idx val="1"/>
          <c:order val="1"/>
          <c:tx>
            <c:strRef>
              <c:f>SE!$E$1</c:f>
              <c:strCache>
                <c:ptCount val="1"/>
                <c:pt idx="0">
                  <c:v>Serotipo 2</c:v>
                </c:pt>
              </c:strCache>
            </c:strRef>
          </c:tx>
          <c:spPr>
            <a:solidFill>
              <a:schemeClr val="accent2"/>
            </a:solidFill>
            <a:ln>
              <a:solidFill>
                <a:srgbClr val="FF0000"/>
              </a:solidFill>
            </a:ln>
            <a:effectLst/>
            <a:sp3d>
              <a:contourClr>
                <a:srgbClr val="FF0000"/>
              </a:contourClr>
            </a:sp3d>
          </c:spPr>
          <c:cat>
            <c:multiLvlStrRef>
              <c:f>SE!$A$2:$B$70</c:f>
              <c:multiLvlStrCache>
                <c:ptCount val="34"/>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SE01</c:v>
                  </c:pt>
                  <c:pt idx="18">
                    <c:v>SE02</c:v>
                  </c:pt>
                  <c:pt idx="19">
                    <c:v>SE03</c:v>
                  </c:pt>
                  <c:pt idx="20">
                    <c:v>SE04</c:v>
                  </c:pt>
                  <c:pt idx="21">
                    <c:v>SE05</c:v>
                  </c:pt>
                  <c:pt idx="22">
                    <c:v>SE06</c:v>
                  </c:pt>
                  <c:pt idx="23">
                    <c:v>SE07</c:v>
                  </c:pt>
                  <c:pt idx="24">
                    <c:v>SE08</c:v>
                  </c:pt>
                  <c:pt idx="25">
                    <c:v>SE09</c:v>
                  </c:pt>
                  <c:pt idx="26">
                    <c:v>SE10</c:v>
                  </c:pt>
                  <c:pt idx="27">
                    <c:v>SE11</c:v>
                  </c:pt>
                  <c:pt idx="28">
                    <c:v>SE12</c:v>
                  </c:pt>
                  <c:pt idx="29">
                    <c:v>SE13</c:v>
                  </c:pt>
                  <c:pt idx="30">
                    <c:v>SE14</c:v>
                  </c:pt>
                  <c:pt idx="31">
                    <c:v>SE15</c:v>
                  </c:pt>
                  <c:pt idx="32">
                    <c:v>SE16</c:v>
                  </c:pt>
                  <c:pt idx="33">
                    <c:v>SE17</c:v>
                  </c:pt>
                </c:lvl>
                <c:lvl>
                  <c:pt idx="0">
                    <c:v>2023</c:v>
                  </c:pt>
                  <c:pt idx="17">
                    <c:v>2024</c:v>
                  </c:pt>
                </c:lvl>
              </c:multiLvlStrCache>
              <c:extLst/>
            </c:multiLvlStrRef>
          </c:cat>
          <c:val>
            <c:numRef>
              <c:f>SE!$E$2:$E$70</c:f>
              <c:numCache>
                <c:formatCode>General</c:formatCode>
                <c:ptCount val="34"/>
                <c:pt idx="0">
                  <c:v>7</c:v>
                </c:pt>
                <c:pt idx="1">
                  <c:v>7</c:v>
                </c:pt>
                <c:pt idx="2">
                  <c:v>21</c:v>
                </c:pt>
                <c:pt idx="3">
                  <c:v>10</c:v>
                </c:pt>
                <c:pt idx="4">
                  <c:v>8</c:v>
                </c:pt>
                <c:pt idx="5">
                  <c:v>0</c:v>
                </c:pt>
                <c:pt idx="6">
                  <c:v>15</c:v>
                </c:pt>
                <c:pt idx="7">
                  <c:v>21</c:v>
                </c:pt>
                <c:pt idx="8">
                  <c:v>11</c:v>
                </c:pt>
                <c:pt idx="9">
                  <c:v>15</c:v>
                </c:pt>
                <c:pt idx="10">
                  <c:v>14</c:v>
                </c:pt>
                <c:pt idx="11">
                  <c:v>0</c:v>
                </c:pt>
                <c:pt idx="12">
                  <c:v>0</c:v>
                </c:pt>
                <c:pt idx="13">
                  <c:v>0</c:v>
                </c:pt>
                <c:pt idx="14">
                  <c:v>0</c:v>
                </c:pt>
                <c:pt idx="15">
                  <c:v>1</c:v>
                </c:pt>
                <c:pt idx="16">
                  <c:v>4</c:v>
                </c:pt>
                <c:pt idx="17">
                  <c:v>1</c:v>
                </c:pt>
                <c:pt idx="18">
                  <c:v>6</c:v>
                </c:pt>
                <c:pt idx="19">
                  <c:v>8</c:v>
                </c:pt>
                <c:pt idx="20">
                  <c:v>21</c:v>
                </c:pt>
                <c:pt idx="21">
                  <c:v>4</c:v>
                </c:pt>
                <c:pt idx="22">
                  <c:v>6</c:v>
                </c:pt>
                <c:pt idx="23">
                  <c:v>5</c:v>
                </c:pt>
                <c:pt idx="24">
                  <c:v>7</c:v>
                </c:pt>
                <c:pt idx="25">
                  <c:v>4</c:v>
                </c:pt>
                <c:pt idx="26">
                  <c:v>6</c:v>
                </c:pt>
                <c:pt idx="27">
                  <c:v>8</c:v>
                </c:pt>
                <c:pt idx="28">
                  <c:v>5</c:v>
                </c:pt>
                <c:pt idx="29">
                  <c:v>5</c:v>
                </c:pt>
                <c:pt idx="30">
                  <c:v>8</c:v>
                </c:pt>
                <c:pt idx="31">
                  <c:v>3</c:v>
                </c:pt>
                <c:pt idx="32">
                  <c:v>1</c:v>
                </c:pt>
                <c:pt idx="33">
                  <c:v>0</c:v>
                </c:pt>
              </c:numCache>
              <c:extLst/>
            </c:numRef>
          </c:val>
          <c:smooth val="0"/>
          <c:extLst>
            <c:ext xmlns:c16="http://schemas.microsoft.com/office/drawing/2014/chart" uri="{C3380CC4-5D6E-409C-BE32-E72D297353CC}">
              <c16:uniqueId val="{00000001-4047-4ED0-90D3-CEAF8F176876}"/>
            </c:ext>
          </c:extLst>
        </c:ser>
        <c:ser>
          <c:idx val="2"/>
          <c:order val="2"/>
          <c:tx>
            <c:strRef>
              <c:f>SE!$F$1</c:f>
              <c:strCache>
                <c:ptCount val="1"/>
                <c:pt idx="0">
                  <c:v>Serotipo 3</c:v>
                </c:pt>
              </c:strCache>
            </c:strRef>
          </c:tx>
          <c:spPr>
            <a:solidFill>
              <a:schemeClr val="accent3"/>
            </a:solidFill>
            <a:ln>
              <a:noFill/>
            </a:ln>
            <a:effectLst/>
            <a:sp3d/>
          </c:spPr>
          <c:cat>
            <c:multiLvlStrRef>
              <c:f>SE!$A$2:$B$70</c:f>
              <c:multiLvlStrCache>
                <c:ptCount val="34"/>
                <c:lvl>
                  <c:pt idx="0">
                    <c:v>SE01</c:v>
                  </c:pt>
                  <c:pt idx="1">
                    <c:v>SE02</c:v>
                  </c:pt>
                  <c:pt idx="2">
                    <c:v>SE03</c:v>
                  </c:pt>
                  <c:pt idx="3">
                    <c:v>SE04</c:v>
                  </c:pt>
                  <c:pt idx="4">
                    <c:v>SE05</c:v>
                  </c:pt>
                  <c:pt idx="5">
                    <c:v>SE06</c:v>
                  </c:pt>
                  <c:pt idx="6">
                    <c:v>SE07</c:v>
                  </c:pt>
                  <c:pt idx="7">
                    <c:v>SE08</c:v>
                  </c:pt>
                  <c:pt idx="8">
                    <c:v>SE09</c:v>
                  </c:pt>
                  <c:pt idx="9">
                    <c:v>SE10</c:v>
                  </c:pt>
                  <c:pt idx="10">
                    <c:v>SE11</c:v>
                  </c:pt>
                  <c:pt idx="11">
                    <c:v>SE12</c:v>
                  </c:pt>
                  <c:pt idx="12">
                    <c:v>SE13</c:v>
                  </c:pt>
                  <c:pt idx="13">
                    <c:v>SE14</c:v>
                  </c:pt>
                  <c:pt idx="14">
                    <c:v>SE15</c:v>
                  </c:pt>
                  <c:pt idx="15">
                    <c:v>SE16</c:v>
                  </c:pt>
                  <c:pt idx="16">
                    <c:v>SE17</c:v>
                  </c:pt>
                  <c:pt idx="17">
                    <c:v>SE01</c:v>
                  </c:pt>
                  <c:pt idx="18">
                    <c:v>SE02</c:v>
                  </c:pt>
                  <c:pt idx="19">
                    <c:v>SE03</c:v>
                  </c:pt>
                  <c:pt idx="20">
                    <c:v>SE04</c:v>
                  </c:pt>
                  <c:pt idx="21">
                    <c:v>SE05</c:v>
                  </c:pt>
                  <c:pt idx="22">
                    <c:v>SE06</c:v>
                  </c:pt>
                  <c:pt idx="23">
                    <c:v>SE07</c:v>
                  </c:pt>
                  <c:pt idx="24">
                    <c:v>SE08</c:v>
                  </c:pt>
                  <c:pt idx="25">
                    <c:v>SE09</c:v>
                  </c:pt>
                  <c:pt idx="26">
                    <c:v>SE10</c:v>
                  </c:pt>
                  <c:pt idx="27">
                    <c:v>SE11</c:v>
                  </c:pt>
                  <c:pt idx="28">
                    <c:v>SE12</c:v>
                  </c:pt>
                  <c:pt idx="29">
                    <c:v>SE13</c:v>
                  </c:pt>
                  <c:pt idx="30">
                    <c:v>SE14</c:v>
                  </c:pt>
                  <c:pt idx="31">
                    <c:v>SE15</c:v>
                  </c:pt>
                  <c:pt idx="32">
                    <c:v>SE16</c:v>
                  </c:pt>
                  <c:pt idx="33">
                    <c:v>SE17</c:v>
                  </c:pt>
                </c:lvl>
                <c:lvl>
                  <c:pt idx="0">
                    <c:v>2023</c:v>
                  </c:pt>
                  <c:pt idx="17">
                    <c:v>2024</c:v>
                  </c:pt>
                </c:lvl>
              </c:multiLvlStrCache>
              <c:extLst/>
            </c:multiLvlStrRef>
          </c:cat>
          <c:val>
            <c:numRef>
              <c:f>SE!$F$2:$F$70</c:f>
              <c:numCache>
                <c:formatCode>General</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2</c:v>
                </c:pt>
                <c:pt idx="22">
                  <c:v>0</c:v>
                </c:pt>
                <c:pt idx="23">
                  <c:v>1</c:v>
                </c:pt>
                <c:pt idx="24">
                  <c:v>1</c:v>
                </c:pt>
                <c:pt idx="25">
                  <c:v>0</c:v>
                </c:pt>
                <c:pt idx="26">
                  <c:v>1</c:v>
                </c:pt>
                <c:pt idx="27">
                  <c:v>2</c:v>
                </c:pt>
                <c:pt idx="28">
                  <c:v>0</c:v>
                </c:pt>
                <c:pt idx="29">
                  <c:v>4</c:v>
                </c:pt>
                <c:pt idx="30">
                  <c:v>0</c:v>
                </c:pt>
                <c:pt idx="31">
                  <c:v>4</c:v>
                </c:pt>
                <c:pt idx="32">
                  <c:v>0</c:v>
                </c:pt>
                <c:pt idx="33">
                  <c:v>0</c:v>
                </c:pt>
              </c:numCache>
              <c:extLst/>
            </c:numRef>
          </c:val>
          <c:smooth val="0"/>
          <c:extLst>
            <c:ext xmlns:c16="http://schemas.microsoft.com/office/drawing/2014/chart" uri="{C3380CC4-5D6E-409C-BE32-E72D297353CC}">
              <c16:uniqueId val="{00000002-4047-4ED0-90D3-CEAF8F176876}"/>
            </c:ext>
          </c:extLst>
        </c:ser>
        <c:dLbls>
          <c:showLegendKey val="0"/>
          <c:showVal val="0"/>
          <c:showCatName val="0"/>
          <c:showSerName val="0"/>
          <c:showPercent val="0"/>
          <c:showBubbleSize val="0"/>
        </c:dLbls>
        <c:axId val="1388926303"/>
        <c:axId val="1388939615"/>
        <c:axId val="1038256735"/>
      </c:line3DChart>
      <c:catAx>
        <c:axId val="13889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8939615"/>
        <c:crosses val="autoZero"/>
        <c:auto val="1"/>
        <c:lblAlgn val="ctr"/>
        <c:lblOffset val="100"/>
        <c:noMultiLvlLbl val="0"/>
      </c:catAx>
      <c:valAx>
        <c:axId val="1388939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8926303"/>
        <c:crosses val="autoZero"/>
        <c:crossBetween val="between"/>
      </c:valAx>
      <c:serAx>
        <c:axId val="1038256735"/>
        <c:scaling>
          <c:orientation val="minMax"/>
        </c:scaling>
        <c:delete val="1"/>
        <c:axPos val="b"/>
        <c:majorTickMark val="out"/>
        <c:minorTickMark val="none"/>
        <c:tickLblPos val="nextTo"/>
        <c:crossAx val="1388939615"/>
        <c:crosses val="autoZero"/>
      </c:serAx>
      <c:spPr>
        <a:noFill/>
        <a:ln>
          <a:noFill/>
        </a:ln>
        <a:effectLst/>
      </c:spPr>
    </c:plotArea>
    <c:legend>
      <c:legendPos val="b"/>
      <c:layout>
        <c:manualLayout>
          <c:xMode val="edge"/>
          <c:yMode val="edge"/>
          <c:x val="0.37823190060218448"/>
          <c:y val="0.93693784042156925"/>
          <c:w val="0.18847042434919728"/>
          <c:h val="4.65213506677537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Provincia!$D$1</c:f>
              <c:strCache>
                <c:ptCount val="1"/>
                <c:pt idx="0">
                  <c:v>Serotipo 1</c:v>
                </c:pt>
              </c:strCache>
            </c:strRef>
          </c:tx>
          <c:spPr>
            <a:solidFill>
              <a:schemeClr val="accent1"/>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Provincia!$D$2:$D$16</c:f>
              <c:numCache>
                <c:formatCode>General</c:formatCode>
                <c:ptCount val="15"/>
                <c:pt idx="0">
                  <c:v>0</c:v>
                </c:pt>
                <c:pt idx="1">
                  <c:v>13</c:v>
                </c:pt>
                <c:pt idx="2">
                  <c:v>1</c:v>
                </c:pt>
                <c:pt idx="3">
                  <c:v>1</c:v>
                </c:pt>
                <c:pt idx="4">
                  <c:v>35</c:v>
                </c:pt>
                <c:pt idx="5">
                  <c:v>1</c:v>
                </c:pt>
                <c:pt idx="6">
                  <c:v>32</c:v>
                </c:pt>
                <c:pt idx="7">
                  <c:v>15</c:v>
                </c:pt>
                <c:pt idx="8">
                  <c:v>0</c:v>
                </c:pt>
                <c:pt idx="9">
                  <c:v>34</c:v>
                </c:pt>
                <c:pt idx="10">
                  <c:v>37</c:v>
                </c:pt>
                <c:pt idx="11">
                  <c:v>18</c:v>
                </c:pt>
                <c:pt idx="12">
                  <c:v>20</c:v>
                </c:pt>
                <c:pt idx="13">
                  <c:v>0</c:v>
                </c:pt>
                <c:pt idx="14">
                  <c:v>0</c:v>
                </c:pt>
              </c:numCache>
            </c:numRef>
          </c:val>
          <c:extLst>
            <c:ext xmlns:c16="http://schemas.microsoft.com/office/drawing/2014/chart" uri="{C3380CC4-5D6E-409C-BE32-E72D297353CC}">
              <c16:uniqueId val="{00000000-383D-47C6-9374-777D5F24AA23}"/>
            </c:ext>
          </c:extLst>
        </c:ser>
        <c:ser>
          <c:idx val="1"/>
          <c:order val="1"/>
          <c:tx>
            <c:strRef>
              <c:f>Provincia!$E$1</c:f>
              <c:strCache>
                <c:ptCount val="1"/>
                <c:pt idx="0">
                  <c:v>Serotipo 2</c:v>
                </c:pt>
              </c:strCache>
            </c:strRef>
          </c:tx>
          <c:spPr>
            <a:solidFill>
              <a:srgbClr val="FF0000"/>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Provincia!$E$2:$E$16</c:f>
              <c:numCache>
                <c:formatCode>General</c:formatCode>
                <c:ptCount val="15"/>
                <c:pt idx="0">
                  <c:v>4</c:v>
                </c:pt>
                <c:pt idx="1">
                  <c:v>46</c:v>
                </c:pt>
                <c:pt idx="2">
                  <c:v>25</c:v>
                </c:pt>
                <c:pt idx="3">
                  <c:v>0</c:v>
                </c:pt>
                <c:pt idx="4">
                  <c:v>1</c:v>
                </c:pt>
                <c:pt idx="5">
                  <c:v>0</c:v>
                </c:pt>
                <c:pt idx="6">
                  <c:v>1</c:v>
                </c:pt>
                <c:pt idx="7">
                  <c:v>2</c:v>
                </c:pt>
                <c:pt idx="8">
                  <c:v>2</c:v>
                </c:pt>
                <c:pt idx="9">
                  <c:v>7</c:v>
                </c:pt>
                <c:pt idx="10">
                  <c:v>1</c:v>
                </c:pt>
                <c:pt idx="11">
                  <c:v>0</c:v>
                </c:pt>
                <c:pt idx="12">
                  <c:v>0</c:v>
                </c:pt>
                <c:pt idx="13">
                  <c:v>8</c:v>
                </c:pt>
                <c:pt idx="14">
                  <c:v>1</c:v>
                </c:pt>
              </c:numCache>
            </c:numRef>
          </c:val>
          <c:extLst>
            <c:ext xmlns:c16="http://schemas.microsoft.com/office/drawing/2014/chart" uri="{C3380CC4-5D6E-409C-BE32-E72D297353CC}">
              <c16:uniqueId val="{00000001-383D-47C6-9374-777D5F24AA23}"/>
            </c:ext>
          </c:extLst>
        </c:ser>
        <c:ser>
          <c:idx val="2"/>
          <c:order val="2"/>
          <c:tx>
            <c:strRef>
              <c:f>Provincia!$F$1</c:f>
              <c:strCache>
                <c:ptCount val="1"/>
                <c:pt idx="0">
                  <c:v>Serotipo 3</c:v>
                </c:pt>
              </c:strCache>
            </c:strRef>
          </c:tx>
          <c:spPr>
            <a:solidFill>
              <a:schemeClr val="accent3"/>
            </a:solidFill>
            <a:ln>
              <a:noFill/>
            </a:ln>
            <a:effectLst/>
          </c:spPr>
          <c:invertIfNegative val="0"/>
          <c:cat>
            <c:multiLvlStrRef>
              <c:f>Provincia!$A$2:$B$16</c:f>
              <c:multiLvlStrCache>
                <c:ptCount val="15"/>
                <c:lvl>
                  <c:pt idx="0">
                    <c:v>LAGUNAS</c:v>
                  </c:pt>
                  <c:pt idx="1">
                    <c:v>YURIMAGUAS</c:v>
                  </c:pt>
                  <c:pt idx="2">
                    <c:v>BARRANCA</c:v>
                  </c:pt>
                  <c:pt idx="3">
                    <c:v>NAUTA</c:v>
                  </c:pt>
                  <c:pt idx="4">
                    <c:v>BELEN</c:v>
                  </c:pt>
                  <c:pt idx="5">
                    <c:v>FERNANDO LORES</c:v>
                  </c:pt>
                  <c:pt idx="6">
                    <c:v>INDIANA</c:v>
                  </c:pt>
                  <c:pt idx="7">
                    <c:v>IQUITOS</c:v>
                  </c:pt>
                  <c:pt idx="8">
                    <c:v>MAZAN</c:v>
                  </c:pt>
                  <c:pt idx="9">
                    <c:v>PUNCHANA</c:v>
                  </c:pt>
                  <c:pt idx="10">
                    <c:v>SAN JUAN BAUTISTA</c:v>
                  </c:pt>
                  <c:pt idx="11">
                    <c:v>JENARO HERRERA</c:v>
                  </c:pt>
                  <c:pt idx="12">
                    <c:v>REQUENA</c:v>
                  </c:pt>
                  <c:pt idx="13">
                    <c:v>VARGAS GUERRA</c:v>
                  </c:pt>
                  <c:pt idx="14">
                    <c:v>PUTUMAYO</c:v>
                  </c:pt>
                </c:lvl>
                <c:lvl>
                  <c:pt idx="0">
                    <c:v>Alto Amazonas</c:v>
                  </c:pt>
                  <c:pt idx="2">
                    <c:v>Datem del Marañón</c:v>
                  </c:pt>
                  <c:pt idx="3">
                    <c:v>Loreto</c:v>
                  </c:pt>
                  <c:pt idx="4">
                    <c:v>Maynas</c:v>
                  </c:pt>
                  <c:pt idx="11">
                    <c:v>Requena</c:v>
                  </c:pt>
                  <c:pt idx="13">
                    <c:v>Ucayali</c:v>
                  </c:pt>
                  <c:pt idx="14">
                    <c:v>Putumayo</c:v>
                  </c:pt>
                </c:lvl>
              </c:multiLvlStrCache>
            </c:multiLvlStrRef>
          </c:cat>
          <c:val>
            <c:numRef>
              <c:f>Provincia!$F$2:$F$16</c:f>
              <c:numCache>
                <c:formatCode>General</c:formatCode>
                <c:ptCount val="15"/>
                <c:pt idx="0">
                  <c:v>0</c:v>
                </c:pt>
                <c:pt idx="1">
                  <c:v>8</c:v>
                </c:pt>
                <c:pt idx="2">
                  <c:v>0</c:v>
                </c:pt>
                <c:pt idx="3">
                  <c:v>0</c:v>
                </c:pt>
                <c:pt idx="4">
                  <c:v>0</c:v>
                </c:pt>
                <c:pt idx="5">
                  <c:v>0</c:v>
                </c:pt>
                <c:pt idx="6">
                  <c:v>0</c:v>
                </c:pt>
                <c:pt idx="7">
                  <c:v>1</c:v>
                </c:pt>
                <c:pt idx="8">
                  <c:v>0</c:v>
                </c:pt>
                <c:pt idx="9">
                  <c:v>2</c:v>
                </c:pt>
                <c:pt idx="10">
                  <c:v>4</c:v>
                </c:pt>
                <c:pt idx="11">
                  <c:v>0</c:v>
                </c:pt>
                <c:pt idx="12">
                  <c:v>0</c:v>
                </c:pt>
                <c:pt idx="13">
                  <c:v>0</c:v>
                </c:pt>
                <c:pt idx="14">
                  <c:v>0</c:v>
                </c:pt>
              </c:numCache>
            </c:numRef>
          </c:val>
          <c:extLst>
            <c:ext xmlns:c16="http://schemas.microsoft.com/office/drawing/2014/chart" uri="{C3380CC4-5D6E-409C-BE32-E72D297353CC}">
              <c16:uniqueId val="{00000002-383D-47C6-9374-777D5F24AA23}"/>
            </c:ext>
          </c:extLst>
        </c:ser>
        <c:dLbls>
          <c:showLegendKey val="0"/>
          <c:showVal val="0"/>
          <c:showCatName val="0"/>
          <c:showSerName val="0"/>
          <c:showPercent val="0"/>
          <c:showBubbleSize val="0"/>
        </c:dLbls>
        <c:gapWidth val="95"/>
        <c:overlap val="100"/>
        <c:axId val="921578143"/>
        <c:axId val="921568159"/>
      </c:barChart>
      <c:catAx>
        <c:axId val="921578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921568159"/>
        <c:crosses val="autoZero"/>
        <c:auto val="1"/>
        <c:lblAlgn val="ctr"/>
        <c:lblOffset val="100"/>
        <c:noMultiLvlLbl val="0"/>
      </c:catAx>
      <c:valAx>
        <c:axId val="9215681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PE"/>
                  <a:t>N° de casos</a:t>
                </a:r>
              </a:p>
            </c:rich>
          </c:tx>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9215781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ysClr val="windowText" lastClr="000000"/>
      </a:solidFill>
    </a:ln>
    <a:effectLst/>
  </c:spPr>
  <c:txPr>
    <a:bodyPr/>
    <a:lstStyle/>
    <a:p>
      <a:pPr>
        <a:defRPr sz="7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Provincia!$A$28</c:f>
              <c:strCache>
                <c:ptCount val="1"/>
                <c:pt idx="0">
                  <c:v>Loreto</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AE8C-4D01-A05C-B67606EDB637}"/>
              </c:ext>
            </c:extLst>
          </c:dPt>
          <c:dPt>
            <c:idx val="1"/>
            <c:bubble3D val="0"/>
            <c:spPr>
              <a:solidFill>
                <a:srgbClr val="FF0000"/>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AE8C-4D01-A05C-B67606EDB637}"/>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AE8C-4D01-A05C-B67606EDB637}"/>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1-AE8C-4D01-A05C-B67606EDB637}"/>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AE8C-4D01-A05C-B67606EDB637}"/>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5-AE8C-4D01-A05C-B67606EDB637}"/>
                </c:ext>
              </c:extLst>
            </c:dLbl>
            <c:spPr>
              <a:solidFill>
                <a:sysClr val="window" lastClr="FFFFFF">
                  <a:alpha val="90000"/>
                </a:sysClr>
              </a:solidFill>
              <a:ln w="12700" cap="flat" cmpd="sng" algn="ctr">
                <a:solidFill>
                  <a:srgbClr val="4F81BD"/>
                </a:solidFill>
                <a:round/>
              </a:ln>
              <a:effectLst>
                <a:outerShdw blurRad="50800" dist="38100" dir="2700000" algn="tl" rotWithShape="0">
                  <a:srgbClr val="4F81BD">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Provincia!$B$27:$D$27</c:f>
              <c:strCache>
                <c:ptCount val="3"/>
                <c:pt idx="0">
                  <c:v>Serotipo 1</c:v>
                </c:pt>
                <c:pt idx="1">
                  <c:v>Serotipo 2</c:v>
                </c:pt>
                <c:pt idx="2">
                  <c:v>Serotipo 3</c:v>
                </c:pt>
              </c:strCache>
            </c:strRef>
          </c:cat>
          <c:val>
            <c:numRef>
              <c:f>Provincia!$B$28:$D$28</c:f>
              <c:numCache>
                <c:formatCode>General</c:formatCode>
                <c:ptCount val="3"/>
                <c:pt idx="0">
                  <c:v>207</c:v>
                </c:pt>
                <c:pt idx="1">
                  <c:v>98</c:v>
                </c:pt>
                <c:pt idx="2">
                  <c:v>15</c:v>
                </c:pt>
              </c:numCache>
            </c:numRef>
          </c:val>
          <c:extLst>
            <c:ext xmlns:c16="http://schemas.microsoft.com/office/drawing/2014/chart" uri="{C3380CC4-5D6E-409C-BE32-E72D297353CC}">
              <c16:uniqueId val="{00000006-AE8C-4D01-A05C-B67606EDB637}"/>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6673-E5ED-4740-8C24-9A936F364B8F}" type="datetimeFigureOut">
              <a:rPr lang="es-PE" smtClean="0"/>
              <a:t>5/05/2024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C1BB3-F1DA-446A-B4FC-556836AE77EF}" type="slidenum">
              <a:rPr lang="es-PE" smtClean="0"/>
              <a:t>‹Nº›</a:t>
            </a:fld>
            <a:endParaRPr lang="es-PE"/>
          </a:p>
        </p:txBody>
      </p:sp>
    </p:spTree>
    <p:extLst>
      <p:ext uri="{BB962C8B-B14F-4D97-AF65-F5344CB8AC3E}">
        <p14:creationId xmlns:p14="http://schemas.microsoft.com/office/powerpoint/2010/main" val="3180448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7223D98-7C60-4C47-BB72-2F491F228927}" type="slidenum">
              <a:rPr lang="es-PE" smtClean="0"/>
              <a:t>5</a:t>
            </a:fld>
            <a:endParaRPr lang="es-PE"/>
          </a:p>
        </p:txBody>
      </p:sp>
    </p:spTree>
    <p:extLst>
      <p:ext uri="{BB962C8B-B14F-4D97-AF65-F5344CB8AC3E}">
        <p14:creationId xmlns:p14="http://schemas.microsoft.com/office/powerpoint/2010/main" val="324618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32</a:t>
            </a:fld>
            <a:endParaRPr lang="es-PE" dirty="0"/>
          </a:p>
        </p:txBody>
      </p:sp>
    </p:spTree>
    <p:extLst>
      <p:ext uri="{BB962C8B-B14F-4D97-AF65-F5344CB8AC3E}">
        <p14:creationId xmlns:p14="http://schemas.microsoft.com/office/powerpoint/2010/main" val="258358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46</a:t>
            </a:fld>
            <a:endParaRPr lang="es-MX"/>
          </a:p>
        </p:txBody>
      </p:sp>
    </p:spTree>
    <p:extLst>
      <p:ext uri="{BB962C8B-B14F-4D97-AF65-F5344CB8AC3E}">
        <p14:creationId xmlns:p14="http://schemas.microsoft.com/office/powerpoint/2010/main" val="10137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47</a:t>
            </a:fld>
            <a:endParaRPr lang="es-MX"/>
          </a:p>
        </p:txBody>
      </p:sp>
    </p:spTree>
    <p:extLst>
      <p:ext uri="{BB962C8B-B14F-4D97-AF65-F5344CB8AC3E}">
        <p14:creationId xmlns:p14="http://schemas.microsoft.com/office/powerpoint/2010/main" val="89989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319997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12925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2869536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51</a:t>
            </a:fld>
            <a:endParaRPr lang="es-MX"/>
          </a:p>
        </p:txBody>
      </p:sp>
    </p:spTree>
    <p:extLst>
      <p:ext uri="{BB962C8B-B14F-4D97-AF65-F5344CB8AC3E}">
        <p14:creationId xmlns:p14="http://schemas.microsoft.com/office/powerpoint/2010/main" val="268508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55</a:t>
            </a:fld>
            <a:endParaRPr lang="es-PE" dirty="0"/>
          </a:p>
        </p:txBody>
      </p:sp>
    </p:spTree>
    <p:extLst>
      <p:ext uri="{BB962C8B-B14F-4D97-AF65-F5344CB8AC3E}">
        <p14:creationId xmlns:p14="http://schemas.microsoft.com/office/powerpoint/2010/main" val="76520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57</a:t>
            </a:fld>
            <a:endParaRPr lang="es-PE" dirty="0"/>
          </a:p>
        </p:txBody>
      </p:sp>
    </p:spTree>
    <p:extLst>
      <p:ext uri="{BB962C8B-B14F-4D97-AF65-F5344CB8AC3E}">
        <p14:creationId xmlns:p14="http://schemas.microsoft.com/office/powerpoint/2010/main" val="4213139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59</a:t>
            </a:fld>
            <a:endParaRPr lang="es-PE" dirty="0"/>
          </a:p>
        </p:txBody>
      </p:sp>
    </p:spTree>
    <p:extLst>
      <p:ext uri="{BB962C8B-B14F-4D97-AF65-F5344CB8AC3E}">
        <p14:creationId xmlns:p14="http://schemas.microsoft.com/office/powerpoint/2010/main" val="328230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CF51494-8E1B-47F9-90DA-0789DBD3C7C7}" type="slidenum">
              <a:rPr lang="es-PE" smtClean="0"/>
              <a:t>6</a:t>
            </a:fld>
            <a:endParaRPr lang="es-PE"/>
          </a:p>
        </p:txBody>
      </p:sp>
    </p:spTree>
    <p:extLst>
      <p:ext uri="{BB962C8B-B14F-4D97-AF65-F5344CB8AC3E}">
        <p14:creationId xmlns:p14="http://schemas.microsoft.com/office/powerpoint/2010/main" val="22231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60</a:t>
            </a:fld>
            <a:endParaRPr lang="es-PE" dirty="0"/>
          </a:p>
        </p:txBody>
      </p:sp>
    </p:spTree>
    <p:extLst>
      <p:ext uri="{BB962C8B-B14F-4D97-AF65-F5344CB8AC3E}">
        <p14:creationId xmlns:p14="http://schemas.microsoft.com/office/powerpoint/2010/main" val="1754531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7</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F51494-8E1B-47F9-90DA-0789DBD3C7C7}" type="slidenum">
              <a:rPr lang="es-PE" smtClean="0"/>
              <a:t>8</a:t>
            </a:fld>
            <a:endParaRPr lang="es-PE"/>
          </a:p>
        </p:txBody>
      </p:sp>
    </p:spTree>
    <p:extLst>
      <p:ext uri="{BB962C8B-B14F-4D97-AF65-F5344CB8AC3E}">
        <p14:creationId xmlns:p14="http://schemas.microsoft.com/office/powerpoint/2010/main" val="195720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9</a:t>
            </a:fld>
            <a:endParaRPr lang="es-PE" dirty="0"/>
          </a:p>
        </p:txBody>
      </p:sp>
    </p:spTree>
    <p:extLst>
      <p:ext uri="{BB962C8B-B14F-4D97-AF65-F5344CB8AC3E}">
        <p14:creationId xmlns:p14="http://schemas.microsoft.com/office/powerpoint/2010/main" val="36324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2299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16</a:t>
            </a:fld>
            <a:endParaRPr lang="es-PE" dirty="0"/>
          </a:p>
        </p:txBody>
      </p:sp>
    </p:spTree>
    <p:extLst>
      <p:ext uri="{BB962C8B-B14F-4D97-AF65-F5344CB8AC3E}">
        <p14:creationId xmlns:p14="http://schemas.microsoft.com/office/powerpoint/2010/main" val="338704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18</a:t>
            </a:fld>
            <a:endParaRPr lang="es-PE" dirty="0"/>
          </a:p>
        </p:txBody>
      </p:sp>
    </p:spTree>
    <p:extLst>
      <p:ext uri="{BB962C8B-B14F-4D97-AF65-F5344CB8AC3E}">
        <p14:creationId xmlns:p14="http://schemas.microsoft.com/office/powerpoint/2010/main" val="127451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31</a:t>
            </a:fld>
            <a:endParaRPr lang="es-PE" dirty="0"/>
          </a:p>
        </p:txBody>
      </p:sp>
    </p:spTree>
    <p:extLst>
      <p:ext uri="{BB962C8B-B14F-4D97-AF65-F5344CB8AC3E}">
        <p14:creationId xmlns:p14="http://schemas.microsoft.com/office/powerpoint/2010/main" val="29721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5/05/2024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408387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5/05/2024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79461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5/05/2024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19334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162F75AD-22C5-4A61-87B3-835C0DD79B87}" type="datetimeFigureOut">
              <a:rPr lang="es-PE" smtClean="0"/>
              <a:t>5/05/2024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90098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62F75AD-22C5-4A61-87B3-835C0DD79B87}" type="datetimeFigureOut">
              <a:rPr lang="es-PE" smtClean="0"/>
              <a:t>5/05/2024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43719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162F75AD-22C5-4A61-87B3-835C0DD79B87}" type="datetimeFigureOut">
              <a:rPr lang="es-PE" smtClean="0"/>
              <a:t>5/05/2024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8357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162F75AD-22C5-4A61-87B3-835C0DD79B87}" type="datetimeFigureOut">
              <a:rPr lang="es-PE" smtClean="0"/>
              <a:t>5/05/2024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72634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162F75AD-22C5-4A61-87B3-835C0DD79B87}" type="datetimeFigureOut">
              <a:rPr lang="es-PE" smtClean="0"/>
              <a:t>5/05/2024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59527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2F75AD-22C5-4A61-87B3-835C0DD79B87}" type="datetimeFigureOut">
              <a:rPr lang="es-PE" smtClean="0"/>
              <a:t>5/05/2024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34524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5/05/2024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110387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62F75AD-22C5-4A61-87B3-835C0DD79B87}" type="datetimeFigureOut">
              <a:rPr lang="es-PE" smtClean="0"/>
              <a:t>5/05/2024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445241C8-25D6-4259-B5AD-5286018D229A}" type="slidenum">
              <a:rPr lang="es-PE" smtClean="0"/>
              <a:t>‹Nº›</a:t>
            </a:fld>
            <a:endParaRPr lang="es-PE"/>
          </a:p>
        </p:txBody>
      </p:sp>
    </p:spTree>
    <p:extLst>
      <p:ext uri="{BB962C8B-B14F-4D97-AF65-F5344CB8AC3E}">
        <p14:creationId xmlns:p14="http://schemas.microsoft.com/office/powerpoint/2010/main" val="225442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F75AD-22C5-4A61-87B3-835C0DD79B87}" type="datetimeFigureOut">
              <a:rPr lang="es-PE" smtClean="0"/>
              <a:t>5/05/2024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241C8-25D6-4259-B5AD-5286018D229A}" type="slidenum">
              <a:rPr lang="es-PE" smtClean="0"/>
              <a:t>‹Nº›</a:t>
            </a:fld>
            <a:endParaRPr lang="es-PE"/>
          </a:p>
        </p:txBody>
      </p:sp>
    </p:spTree>
    <p:extLst>
      <p:ext uri="{BB962C8B-B14F-4D97-AF65-F5344CB8AC3E}">
        <p14:creationId xmlns:p14="http://schemas.microsoft.com/office/powerpoint/2010/main" val="272687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2.bin"/><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43.emf"/><Relationship Id="rId4" Type="http://schemas.openxmlformats.org/officeDocument/2006/relationships/package" Target="../embeddings/Hoja_de_c_lculo_de_Microsoft_Excel1.xlsx"/></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6.emf"/></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80.emf"/></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email">
            <a:extLst>
              <a:ext uri="{28A0092B-C50C-407E-A947-70E740481C1C}">
                <a14:useLocalDpi xmlns:a14="http://schemas.microsoft.com/office/drawing/2010/main"/>
              </a:ext>
            </a:extLst>
          </a:blip>
          <a:srcRect/>
          <a:stretch/>
        </p:blipFill>
        <p:spPr bwMode="auto">
          <a:xfrm>
            <a:off x="671527" y="327769"/>
            <a:ext cx="11032274" cy="941545"/>
          </a:xfrm>
          <a:prstGeom prst="rect">
            <a:avLst/>
          </a:prstGeom>
          <a:noFill/>
          <a:ln>
            <a:noFill/>
          </a:ln>
          <a:extLst>
            <a:ext uri="{53640926-AAD7-44D8-BBD7-CCE9431645EC}">
              <a14:shadowObscured xmlns:a14="http://schemas.microsoft.com/office/drawing/2010/main"/>
            </a:ext>
          </a:extLst>
        </p:spPr>
      </p:pic>
      <p:sp>
        <p:nvSpPr>
          <p:cNvPr id="5" name="389 Rectángulo"/>
          <p:cNvSpPr/>
          <p:nvPr/>
        </p:nvSpPr>
        <p:spPr>
          <a:xfrm>
            <a:off x="1626234" y="2478357"/>
            <a:ext cx="8683696" cy="1495071"/>
          </a:xfrm>
          <a:prstGeom prst="rect">
            <a:avLst/>
          </a:prstGeom>
          <a:noFill/>
        </p:spPr>
        <p:txBody>
          <a:bodyPr wrap="square" lIns="87105" tIns="43552" rIns="87105" bIns="43552">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2024 (S.E </a:t>
            </a:r>
            <a:r>
              <a:rPr lang="es-ES" sz="3048" b="1" spc="47" dirty="0" smtClean="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17)</a:t>
            </a:r>
            <a:endParaRPr lang="es-ES" sz="3048" b="1" spc="47"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endParaRPr>
          </a:p>
          <a:p>
            <a:pPr algn="ctr"/>
            <a:r>
              <a:rPr lang="es-ES" sz="3048" b="1" spc="47" dirty="0">
                <a:ln w="11430">
                  <a:noFill/>
                </a:ln>
                <a:solidFill>
                  <a:srgbClr val="00B0F0"/>
                </a:solidFill>
                <a:latin typeface="Arial" pitchFamily="34" charset="0"/>
                <a:cs typeface="Arial" pitchFamily="34" charset="0"/>
              </a:rPr>
              <a:t>(Del </a:t>
            </a:r>
            <a:r>
              <a:rPr lang="es-ES" sz="3048" b="1" spc="47" dirty="0" smtClean="0">
                <a:ln w="11430">
                  <a:noFill/>
                </a:ln>
                <a:solidFill>
                  <a:srgbClr val="00B0F0"/>
                </a:solidFill>
                <a:latin typeface="Arial" pitchFamily="34" charset="0"/>
                <a:cs typeface="Arial" pitchFamily="34" charset="0"/>
              </a:rPr>
              <a:t>21 al 27 </a:t>
            </a:r>
            <a:r>
              <a:rPr lang="es-ES" sz="3048" b="1" spc="47" dirty="0">
                <a:ln w="11430">
                  <a:noFill/>
                </a:ln>
                <a:solidFill>
                  <a:srgbClr val="00B0F0"/>
                </a:solidFill>
                <a:latin typeface="Arial" pitchFamily="34" charset="0"/>
                <a:cs typeface="Arial" pitchFamily="34" charset="0"/>
              </a:rPr>
              <a:t>abril 2024)</a:t>
            </a:r>
          </a:p>
        </p:txBody>
      </p:sp>
      <p:sp>
        <p:nvSpPr>
          <p:cNvPr id="6" name="CuadroTexto 5">
            <a:extLst>
              <a:ext uri="{FF2B5EF4-FFF2-40B4-BE49-F238E27FC236}">
                <a16:creationId xmlns:a16="http://schemas.microsoft.com/office/drawing/2014/main" id="{9F193C2E-34A2-4E23-AF84-42F2E3CDC1FF}"/>
              </a:ext>
            </a:extLst>
          </p:cNvPr>
          <p:cNvSpPr txBox="1"/>
          <p:nvPr/>
        </p:nvSpPr>
        <p:spPr>
          <a:xfrm>
            <a:off x="1626235" y="5683046"/>
            <a:ext cx="7507933" cy="515494"/>
          </a:xfrm>
          <a:prstGeom prst="rect">
            <a:avLst/>
          </a:prstGeom>
          <a:noFill/>
        </p:spPr>
        <p:txBody>
          <a:bodyPr wrap="square" rtlCol="0">
            <a:spAutoFit/>
          </a:bodyPr>
          <a:lstStyle/>
          <a:p>
            <a:pPr algn="ctr"/>
            <a:r>
              <a:rPr lang="es-ES" sz="1333" b="1" dirty="0">
                <a:latin typeface="Georgia" panose="02040502050405020303" pitchFamily="18" charset="0"/>
              </a:rPr>
              <a:t>DIRECCION EJECUTIVA DEL CENTRO DE PREVENCION Y CONTROL-CPC</a:t>
            </a:r>
          </a:p>
          <a:p>
            <a:pPr algn="ctr"/>
            <a:r>
              <a:rPr lang="es-ES" sz="1333" b="1" dirty="0">
                <a:latin typeface="Georgia" panose="02040502050405020303" pitchFamily="18" charset="0"/>
              </a:rPr>
              <a:t>DIRECCION DE EPIDEMIOLOGIA </a:t>
            </a:r>
            <a:endParaRPr lang="es-PE" sz="1333" b="1" dirty="0">
              <a:latin typeface="Georgia" panose="02040502050405020303" pitchFamily="18" charset="0"/>
            </a:endParaRPr>
          </a:p>
        </p:txBody>
      </p:sp>
      <p:pic>
        <p:nvPicPr>
          <p:cNvPr id="7"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15197" y="4366325"/>
            <a:ext cx="2188605" cy="204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79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Número de casos de Malaria  según etapa de vida , Región Loreto </a:t>
            </a:r>
            <a:endPar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01 -</a:t>
            </a:r>
            <a:r>
              <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1 CuadroTexto"/>
          <p:cNvSpPr txBox="1"/>
          <p:nvPr/>
        </p:nvSpPr>
        <p:spPr>
          <a:xfrm>
            <a:off x="145310" y="5905998"/>
            <a:ext cx="11962607" cy="83099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600" dirty="0">
                <a:effectLst/>
                <a:latin typeface="Arial" panose="020B0604020202020204" pitchFamily="34" charset="0"/>
                <a:cs typeface="Arial" panose="020B0604020202020204" pitchFamily="34" charset="0"/>
              </a:rPr>
              <a:t>Según etapa de vida, los casos de malaria  se concentran en la etapa niño </a:t>
            </a:r>
            <a:r>
              <a:rPr lang="es-PE" sz="1600">
                <a:solidFill>
                  <a:srgbClr val="FF0000"/>
                </a:solidFill>
                <a:effectLst/>
                <a:latin typeface="Arial" panose="020B0604020202020204" pitchFamily="34" charset="0"/>
                <a:cs typeface="Arial" panose="020B0604020202020204" pitchFamily="34" charset="0"/>
              </a:rPr>
              <a:t>(</a:t>
            </a:r>
            <a:r>
              <a:rPr lang="es-PE" sz="1600" smtClean="0">
                <a:solidFill>
                  <a:srgbClr val="FF0000"/>
                </a:solidFill>
                <a:effectLst/>
                <a:latin typeface="Arial" panose="020B0604020202020204" pitchFamily="34" charset="0"/>
                <a:cs typeface="Arial" panose="020B0604020202020204" pitchFamily="34" charset="0"/>
              </a:rPr>
              <a:t>39.15%), </a:t>
            </a:r>
            <a:r>
              <a:rPr lang="es-PE" sz="1600" dirty="0">
                <a:effectLst/>
                <a:latin typeface="Arial" panose="020B0604020202020204" pitchFamily="34" charset="0"/>
                <a:cs typeface="Arial" panose="020B0604020202020204" pitchFamily="34" charset="0"/>
              </a:rPr>
              <a:t>lo cual demuestra transmisión autóctona en las comunidades de riesgo,  principalmente en niños </a:t>
            </a:r>
            <a:r>
              <a:rPr lang="es-PE" sz="1600">
                <a:effectLst/>
                <a:latin typeface="Arial" panose="020B0604020202020204" pitchFamily="34" charset="0"/>
                <a:cs typeface="Arial" panose="020B0604020202020204" pitchFamily="34" charset="0"/>
              </a:rPr>
              <a:t>de </a:t>
            </a:r>
            <a:r>
              <a:rPr lang="es-PE" sz="1600" smtClean="0">
                <a:effectLst/>
                <a:latin typeface="Arial" panose="020B0604020202020204" pitchFamily="34" charset="0"/>
                <a:cs typeface="Arial" panose="020B0604020202020204" pitchFamily="34" charset="0"/>
              </a:rPr>
              <a:t>0 </a:t>
            </a:r>
            <a:r>
              <a:rPr lang="es-PE" sz="1600">
                <a:effectLst/>
                <a:latin typeface="Arial" panose="020B0604020202020204" pitchFamily="34" charset="0"/>
                <a:cs typeface="Arial" panose="020B0604020202020204" pitchFamily="34" charset="0"/>
              </a:rPr>
              <a:t>a 5</a:t>
            </a:r>
            <a:r>
              <a:rPr lang="es-PE" sz="1600" smtClean="0">
                <a:effectLst/>
                <a:latin typeface="Arial" panose="020B0604020202020204" pitchFamily="34" charset="0"/>
                <a:cs typeface="Arial" panose="020B0604020202020204" pitchFamily="34" charset="0"/>
              </a:rPr>
              <a:t> </a:t>
            </a:r>
            <a:r>
              <a:rPr lang="es-PE" sz="1600">
                <a:effectLst/>
                <a:latin typeface="Arial" panose="020B0604020202020204" pitchFamily="34" charset="0"/>
                <a:cs typeface="Arial" panose="020B0604020202020204" pitchFamily="34" charset="0"/>
              </a:rPr>
              <a:t>años </a:t>
            </a:r>
            <a:r>
              <a:rPr lang="es-PE" sz="1600" smtClean="0">
                <a:effectLst/>
                <a:latin typeface="Arial" panose="020B0604020202020204" pitchFamily="34" charset="0"/>
                <a:cs typeface="Arial" panose="020B0604020202020204" pitchFamily="34" charset="0"/>
              </a:rPr>
              <a:t>(19.86%), </a:t>
            </a:r>
            <a:r>
              <a:rPr lang="es-PE" sz="1600" smtClean="0">
                <a:solidFill>
                  <a:srgbClr val="FF0000"/>
                </a:solidFill>
                <a:effectLst/>
                <a:latin typeface="Arial" panose="020B0604020202020204" pitchFamily="34" charset="0"/>
                <a:cs typeface="Arial" panose="020B0604020202020204" pitchFamily="34" charset="0"/>
              </a:rPr>
              <a:t> </a:t>
            </a:r>
            <a:r>
              <a:rPr lang="es-PE" sz="1600" dirty="0">
                <a:effectLst/>
                <a:latin typeface="Arial" panose="020B0604020202020204" pitchFamily="34" charset="0"/>
                <a:cs typeface="Arial" panose="020B0604020202020204" pitchFamily="34" charset="0"/>
              </a:rPr>
              <a:t>seguido de los casos de malaria en la etapa adulto con </a:t>
            </a:r>
            <a:r>
              <a:rPr lang="es-PE" sz="1600">
                <a:effectLst/>
                <a:latin typeface="Arial" panose="020B0604020202020204" pitchFamily="34" charset="0"/>
                <a:cs typeface="Arial" panose="020B0604020202020204" pitchFamily="34" charset="0"/>
              </a:rPr>
              <a:t>el </a:t>
            </a:r>
            <a:r>
              <a:rPr lang="es-PE" sz="1600" smtClean="0">
                <a:solidFill>
                  <a:srgbClr val="FF0000"/>
                </a:solidFill>
                <a:effectLst/>
                <a:latin typeface="Arial" panose="020B0604020202020204" pitchFamily="34" charset="0"/>
                <a:cs typeface="Arial" panose="020B0604020202020204" pitchFamily="34" charset="0"/>
              </a:rPr>
              <a:t>23.22%</a:t>
            </a:r>
            <a:r>
              <a:rPr lang="es-PE" sz="1600" smtClean="0">
                <a:effectLst/>
                <a:latin typeface="Arial" panose="020B0604020202020204" pitchFamily="34" charset="0"/>
                <a:cs typeface="Arial" panose="020B0604020202020204" pitchFamily="34" charset="0"/>
              </a:rPr>
              <a:t>.  </a:t>
            </a:r>
            <a:endParaRPr lang="es-PE" sz="1600" dirty="0">
              <a:solidFill>
                <a:srgbClr val="FF0000"/>
              </a:solidFill>
              <a:effectLst/>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sp>
        <p:nvSpPr>
          <p:cNvPr id="9" name="CuadroTexto 8">
            <a:extLst>
              <a:ext uri="{FF2B5EF4-FFF2-40B4-BE49-F238E27FC236}">
                <a16:creationId xmlns:a16="http://schemas.microsoft.com/office/drawing/2014/main" id="{77AF5BF9-4CC9-48D2-8B1C-2EBBABB43E19}"/>
              </a:ext>
            </a:extLst>
          </p:cNvPr>
          <p:cNvSpPr txBox="1"/>
          <p:nvPr/>
        </p:nvSpPr>
        <p:spPr>
          <a:xfrm>
            <a:off x="2972450" y="5460665"/>
            <a:ext cx="4805332" cy="253596"/>
          </a:xfrm>
          <a:prstGeom prst="rect">
            <a:avLst/>
          </a:prstGeom>
          <a:noFill/>
        </p:spPr>
        <p:txBody>
          <a:bodyPr wrap="square" rtlCol="0">
            <a:spAutoFit/>
          </a:bodyPr>
          <a:lstStyle/>
          <a:p>
            <a:r>
              <a:rPr lang="es-MX" sz="1048" dirty="0"/>
              <a:t>Fuente: Base de datos del Noti Web de la Dirección de Epidemiología- GERESA Loreto</a:t>
            </a:r>
          </a:p>
        </p:txBody>
      </p:sp>
      <p:pic>
        <p:nvPicPr>
          <p:cNvPr id="3" name="Imagen 2"/>
          <p:cNvPicPr>
            <a:picLocks noChangeAspect="1"/>
          </p:cNvPicPr>
          <p:nvPr/>
        </p:nvPicPr>
        <p:blipFill>
          <a:blip r:embed="rId2"/>
          <a:stretch>
            <a:fillRect/>
          </a:stretch>
        </p:blipFill>
        <p:spPr>
          <a:xfrm>
            <a:off x="1218870" y="1597533"/>
            <a:ext cx="10363530" cy="3121613"/>
          </a:xfrm>
          <a:prstGeom prst="rect">
            <a:avLst/>
          </a:prstGeom>
        </p:spPr>
      </p:pic>
      <p:sp>
        <p:nvSpPr>
          <p:cNvPr id="4" name="Cerrar llave 3"/>
          <p:cNvSpPr/>
          <p:nvPr/>
        </p:nvSpPr>
        <p:spPr>
          <a:xfrm>
            <a:off x="10577869" y="2311295"/>
            <a:ext cx="45719" cy="67266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95294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431401" y="0"/>
            <a:ext cx="11329198" cy="7345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Tasa de Mortalidad para Malaria, Región Loreto SE 01 -</a:t>
            </a:r>
            <a:r>
              <a:rPr lang="es-ES" sz="2286"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10" name="CuadroTexto 9">
            <a:extLst>
              <a:ext uri="{FF2B5EF4-FFF2-40B4-BE49-F238E27FC236}">
                <a16:creationId xmlns:a16="http://schemas.microsoft.com/office/drawing/2014/main" id="{69C22991-42E9-4FA2-BE87-F5FE6DE35B9A}"/>
              </a:ext>
            </a:extLst>
          </p:cNvPr>
          <p:cNvSpPr txBox="1"/>
          <p:nvPr/>
        </p:nvSpPr>
        <p:spPr>
          <a:xfrm>
            <a:off x="8428809" y="925486"/>
            <a:ext cx="2012425" cy="356123"/>
          </a:xfrm>
          <a:prstGeom prst="rect">
            <a:avLst/>
          </a:prstGeom>
          <a:noFill/>
        </p:spPr>
        <p:txBody>
          <a:bodyPr wrap="square" rtlCol="0">
            <a:spAutoFit/>
          </a:bodyPr>
          <a:lstStyle/>
          <a:p>
            <a:endParaRPr lang="es-MX" sz="1714" dirty="0"/>
          </a:p>
        </p:txBody>
      </p:sp>
      <p:pic>
        <p:nvPicPr>
          <p:cNvPr id="2" name="Imagen 1"/>
          <p:cNvPicPr>
            <a:picLocks noChangeAspect="1"/>
          </p:cNvPicPr>
          <p:nvPr/>
        </p:nvPicPr>
        <p:blipFill>
          <a:blip r:embed="rId2"/>
          <a:stretch>
            <a:fillRect/>
          </a:stretch>
        </p:blipFill>
        <p:spPr>
          <a:xfrm>
            <a:off x="2175954" y="1185094"/>
            <a:ext cx="7840090" cy="4718669"/>
          </a:xfrm>
          <a:prstGeom prst="rect">
            <a:avLst/>
          </a:prstGeom>
        </p:spPr>
      </p:pic>
      <p:sp>
        <p:nvSpPr>
          <p:cNvPr id="12" name="1 CuadroTexto"/>
          <p:cNvSpPr txBox="1"/>
          <p:nvPr/>
        </p:nvSpPr>
        <p:spPr>
          <a:xfrm>
            <a:off x="618383" y="6128020"/>
            <a:ext cx="10955232" cy="55002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En el 2024, se registran 2 defunciones por Malaria: 1 niño por Malaria </a:t>
            </a:r>
            <a:r>
              <a:rPr lang="es-PE" sz="1487" dirty="0" err="1">
                <a:effectLst/>
                <a:latin typeface="Arial" panose="020B0604020202020204" pitchFamily="34" charset="0"/>
                <a:cs typeface="Arial" panose="020B0604020202020204" pitchFamily="34" charset="0"/>
              </a:rPr>
              <a:t>falciparum</a:t>
            </a:r>
            <a:r>
              <a:rPr lang="es-PE" sz="1487" dirty="0">
                <a:effectLst/>
                <a:latin typeface="Arial" panose="020B0604020202020204" pitchFamily="34" charset="0"/>
                <a:cs typeface="Arial" panose="020B0604020202020204" pitchFamily="34" charset="0"/>
              </a:rPr>
              <a:t> del distrito de </a:t>
            </a:r>
            <a:r>
              <a:rPr lang="es-PE" sz="1487" dirty="0" err="1">
                <a:effectLst/>
                <a:latin typeface="Arial" panose="020B0604020202020204" pitchFamily="34" charset="0"/>
                <a:cs typeface="Arial" panose="020B0604020202020204" pitchFamily="34" charset="0"/>
              </a:rPr>
              <a:t>Andoas</a:t>
            </a:r>
            <a:r>
              <a:rPr lang="es-PE" sz="1487" dirty="0">
                <a:effectLst/>
                <a:latin typeface="Arial" panose="020B0604020202020204" pitchFamily="34" charset="0"/>
                <a:cs typeface="Arial" panose="020B0604020202020204" pitchFamily="34" charset="0"/>
              </a:rPr>
              <a:t> y un joven por Malaria </a:t>
            </a:r>
            <a:r>
              <a:rPr lang="es-PE" sz="1487" dirty="0" err="1">
                <a:effectLst/>
                <a:latin typeface="Arial" panose="020B0604020202020204" pitchFamily="34" charset="0"/>
                <a:cs typeface="Arial" panose="020B0604020202020204" pitchFamily="34" charset="0"/>
              </a:rPr>
              <a:t>vivax</a:t>
            </a:r>
            <a:r>
              <a:rPr lang="es-PE" sz="1487" dirty="0">
                <a:effectLst/>
                <a:latin typeface="Arial" panose="020B0604020202020204" pitchFamily="34" charset="0"/>
                <a:cs typeface="Arial" panose="020B0604020202020204" pitchFamily="34" charset="0"/>
              </a:rPr>
              <a:t> procedente del distrito del Napo</a:t>
            </a:r>
            <a:endParaRPr lang="es-PE" sz="1487"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775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6"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6287"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101982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73572" y="5714799"/>
            <a:ext cx="12118428" cy="1030539"/>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a:t>
            </a:r>
            <a:r>
              <a:rPr lang="es-PE" sz="1524" dirty="0" smtClean="0">
                <a:latin typeface="Arial" panose="020B0604020202020204" pitchFamily="34" charset="0"/>
                <a:cs typeface="Arial" panose="020B0604020202020204" pitchFamily="34" charset="0"/>
              </a:rPr>
              <a:t>17-2024 </a:t>
            </a:r>
            <a:r>
              <a:rPr lang="es-PE" sz="1524" dirty="0">
                <a:latin typeface="Arial" panose="020B0604020202020204" pitchFamily="34" charset="0"/>
                <a:cs typeface="Arial" panose="020B0604020202020204" pitchFamily="34" charset="0"/>
              </a:rPr>
              <a:t>se reportó </a:t>
            </a:r>
            <a:r>
              <a:rPr lang="es-PE" sz="1524" dirty="0" smtClean="0">
                <a:latin typeface="Arial" panose="020B0604020202020204" pitchFamily="34" charset="0"/>
                <a:cs typeface="Arial" panose="020B0604020202020204" pitchFamily="34" charset="0"/>
              </a:rPr>
              <a:t>3,653 </a:t>
            </a:r>
            <a:r>
              <a:rPr lang="es-PE" sz="1524" dirty="0">
                <a:latin typeface="Arial" panose="020B0604020202020204" pitchFamily="34" charset="0"/>
                <a:cs typeface="Arial" panose="020B0604020202020204" pitchFamily="34" charset="0"/>
              </a:rPr>
              <a:t>casos de dengue: </a:t>
            </a:r>
            <a:r>
              <a:rPr lang="es-PE" sz="1524" dirty="0" smtClean="0">
                <a:latin typeface="Arial" panose="020B0604020202020204" pitchFamily="34" charset="0"/>
                <a:cs typeface="Arial" panose="020B0604020202020204" pitchFamily="34" charset="0"/>
              </a:rPr>
              <a:t>1,313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35.94%</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confirmados y </a:t>
            </a:r>
            <a:r>
              <a:rPr lang="es-PE" sz="1524" dirty="0" smtClean="0">
                <a:latin typeface="Arial" panose="020B0604020202020204" pitchFamily="34" charset="0"/>
                <a:cs typeface="Arial" panose="020B0604020202020204" pitchFamily="34" charset="0"/>
              </a:rPr>
              <a:t>2,340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64.06%</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son probables en espera de su clasificación </a:t>
            </a:r>
            <a:r>
              <a:rPr lang="es-PE" sz="1524" dirty="0" smtClean="0">
                <a:latin typeface="Arial" panose="020B0604020202020204" pitchFamily="34" charset="0"/>
                <a:cs typeface="Arial" panose="020B0604020202020204" pitchFamily="34" charset="0"/>
              </a:rPr>
              <a:t>final.  </a:t>
            </a:r>
            <a:r>
              <a:rPr lang="es-PE" sz="1524" dirty="0">
                <a:latin typeface="Arial" panose="020B0604020202020204" pitchFamily="34" charset="0"/>
                <a:cs typeface="Arial" panose="020B0604020202020204" pitchFamily="34" charset="0"/>
              </a:rPr>
              <a:t>Se reportaron </a:t>
            </a:r>
            <a:r>
              <a:rPr lang="es-PE" sz="1524" dirty="0" smtClean="0">
                <a:latin typeface="Arial" panose="020B0604020202020204" pitchFamily="34" charset="0"/>
                <a:cs typeface="Arial" panose="020B0604020202020204" pitchFamily="34" charset="0"/>
              </a:rPr>
              <a:t>3,323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90.97%</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Sin Señales de Alarma, </a:t>
            </a:r>
            <a:r>
              <a:rPr lang="es-PE" sz="1524" dirty="0" smtClean="0">
                <a:latin typeface="Arial" panose="020B0604020202020204" pitchFamily="34" charset="0"/>
                <a:cs typeface="Arial" panose="020B0604020202020204" pitchFamily="34" charset="0"/>
              </a:rPr>
              <a:t>328 </a:t>
            </a:r>
            <a:r>
              <a:rPr lang="es-PE" sz="1524" dirty="0">
                <a:latin typeface="Arial" panose="020B0604020202020204" pitchFamily="34" charset="0"/>
                <a:cs typeface="Arial" panose="020B0604020202020204" pitchFamily="34" charset="0"/>
              </a:rPr>
              <a:t>(</a:t>
            </a:r>
            <a:r>
              <a:rPr lang="es-PE" sz="1524" dirty="0" smtClean="0">
                <a:solidFill>
                  <a:srgbClr val="FF0000"/>
                </a:solidFill>
                <a:latin typeface="Arial" panose="020B0604020202020204" pitchFamily="34" charset="0"/>
                <a:cs typeface="Arial" panose="020B0604020202020204" pitchFamily="34" charset="0"/>
              </a:rPr>
              <a:t>8.98%</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casos Dengue con signos de alarma y </a:t>
            </a:r>
            <a:r>
              <a:rPr lang="es-PE" sz="1524" dirty="0" smtClean="0">
                <a:latin typeface="Arial" panose="020B0604020202020204" pitchFamily="34" charset="0"/>
                <a:cs typeface="Arial" panose="020B0604020202020204" pitchFamily="34" charset="0"/>
              </a:rPr>
              <a:t>02 </a:t>
            </a:r>
            <a:r>
              <a:rPr lang="es-PE" sz="1524" dirty="0">
                <a:latin typeface="Arial" panose="020B0604020202020204" pitchFamily="34" charset="0"/>
                <a:cs typeface="Arial" panose="020B0604020202020204" pitchFamily="34" charset="0"/>
              </a:rPr>
              <a:t>casos de Dengue Grave (</a:t>
            </a:r>
            <a:r>
              <a:rPr lang="es-PE" sz="1524" dirty="0" smtClean="0">
                <a:solidFill>
                  <a:srgbClr val="FF0000"/>
                </a:solidFill>
                <a:latin typeface="Arial" panose="020B0604020202020204" pitchFamily="34" charset="0"/>
                <a:cs typeface="Arial" panose="020B0604020202020204" pitchFamily="34" charset="0"/>
              </a:rPr>
              <a:t>0.05%</a:t>
            </a:r>
            <a:r>
              <a:rPr lang="es-PE" sz="1524" dirty="0" smtClean="0">
                <a:latin typeface="Arial" panose="020B0604020202020204" pitchFamily="34" charset="0"/>
                <a:cs typeface="Arial" panose="020B0604020202020204" pitchFamily="34" charset="0"/>
              </a:rPr>
              <a:t>), </a:t>
            </a:r>
            <a:r>
              <a:rPr lang="es-PE" sz="1524" dirty="0">
                <a:latin typeface="Arial" panose="020B0604020202020204" pitchFamily="34" charset="0"/>
                <a:cs typeface="Arial" panose="020B0604020202020204" pitchFamily="34" charset="0"/>
              </a:rPr>
              <a:t>no se reportaron fallecidos hasta la presente semana. Las últimas 5 semanas epidemiologica los casos de dengue se encuentran en </a:t>
            </a:r>
            <a:r>
              <a:rPr lang="es-PE" sz="1524" dirty="0">
                <a:solidFill>
                  <a:srgbClr val="FF0000"/>
                </a:solidFill>
                <a:latin typeface="Arial" panose="020B0604020202020204" pitchFamily="34" charset="0"/>
                <a:cs typeface="Arial" panose="020B0604020202020204" pitchFamily="34" charset="0"/>
              </a:rPr>
              <a:t>ZONA de EPIDEMIA.</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1033570" y="5471942"/>
            <a:ext cx="480533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5" name="Imagen 4"/>
          <p:cNvPicPr>
            <a:picLocks noChangeAspect="1"/>
          </p:cNvPicPr>
          <p:nvPr/>
        </p:nvPicPr>
        <p:blipFill>
          <a:blip r:embed="rId2"/>
          <a:stretch>
            <a:fillRect/>
          </a:stretch>
        </p:blipFill>
        <p:spPr>
          <a:xfrm>
            <a:off x="1576553" y="183548"/>
            <a:ext cx="8770908" cy="5109718"/>
          </a:xfrm>
          <a:prstGeom prst="rect">
            <a:avLst/>
          </a:prstGeom>
        </p:spPr>
      </p:pic>
    </p:spTree>
    <p:extLst>
      <p:ext uri="{BB962C8B-B14F-4D97-AF65-F5344CB8AC3E}">
        <p14:creationId xmlns:p14="http://schemas.microsoft.com/office/powerpoint/2010/main" val="237225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6203" y="1080445"/>
            <a:ext cx="3130655" cy="800219"/>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dirty="0"/>
              <a:t> </a:t>
            </a:r>
            <a:r>
              <a:rPr lang="es-MX" sz="2800" b="1" dirty="0" smtClean="0"/>
              <a:t>3,653</a:t>
            </a:r>
            <a:endParaRPr lang="es-MX" sz="2800" b="1" dirty="0"/>
          </a:p>
          <a:p>
            <a:pPr algn="ctr"/>
            <a:r>
              <a:rPr lang="es-MX" dirty="0"/>
              <a:t>Casos Totales</a:t>
            </a:r>
            <a:endParaRPr lang="es-PE" dirty="0"/>
          </a:p>
        </p:txBody>
      </p:sp>
      <p:sp>
        <p:nvSpPr>
          <p:cNvPr id="8" name="CuadroTexto 7"/>
          <p:cNvSpPr txBox="1"/>
          <p:nvPr/>
        </p:nvSpPr>
        <p:spPr>
          <a:xfrm>
            <a:off x="402960" y="2035177"/>
            <a:ext cx="3099659" cy="830997"/>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1,313</a:t>
            </a:r>
            <a:endParaRPr lang="es-MX" sz="2800" b="1" dirty="0"/>
          </a:p>
          <a:p>
            <a:pPr algn="ctr"/>
            <a:r>
              <a:rPr lang="es-MX" sz="2000" dirty="0"/>
              <a:t>Casos confirmados</a:t>
            </a:r>
            <a:endParaRPr lang="es-PE" sz="2000" dirty="0"/>
          </a:p>
        </p:txBody>
      </p:sp>
      <p:sp>
        <p:nvSpPr>
          <p:cNvPr id="9" name="CuadroTexto 8"/>
          <p:cNvSpPr txBox="1"/>
          <p:nvPr/>
        </p:nvSpPr>
        <p:spPr>
          <a:xfrm>
            <a:off x="387460" y="3078728"/>
            <a:ext cx="3130657" cy="800219"/>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2,340</a:t>
            </a:r>
            <a:endParaRPr lang="es-MX" sz="2800" b="1" dirty="0"/>
          </a:p>
          <a:p>
            <a:pPr algn="ctr"/>
            <a:r>
              <a:rPr lang="es-MX" dirty="0"/>
              <a:t>Casos Probables</a:t>
            </a:r>
            <a:endParaRPr lang="es-PE" dirty="0"/>
          </a:p>
        </p:txBody>
      </p:sp>
      <p:sp>
        <p:nvSpPr>
          <p:cNvPr id="10" name="CuadroTexto 9"/>
          <p:cNvSpPr txBox="1"/>
          <p:nvPr/>
        </p:nvSpPr>
        <p:spPr>
          <a:xfrm>
            <a:off x="402960" y="4257472"/>
            <a:ext cx="3115151" cy="1077218"/>
          </a:xfrm>
          <a:prstGeom prst="rect">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2800" b="1" dirty="0"/>
              <a:t>                00</a:t>
            </a:r>
          </a:p>
          <a:p>
            <a:pPr algn="ctr"/>
            <a:r>
              <a:rPr lang="es-MX" dirty="0"/>
              <a:t>Fallecidos</a:t>
            </a:r>
          </a:p>
          <a:p>
            <a:r>
              <a:rPr lang="es-MX" dirty="0"/>
              <a:t> </a:t>
            </a:r>
            <a:endParaRPr lang="es-PE" dirty="0"/>
          </a:p>
        </p:txBody>
      </p:sp>
      <p:sp>
        <p:nvSpPr>
          <p:cNvPr id="11" name="CuadroTexto 10"/>
          <p:cNvSpPr txBox="1"/>
          <p:nvPr/>
        </p:nvSpPr>
        <p:spPr>
          <a:xfrm>
            <a:off x="387460" y="5531685"/>
            <a:ext cx="3169398" cy="1077218"/>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800" b="1" dirty="0" smtClean="0"/>
              <a:t>05</a:t>
            </a:r>
            <a:endParaRPr lang="es-MX" sz="2800" b="1" dirty="0"/>
          </a:p>
          <a:p>
            <a:pPr algn="ctr"/>
            <a:r>
              <a:rPr lang="es-MX" dirty="0" smtClean="0"/>
              <a:t>(corte 28/05/2024) </a:t>
            </a:r>
            <a:r>
              <a:rPr lang="es-MX" b="1" dirty="0" smtClean="0"/>
              <a:t>Hospitalizados</a:t>
            </a:r>
            <a:endParaRPr lang="es-PE" b="1" dirty="0"/>
          </a:p>
        </p:txBody>
      </p:sp>
      <p:sp>
        <p:nvSpPr>
          <p:cNvPr id="13" name="CuadroTexto 12"/>
          <p:cNvSpPr txBox="1"/>
          <p:nvPr/>
        </p:nvSpPr>
        <p:spPr>
          <a:xfrm>
            <a:off x="1128348" y="200914"/>
            <a:ext cx="10033638"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MX" sz="3200" b="1" dirty="0" smtClean="0"/>
              <a:t>Resumen Situación </a:t>
            </a:r>
            <a:r>
              <a:rPr lang="es-MX" sz="3200" b="1" dirty="0"/>
              <a:t>del Dengue en Loreto S.E </a:t>
            </a:r>
            <a:r>
              <a:rPr lang="es-MX" sz="3200" b="1" dirty="0" smtClean="0"/>
              <a:t>1-17-2024</a:t>
            </a:r>
            <a:endParaRPr lang="es-PE" sz="3200" b="1" dirty="0"/>
          </a:p>
        </p:txBody>
      </p:sp>
      <p:pic>
        <p:nvPicPr>
          <p:cNvPr id="12" name="Imagen 11"/>
          <p:cNvPicPr>
            <a:picLocks noChangeAspect="1"/>
          </p:cNvPicPr>
          <p:nvPr/>
        </p:nvPicPr>
        <p:blipFill>
          <a:blip r:embed="rId2"/>
          <a:stretch>
            <a:fillRect/>
          </a:stretch>
        </p:blipFill>
        <p:spPr>
          <a:xfrm>
            <a:off x="3619659" y="1008219"/>
            <a:ext cx="4061123" cy="5741456"/>
          </a:xfrm>
          <a:prstGeom prst="rect">
            <a:avLst/>
          </a:prstGeom>
        </p:spPr>
      </p:pic>
      <p:pic>
        <p:nvPicPr>
          <p:cNvPr id="4" name="Imagen 3"/>
          <p:cNvPicPr>
            <a:picLocks noChangeAspect="1"/>
          </p:cNvPicPr>
          <p:nvPr/>
        </p:nvPicPr>
        <p:blipFill>
          <a:blip r:embed="rId3"/>
          <a:stretch>
            <a:fillRect/>
          </a:stretch>
        </p:blipFill>
        <p:spPr>
          <a:xfrm>
            <a:off x="7797822" y="1080445"/>
            <a:ext cx="4031576" cy="5528458"/>
          </a:xfrm>
          <a:prstGeom prst="rect">
            <a:avLst/>
          </a:prstGeom>
        </p:spPr>
      </p:pic>
    </p:spTree>
    <p:extLst>
      <p:ext uri="{BB962C8B-B14F-4D97-AF65-F5344CB8AC3E}">
        <p14:creationId xmlns:p14="http://schemas.microsoft.com/office/powerpoint/2010/main" val="24997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tipo de diagnóstico según etapas de vida y sexo. Región Loreto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SE1-SE17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7008048" y="4583053"/>
            <a:ext cx="4571999" cy="1815882"/>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Hasta la S.E. </a:t>
            </a:r>
            <a:r>
              <a:rPr lang="es-ES" sz="1400" dirty="0" smtClean="0">
                <a:latin typeface="Arial" panose="020B0604020202020204" pitchFamily="34" charset="0"/>
                <a:cs typeface="Arial" panose="020B0604020202020204" pitchFamily="34" charset="0"/>
              </a:rPr>
              <a:t>17 </a:t>
            </a:r>
            <a:r>
              <a:rPr lang="es-ES" sz="1400" dirty="0">
                <a:latin typeface="Arial" panose="020B0604020202020204" pitchFamily="34" charset="0"/>
                <a:cs typeface="Arial" panose="020B0604020202020204" pitchFamily="34" charset="0"/>
              </a:rPr>
              <a:t>- 2024. La etapa de vida  adulto concentra el mayor porcentaje de casos con </a:t>
            </a:r>
            <a:r>
              <a:rPr lang="es-ES" sz="1400" dirty="0" smtClean="0">
                <a:latin typeface="Arial" panose="020B0604020202020204" pitchFamily="34" charset="0"/>
                <a:cs typeface="Arial" panose="020B0604020202020204" pitchFamily="34" charset="0"/>
              </a:rPr>
              <a:t>1,031 </a:t>
            </a:r>
            <a:r>
              <a:rPr lang="es-ES" sz="1400" dirty="0">
                <a:latin typeface="Arial" panose="020B0604020202020204" pitchFamily="34" charset="0"/>
                <a:cs typeface="Arial" panose="020B0604020202020204" pitchFamily="34" charset="0"/>
              </a:rPr>
              <a:t>casos  (</a:t>
            </a:r>
            <a:r>
              <a:rPr lang="es-ES" sz="1400" dirty="0" smtClean="0">
                <a:solidFill>
                  <a:srgbClr val="FF0000"/>
                </a:solidFill>
                <a:latin typeface="Arial" panose="020B0604020202020204" pitchFamily="34" charset="0"/>
                <a:cs typeface="Arial" panose="020B0604020202020204" pitchFamily="34" charset="0"/>
              </a:rPr>
              <a:t>28.22%</a:t>
            </a:r>
            <a:r>
              <a:rPr lang="es-ES" sz="1400" dirty="0" smtClean="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seguido de la etapa de vida Niño con </a:t>
            </a:r>
            <a:r>
              <a:rPr lang="es-ES" sz="1400" dirty="0" smtClean="0">
                <a:latin typeface="Arial" panose="020B0604020202020204" pitchFamily="34" charset="0"/>
                <a:cs typeface="Arial" panose="020B0604020202020204" pitchFamily="34" charset="0"/>
              </a:rPr>
              <a:t>971 </a:t>
            </a:r>
            <a:r>
              <a:rPr lang="es-ES" sz="1400" dirty="0">
                <a:latin typeface="Arial" panose="020B0604020202020204" pitchFamily="34" charset="0"/>
                <a:cs typeface="Arial" panose="020B0604020202020204" pitchFamily="34" charset="0"/>
              </a:rPr>
              <a:t>casos </a:t>
            </a:r>
            <a:r>
              <a:rPr lang="es-ES" sz="1400" dirty="0" smtClean="0">
                <a:latin typeface="Arial" panose="020B0604020202020204" pitchFamily="34" charset="0"/>
                <a:cs typeface="Arial" panose="020B0604020202020204" pitchFamily="34" charset="0"/>
              </a:rPr>
              <a:t>(</a:t>
            </a:r>
            <a:r>
              <a:rPr lang="es-ES" sz="1400" dirty="0" smtClean="0">
                <a:solidFill>
                  <a:srgbClr val="FF0000"/>
                </a:solidFill>
                <a:latin typeface="Arial" panose="020B0604020202020204" pitchFamily="34" charset="0"/>
                <a:cs typeface="Arial" panose="020B0604020202020204" pitchFamily="34" charset="0"/>
              </a:rPr>
              <a:t>26.58%</a:t>
            </a:r>
            <a:r>
              <a:rPr lang="es-ES" sz="1400" dirty="0" smtClean="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la mayoría de los casos corresponde a Dengue sin signos de alarma (</a:t>
            </a:r>
            <a:r>
              <a:rPr lang="es-ES" sz="1400" dirty="0" smtClean="0">
                <a:latin typeface="Arial" panose="020B0604020202020204" pitchFamily="34" charset="0"/>
                <a:cs typeface="Arial" panose="020B0604020202020204" pitchFamily="34" charset="0"/>
              </a:rPr>
              <a:t>3,323). </a:t>
            </a:r>
            <a:endParaRPr lang="es-ES" sz="1400" dirty="0">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ES" sz="1400" dirty="0">
                <a:latin typeface="Arial" panose="020B0604020202020204" pitchFamily="34" charset="0"/>
                <a:cs typeface="Arial" panose="020B0604020202020204" pitchFamily="34" charset="0"/>
              </a:rPr>
              <a:t>Según sexo el 52% son del sexo femenino y el 48% de sexo masculino.</a:t>
            </a:r>
          </a:p>
        </p:txBody>
      </p:sp>
      <p:graphicFrame>
        <p:nvGraphicFramePr>
          <p:cNvPr id="11" name="Gráfico 10">
            <a:extLst>
              <a:ext uri="{FF2B5EF4-FFF2-40B4-BE49-F238E27FC236}">
                <a16:creationId xmlns:a16="http://schemas.microsoft.com/office/drawing/2014/main" id="{0EA3DB5E-0379-4F3A-B053-0182E10DF6A7}"/>
              </a:ext>
            </a:extLst>
          </p:cNvPr>
          <p:cNvGraphicFramePr>
            <a:graphicFrameLocks/>
          </p:cNvGraphicFramePr>
          <p:nvPr>
            <p:extLst>
              <p:ext uri="{D42A27DB-BD31-4B8C-83A1-F6EECF244321}">
                <p14:modId xmlns:p14="http://schemas.microsoft.com/office/powerpoint/2010/main" val="1615064331"/>
              </p:ext>
            </p:extLst>
          </p:nvPr>
        </p:nvGraphicFramePr>
        <p:xfrm>
          <a:off x="7008048" y="1257185"/>
          <a:ext cx="4572000" cy="3072444"/>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n 1"/>
          <p:cNvPicPr>
            <a:picLocks noChangeAspect="1"/>
          </p:cNvPicPr>
          <p:nvPr/>
        </p:nvPicPr>
        <p:blipFill>
          <a:blip r:embed="rId4"/>
          <a:stretch>
            <a:fillRect/>
          </a:stretch>
        </p:blipFill>
        <p:spPr>
          <a:xfrm>
            <a:off x="448345" y="1257185"/>
            <a:ext cx="6559703" cy="4880856"/>
          </a:xfrm>
          <a:prstGeom prst="rect">
            <a:avLst/>
          </a:prstGeom>
        </p:spPr>
      </p:pic>
    </p:spTree>
    <p:extLst>
      <p:ext uri="{BB962C8B-B14F-4D97-AF65-F5344CB8AC3E}">
        <p14:creationId xmlns:p14="http://schemas.microsoft.com/office/powerpoint/2010/main" val="30332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82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6" name="8 CuadroTexto"/>
          <p:cNvSpPr txBox="1"/>
          <p:nvPr/>
        </p:nvSpPr>
        <p:spPr>
          <a:xfrm>
            <a:off x="105103" y="6033213"/>
            <a:ext cx="11981793" cy="795987"/>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PE" sz="1524" dirty="0">
                <a:latin typeface="Arial" panose="020B0604020202020204" pitchFamily="34" charset="0"/>
                <a:cs typeface="Arial" panose="020B0604020202020204" pitchFamily="34" charset="0"/>
              </a:rPr>
              <a:t>Hasta  la S.E. </a:t>
            </a:r>
            <a:r>
              <a:rPr lang="es-PE" sz="1524" dirty="0" smtClean="0">
                <a:latin typeface="Arial" panose="020B0604020202020204" pitchFamily="34" charset="0"/>
                <a:cs typeface="Arial" panose="020B0604020202020204" pitchFamily="34" charset="0"/>
              </a:rPr>
              <a:t>17 </a:t>
            </a:r>
            <a:r>
              <a:rPr lang="es-PE" sz="1524" dirty="0">
                <a:latin typeface="Arial" panose="020B0604020202020204" pitchFamily="34" charset="0"/>
                <a:cs typeface="Arial" panose="020B0604020202020204" pitchFamily="34" charset="0"/>
              </a:rPr>
              <a:t>- 2024, el </a:t>
            </a:r>
            <a:r>
              <a:rPr lang="es-PE" sz="1524" dirty="0" smtClean="0">
                <a:solidFill>
                  <a:srgbClr val="FF0000"/>
                </a:solidFill>
                <a:latin typeface="Arial" panose="020B0604020202020204" pitchFamily="34" charset="0"/>
                <a:cs typeface="Arial" panose="020B0604020202020204" pitchFamily="34" charset="0"/>
              </a:rPr>
              <a:t>80.51% </a:t>
            </a:r>
            <a:r>
              <a:rPr lang="es-PE" sz="1524" dirty="0">
                <a:latin typeface="Arial" panose="020B0604020202020204" pitchFamily="34" charset="0"/>
                <a:cs typeface="Arial" panose="020B0604020202020204" pitchFamily="34" charset="0"/>
              </a:rPr>
              <a:t>de los casos se concentran en 9 distritos siendo Yurimaguas el que más reporta (</a:t>
            </a:r>
            <a:r>
              <a:rPr lang="es-PE" sz="1524" dirty="0" smtClean="0">
                <a:latin typeface="Arial" panose="020B0604020202020204" pitchFamily="34" charset="0"/>
                <a:cs typeface="Arial" panose="020B0604020202020204" pitchFamily="34" charset="0"/>
              </a:rPr>
              <a:t>39.89%). </a:t>
            </a:r>
            <a:r>
              <a:rPr lang="es-PE" sz="1524" dirty="0">
                <a:latin typeface="Arial" panose="020B0604020202020204" pitchFamily="34" charset="0"/>
                <a:cs typeface="Arial" panose="020B0604020202020204" pitchFamily="34" charset="0"/>
              </a:rPr>
              <a:t>En comparación con el año 2023 (</a:t>
            </a:r>
            <a:r>
              <a:rPr lang="es-PE" sz="1524" dirty="0" smtClean="0">
                <a:latin typeface="Arial" panose="020B0604020202020204" pitchFamily="34" charset="0"/>
                <a:cs typeface="Arial" panose="020B0604020202020204" pitchFamily="34" charset="0"/>
              </a:rPr>
              <a:t>4,588) </a:t>
            </a:r>
            <a:r>
              <a:rPr lang="es-PE" sz="1524" dirty="0">
                <a:latin typeface="Arial" panose="020B0604020202020204" pitchFamily="34" charset="0"/>
                <a:cs typeface="Arial" panose="020B0604020202020204" pitchFamily="34" charset="0"/>
              </a:rPr>
              <a:t>los casos de dengue en el 2024 disminuyeron en un </a:t>
            </a:r>
            <a:r>
              <a:rPr lang="es-PE" sz="1524" dirty="0" smtClean="0">
                <a:latin typeface="Arial" panose="020B0604020202020204" pitchFamily="34" charset="0"/>
                <a:cs typeface="Arial" panose="020B0604020202020204" pitchFamily="34" charset="0"/>
              </a:rPr>
              <a:t>20.4% (935 </a:t>
            </a:r>
            <a:r>
              <a:rPr lang="es-PE" sz="1524" dirty="0">
                <a:latin typeface="Arial" panose="020B0604020202020204" pitchFamily="34" charset="0"/>
                <a:cs typeface="Arial" panose="020B0604020202020204" pitchFamily="34" charset="0"/>
              </a:rPr>
              <a:t>casos menos); Según el mapa de riesgo, </a:t>
            </a:r>
            <a:r>
              <a:rPr lang="es-PE" sz="1524" dirty="0" smtClean="0">
                <a:latin typeface="Arial" panose="020B0604020202020204" pitchFamily="34" charset="0"/>
                <a:cs typeface="Arial" panose="020B0604020202020204" pitchFamily="34" charset="0"/>
              </a:rPr>
              <a:t>22 </a:t>
            </a:r>
            <a:r>
              <a:rPr lang="es-PE" sz="1524" dirty="0">
                <a:latin typeface="Arial" panose="020B0604020202020204" pitchFamily="34" charset="0"/>
                <a:cs typeface="Arial" panose="020B0604020202020204" pitchFamily="34" charset="0"/>
              </a:rPr>
              <a:t>distritos están considerados de Alto riesgo, </a:t>
            </a:r>
            <a:r>
              <a:rPr lang="es-PE" sz="1524" dirty="0" smtClean="0">
                <a:latin typeface="Arial" panose="020B0604020202020204" pitchFamily="34" charset="0"/>
                <a:cs typeface="Arial" panose="020B0604020202020204" pitchFamily="34" charset="0"/>
              </a:rPr>
              <a:t>7 </a:t>
            </a:r>
            <a:r>
              <a:rPr lang="es-PE" sz="1524" dirty="0">
                <a:latin typeface="Arial" panose="020B0604020202020204" pitchFamily="34" charset="0"/>
                <a:cs typeface="Arial" panose="020B0604020202020204" pitchFamily="34" charset="0"/>
              </a:rPr>
              <a:t>de Mediano Riesgo y </a:t>
            </a:r>
            <a:r>
              <a:rPr lang="es-PE" sz="1524" dirty="0" smtClean="0">
                <a:latin typeface="Arial" panose="020B0604020202020204" pitchFamily="34" charset="0"/>
                <a:cs typeface="Arial" panose="020B0604020202020204" pitchFamily="34" charset="0"/>
              </a:rPr>
              <a:t>4 </a:t>
            </a:r>
            <a:r>
              <a:rPr lang="es-PE" sz="1524" dirty="0">
                <a:latin typeface="Arial" panose="020B0604020202020204" pitchFamily="34" charset="0"/>
                <a:cs typeface="Arial" panose="020B0604020202020204" pitchFamily="34" charset="0"/>
              </a:rPr>
              <a:t>distritos de bajo riesgo. </a:t>
            </a:r>
          </a:p>
        </p:txBody>
      </p:sp>
      <p:sp>
        <p:nvSpPr>
          <p:cNvPr id="10" name="CuadroTexto 9">
            <a:extLst>
              <a:ext uri="{FF2B5EF4-FFF2-40B4-BE49-F238E27FC236}">
                <a16:creationId xmlns:a16="http://schemas.microsoft.com/office/drawing/2014/main" id="{AA596912-E619-4325-840B-63DAA6D52131}"/>
              </a:ext>
            </a:extLst>
          </p:cNvPr>
          <p:cNvSpPr txBox="1"/>
          <p:nvPr/>
        </p:nvSpPr>
        <p:spPr>
          <a:xfrm>
            <a:off x="199242" y="5518125"/>
            <a:ext cx="4000852" cy="224357"/>
          </a:xfrm>
          <a:prstGeom prst="rect">
            <a:avLst/>
          </a:prstGeom>
          <a:noFill/>
        </p:spPr>
        <p:txBody>
          <a:bodyPr wrap="square" rtlCol="0">
            <a:spAutoFit/>
          </a:bodyPr>
          <a:lstStyle/>
          <a:p>
            <a:r>
              <a:rPr lang="es-MX" sz="858"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694160" y="913783"/>
            <a:ext cx="3284574" cy="4643601"/>
          </a:xfrm>
          <a:prstGeom prst="rect">
            <a:avLst/>
          </a:prstGeom>
        </p:spPr>
      </p:pic>
      <p:pic>
        <p:nvPicPr>
          <p:cNvPr id="8" name="Imagen 7"/>
          <p:cNvPicPr>
            <a:picLocks noChangeAspect="1"/>
          </p:cNvPicPr>
          <p:nvPr/>
        </p:nvPicPr>
        <p:blipFill>
          <a:blip r:embed="rId4"/>
          <a:stretch>
            <a:fillRect/>
          </a:stretch>
        </p:blipFill>
        <p:spPr>
          <a:xfrm>
            <a:off x="4432253" y="830904"/>
            <a:ext cx="6982233" cy="5044379"/>
          </a:xfrm>
          <a:prstGeom prst="rect">
            <a:avLst/>
          </a:prstGeom>
        </p:spPr>
      </p:pic>
    </p:spTree>
    <p:extLst>
      <p:ext uri="{BB962C8B-B14F-4D97-AF65-F5344CB8AC3E}">
        <p14:creationId xmlns:p14="http://schemas.microsoft.com/office/powerpoint/2010/main" val="47226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Iquitos ciudad S.E.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14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452882" y="2050110"/>
            <a:ext cx="2051276" cy="3783343"/>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45" dirty="0"/>
              <a:t>El mapa de calor de dengue muestra casos dispersos en los 4 distritos de la ciudad de Iquitos, observándose puntos focalizado de mayor concentración de casos en el distrito de </a:t>
            </a:r>
            <a:r>
              <a:rPr lang="es-ES" sz="1845" dirty="0" smtClean="0"/>
              <a:t>Iquitos: </a:t>
            </a:r>
            <a:r>
              <a:rPr lang="es-ES" sz="1845" dirty="0">
                <a:solidFill>
                  <a:srgbClr val="FF0000"/>
                </a:solidFill>
              </a:rPr>
              <a:t>(</a:t>
            </a:r>
            <a:r>
              <a:rPr lang="es-ES" sz="1845" dirty="0" smtClean="0">
                <a:solidFill>
                  <a:srgbClr val="FF0000"/>
                </a:solidFill>
              </a:rPr>
              <a:t>Sector 14,15)</a:t>
            </a:r>
            <a:endParaRPr lang="es-ES" sz="1845" dirty="0"/>
          </a:p>
        </p:txBody>
      </p:sp>
      <p:pic>
        <p:nvPicPr>
          <p:cNvPr id="4" name="Imagen 3"/>
          <p:cNvPicPr>
            <a:picLocks noChangeAspect="1"/>
          </p:cNvPicPr>
          <p:nvPr/>
        </p:nvPicPr>
        <p:blipFill>
          <a:blip r:embed="rId2"/>
          <a:stretch>
            <a:fillRect/>
          </a:stretch>
        </p:blipFill>
        <p:spPr>
          <a:xfrm>
            <a:off x="977461" y="860133"/>
            <a:ext cx="8219091" cy="5811218"/>
          </a:xfrm>
          <a:prstGeom prst="rect">
            <a:avLst/>
          </a:prstGeom>
        </p:spPr>
      </p:pic>
    </p:spTree>
    <p:extLst>
      <p:ext uri="{BB962C8B-B14F-4D97-AF65-F5344CB8AC3E}">
        <p14:creationId xmlns:p14="http://schemas.microsoft.com/office/powerpoint/2010/main" val="373571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24442"/>
            <a:ext cx="12192000" cy="79378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Tasa de Letalidad de Dengue, Región Loreto Años 2018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 (*SE 17). </a:t>
            </a: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pic>
        <p:nvPicPr>
          <p:cNvPr id="2" name="Imagen 1"/>
          <p:cNvPicPr>
            <a:picLocks noChangeAspect="1"/>
          </p:cNvPicPr>
          <p:nvPr/>
        </p:nvPicPr>
        <p:blipFill>
          <a:blip r:embed="rId3"/>
          <a:stretch>
            <a:fillRect/>
          </a:stretch>
        </p:blipFill>
        <p:spPr>
          <a:xfrm>
            <a:off x="1549630" y="993534"/>
            <a:ext cx="9290471" cy="5427696"/>
          </a:xfrm>
          <a:prstGeom prst="rect">
            <a:avLst/>
          </a:prstGeom>
        </p:spPr>
      </p:pic>
      <p:sp>
        <p:nvSpPr>
          <p:cNvPr id="9" name="Rectángulo 8"/>
          <p:cNvSpPr/>
          <p:nvPr/>
        </p:nvSpPr>
        <p:spPr>
          <a:xfrm>
            <a:off x="6222708" y="5959010"/>
            <a:ext cx="950311" cy="290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3"/>
          </a:p>
        </p:txBody>
      </p:sp>
    </p:spTree>
    <p:extLst>
      <p:ext uri="{BB962C8B-B14F-4D97-AF65-F5344CB8AC3E}">
        <p14:creationId xmlns:p14="http://schemas.microsoft.com/office/powerpoint/2010/main" val="2803896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MX" sz="4000" b="1" dirty="0">
                <a:solidFill>
                  <a:srgbClr val="002060"/>
                </a:solidFill>
                <a:latin typeface="Arial" panose="020B0604020202020204" pitchFamily="34" charset="0"/>
                <a:cs typeface="Arial" panose="020B0604020202020204" pitchFamily="34" charset="0"/>
              </a:rPr>
              <a:t>DIAGNÓSTICO DEL VIRUS DENGUE</a:t>
            </a:r>
            <a:endParaRPr lang="en-US" sz="4000" dirty="0">
              <a:solidFill>
                <a:srgbClr val="002060"/>
              </a:solidFill>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N°17: SE17.2024</a:t>
            </a:r>
          </a:p>
          <a:p>
            <a:pPr algn="ctr"/>
            <a:r>
              <a:rPr lang="es-MX" b="1" dirty="0">
                <a:solidFill>
                  <a:srgbClr val="C00000"/>
                </a:solidFill>
                <a:latin typeface="Arial" panose="020B0604020202020204" pitchFamily="34" charset="0"/>
                <a:cs typeface="Arial" panose="020B0604020202020204" pitchFamily="34" charset="0"/>
              </a:rPr>
              <a:t>(Corte 27.ABR.2024)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900013" y="4721266"/>
            <a:ext cx="2239716"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VIROLOGIA</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pic>
        <p:nvPicPr>
          <p:cNvPr id="8" name="Imagen 7">
            <a:extLst>
              <a:ext uri="{FF2B5EF4-FFF2-40B4-BE49-F238E27FC236}">
                <a16:creationId xmlns:a16="http://schemas.microsoft.com/office/drawing/2014/main" id="{3E93B425-BCDD-49DA-9CDC-0FA67010C226}"/>
              </a:ext>
            </a:extLst>
          </p:cNvPr>
          <p:cNvPicPr>
            <a:picLocks noChangeAspect="1"/>
          </p:cNvPicPr>
          <p:nvPr/>
        </p:nvPicPr>
        <p:blipFill>
          <a:blip r:embed="rId3"/>
          <a:stretch>
            <a:fillRect/>
          </a:stretch>
        </p:blipFill>
        <p:spPr>
          <a:xfrm>
            <a:off x="10994065" y="263650"/>
            <a:ext cx="940155" cy="1394735"/>
          </a:xfrm>
          <a:prstGeom prst="rect">
            <a:avLst/>
          </a:prstGeom>
        </p:spPr>
      </p:pic>
    </p:spTree>
    <p:extLst>
      <p:ext uri="{BB962C8B-B14F-4D97-AF65-F5344CB8AC3E}">
        <p14:creationId xmlns:p14="http://schemas.microsoft.com/office/powerpoint/2010/main" val="112580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302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Enfermedades Notificadas por Semana Epidemiológica,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Año  2024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17)</a:t>
            </a: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5" name="CuadroTexto 4"/>
          <p:cNvSpPr txBox="1"/>
          <p:nvPr/>
        </p:nvSpPr>
        <p:spPr>
          <a:xfrm>
            <a:off x="9404592" y="992958"/>
            <a:ext cx="2177331" cy="548701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a:t>
            </a:r>
            <a:r>
              <a:rPr lang="es-PE" sz="1524" dirty="0" smtClean="0">
                <a:effectLst/>
                <a:latin typeface="Arial" panose="020B0604020202020204" pitchFamily="34" charset="0"/>
                <a:cs typeface="Arial" panose="020B0604020202020204" pitchFamily="34" charset="0"/>
              </a:rPr>
              <a:t>17- </a:t>
            </a:r>
            <a:r>
              <a:rPr lang="es-PE" sz="1524" dirty="0">
                <a:effectLst/>
                <a:latin typeface="Arial" panose="020B0604020202020204" pitchFamily="34" charset="0"/>
                <a:cs typeface="Arial" panose="020B0604020202020204" pitchFamily="34" charset="0"/>
              </a:rPr>
              <a:t>2024 se han notificado </a:t>
            </a:r>
            <a:r>
              <a:rPr lang="es-PE" sz="1524" dirty="0" smtClean="0">
                <a:effectLst/>
                <a:latin typeface="Arial" panose="020B0604020202020204" pitchFamily="34" charset="0"/>
                <a:cs typeface="Arial" panose="020B0604020202020204" pitchFamily="34" charset="0"/>
              </a:rPr>
              <a:t>30 </a:t>
            </a:r>
            <a:r>
              <a:rPr lang="es-PE" sz="1524" dirty="0">
                <a:effectLst/>
                <a:latin typeface="Arial" panose="020B0604020202020204" pitchFamily="34" charset="0"/>
                <a:cs typeface="Arial" panose="020B0604020202020204" pitchFamily="34" charset="0"/>
              </a:rPr>
              <a:t>daños bajo vigilancia, 3 de ellas representan el </a:t>
            </a:r>
            <a:r>
              <a:rPr lang="es-PE" sz="1524" dirty="0" smtClean="0">
                <a:solidFill>
                  <a:srgbClr val="FF0000"/>
                </a:solidFill>
                <a:effectLst/>
                <a:latin typeface="Arial" panose="020B0604020202020204" pitchFamily="34" charset="0"/>
                <a:cs typeface="Arial" panose="020B0604020202020204" pitchFamily="34" charset="0"/>
              </a:rPr>
              <a:t>80.16%</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en las que prevalece Malaria Vivax (</a:t>
            </a:r>
            <a:r>
              <a:rPr lang="es-PE" sz="1524" dirty="0" smtClean="0">
                <a:effectLst/>
                <a:latin typeface="Arial" panose="020B0604020202020204" pitchFamily="34" charset="0"/>
                <a:cs typeface="Arial" panose="020B0604020202020204" pitchFamily="34" charset="0"/>
              </a:rPr>
              <a:t>46.76%), </a:t>
            </a:r>
            <a:r>
              <a:rPr lang="es-PE" sz="1524" dirty="0">
                <a:effectLst/>
                <a:latin typeface="Arial" panose="020B0604020202020204" pitchFamily="34" charset="0"/>
                <a:cs typeface="Arial" panose="020B0604020202020204" pitchFamily="34" charset="0"/>
              </a:rPr>
              <a:t>Dengue sin signos de Alarma (</a:t>
            </a:r>
            <a:r>
              <a:rPr lang="es-PE" sz="1524" dirty="0" smtClean="0">
                <a:effectLst/>
                <a:latin typeface="Arial" panose="020B0604020202020204" pitchFamily="34" charset="0"/>
                <a:cs typeface="Arial" panose="020B0604020202020204" pitchFamily="34" charset="0"/>
              </a:rPr>
              <a:t>21.09%) </a:t>
            </a:r>
            <a:r>
              <a:rPr lang="es-PE" sz="1524" dirty="0">
                <a:effectLst/>
                <a:latin typeface="Arial" panose="020B0604020202020204" pitchFamily="34" charset="0"/>
                <a:cs typeface="Arial" panose="020B0604020202020204" pitchFamily="34" charset="0"/>
              </a:rPr>
              <a:t>y Leptospirosis (</a:t>
            </a:r>
            <a:r>
              <a:rPr lang="es-PE" sz="1524" dirty="0" smtClean="0">
                <a:effectLst/>
                <a:latin typeface="Arial" panose="020B0604020202020204" pitchFamily="34" charset="0"/>
                <a:cs typeface="Arial" panose="020B0604020202020204" pitchFamily="34" charset="0"/>
              </a:rPr>
              <a:t>12.30%). </a:t>
            </a:r>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En el 2023 se reportaron </a:t>
            </a:r>
            <a:r>
              <a:rPr lang="es-PE" sz="1524" dirty="0" smtClean="0">
                <a:effectLst/>
                <a:latin typeface="Arial" panose="020B0604020202020204" pitchFamily="34" charset="0"/>
                <a:cs typeface="Arial" panose="020B0604020202020204" pitchFamily="34" charset="0"/>
              </a:rPr>
              <a:t>26 </a:t>
            </a:r>
            <a:r>
              <a:rPr lang="es-PE" sz="1524" dirty="0">
                <a:effectLst/>
                <a:latin typeface="Arial" panose="020B0604020202020204" pitchFamily="34" charset="0"/>
                <a:cs typeface="Arial" panose="020B0604020202020204" pitchFamily="34" charset="0"/>
              </a:rPr>
              <a:t>enfermedades en ese mismo periodo, siendo las tres primeras enfermedades las mismas presentadas en el 2024. </a:t>
            </a:r>
          </a:p>
        </p:txBody>
      </p:sp>
      <p:pic>
        <p:nvPicPr>
          <p:cNvPr id="3" name="Imagen 2"/>
          <p:cNvPicPr>
            <a:picLocks noChangeAspect="1"/>
          </p:cNvPicPr>
          <p:nvPr/>
        </p:nvPicPr>
        <p:blipFill>
          <a:blip r:embed="rId2"/>
          <a:stretch>
            <a:fillRect/>
          </a:stretch>
        </p:blipFill>
        <p:spPr>
          <a:xfrm>
            <a:off x="752791" y="864084"/>
            <a:ext cx="8449019" cy="5744765"/>
          </a:xfrm>
          <a:prstGeom prst="rect">
            <a:avLst/>
          </a:prstGeom>
        </p:spPr>
      </p:pic>
    </p:spTree>
    <p:extLst>
      <p:ext uri="{BB962C8B-B14F-4D97-AF65-F5344CB8AC3E}">
        <p14:creationId xmlns:p14="http://schemas.microsoft.com/office/powerpoint/2010/main" val="700594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0649" y="96250"/>
            <a:ext cx="11879432"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NÚMERO DE MUESTRAS DE DENGUE E INDICE DE POSITIVIDAD POR SEMANA EPIDEMIOLÓGICA. SE 17 2024. (CORTE 27.04.2024)</a:t>
            </a:r>
            <a:endParaRPr lang="en-US" sz="1700" b="1" dirty="0">
              <a:solidFill>
                <a:srgbClr val="002060"/>
              </a:solidFill>
              <a:latin typeface="Arial" panose="020B0604020202020204" pitchFamily="34" charset="0"/>
              <a:cs typeface="Arial" panose="020B0604020202020204" pitchFamily="34" charset="0"/>
            </a:endParaRPr>
          </a:p>
        </p:txBody>
      </p:sp>
      <p:sp>
        <p:nvSpPr>
          <p:cNvPr id="10" name="CuadroTexto 9"/>
          <p:cNvSpPr txBox="1"/>
          <p:nvPr/>
        </p:nvSpPr>
        <p:spPr>
          <a:xfrm>
            <a:off x="721453" y="5100506"/>
            <a:ext cx="5229777"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GERESA Loreto: CPC. Dirección de Referencia Regional de Loreto. Unidad de Virología.  NetLabv.2  </a:t>
            </a:r>
          </a:p>
        </p:txBody>
      </p:sp>
      <p:sp>
        <p:nvSpPr>
          <p:cNvPr id="3" name="Marcador de número de diapositiva 2"/>
          <p:cNvSpPr>
            <a:spLocks noGrp="1"/>
          </p:cNvSpPr>
          <p:nvPr>
            <p:ph type="sldNum" sz="quarter" idx="12"/>
          </p:nvPr>
        </p:nvSpPr>
        <p:spPr>
          <a:xfrm>
            <a:off x="8801986" y="6524772"/>
            <a:ext cx="2743200" cy="365125"/>
          </a:xfrm>
        </p:spPr>
        <p:txBody>
          <a:bodyPr/>
          <a:lstStyle/>
          <a:p>
            <a:fld id="{F5620382-0A46-4FB1-A959-BEC0BD143610}" type="slidenum">
              <a:rPr lang="en-US" smtClean="0"/>
              <a:t>20</a:t>
            </a:fld>
            <a:endParaRPr lang="en-US" dirty="0"/>
          </a:p>
        </p:txBody>
      </p:sp>
      <p:sp>
        <p:nvSpPr>
          <p:cNvPr id="5" name="CuadroTexto 4">
            <a:extLst>
              <a:ext uri="{FF2B5EF4-FFF2-40B4-BE49-F238E27FC236}">
                <a16:creationId xmlns:a16="http://schemas.microsoft.com/office/drawing/2014/main" id="{7EDC58B6-26E5-FD50-9447-88422E3E1702}"/>
              </a:ext>
            </a:extLst>
          </p:cNvPr>
          <p:cNvSpPr txBox="1"/>
          <p:nvPr/>
        </p:nvSpPr>
        <p:spPr>
          <a:xfrm>
            <a:off x="150692" y="5677578"/>
            <a:ext cx="11879430" cy="646331"/>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El índice de positividad muestra el porcentaje de resultados positivos con respecto al número total de pruebas procesadas. </a:t>
            </a:r>
          </a:p>
          <a:p>
            <a:pPr algn="just"/>
            <a:r>
              <a:rPr lang="es-MX" sz="1200" b="1" dirty="0">
                <a:latin typeface="Arial" panose="020B0604020202020204" pitchFamily="34" charset="0"/>
                <a:cs typeface="Arial" panose="020B0604020202020204" pitchFamily="34" charset="0"/>
              </a:rPr>
              <a:t>Se observa una </a:t>
            </a:r>
            <a:r>
              <a:rPr lang="es-MX" sz="1200" b="1" dirty="0" err="1">
                <a:latin typeface="Arial" panose="020B0604020202020204" pitchFamily="34" charset="0"/>
                <a:cs typeface="Arial" panose="020B0604020202020204" pitchFamily="34" charset="0"/>
              </a:rPr>
              <a:t>disminucion</a:t>
            </a:r>
            <a:r>
              <a:rPr lang="es-MX" sz="1200" b="1" dirty="0">
                <a:latin typeface="Arial" panose="020B0604020202020204" pitchFamily="34" charset="0"/>
                <a:cs typeface="Arial" panose="020B0604020202020204" pitchFamily="34" charset="0"/>
              </a:rPr>
              <a:t> del índice de positividad entre las semanas 15 y 16  9.44 % y 4.45 % respectivamente; sin embargo se observa un incremento del IP entre la SE 16 a la SE 17, con un IP del 8.04 % en la ultima SE.</a:t>
            </a:r>
          </a:p>
        </p:txBody>
      </p:sp>
      <p:graphicFrame>
        <p:nvGraphicFramePr>
          <p:cNvPr id="2" name="Gráfico 1">
            <a:extLst>
              <a:ext uri="{FF2B5EF4-FFF2-40B4-BE49-F238E27FC236}">
                <a16:creationId xmlns:a16="http://schemas.microsoft.com/office/drawing/2014/main" id="{ECB2F19D-747E-41CD-E633-F94428068351}"/>
              </a:ext>
            </a:extLst>
          </p:cNvPr>
          <p:cNvGraphicFramePr>
            <a:graphicFrameLocks/>
          </p:cNvGraphicFramePr>
          <p:nvPr>
            <p:extLst/>
          </p:nvPr>
        </p:nvGraphicFramePr>
        <p:xfrm>
          <a:off x="545284" y="1057013"/>
          <a:ext cx="11224470" cy="41434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227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F0AEF81-6AE2-C26B-E692-4AB674ED809C}"/>
              </a:ext>
            </a:extLst>
          </p:cNvPr>
          <p:cNvSpPr txBox="1"/>
          <p:nvPr/>
        </p:nvSpPr>
        <p:spPr>
          <a:xfrm>
            <a:off x="415765" y="5337167"/>
            <a:ext cx="11648122" cy="1200329"/>
          </a:xfrm>
          <a:prstGeom prst="rect">
            <a:avLst/>
          </a:prstGeom>
          <a:noFill/>
          <a:ln>
            <a:solidFill>
              <a:schemeClr val="tx1"/>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Durante la semana epidemiológica 17, con corte 27.04.2024, se procesaron 129 muestras mediante la prueba de ELISA anticuerpo IgM, esta prueba se procesan en pacientes con tiempo de enfermedad mayor a 5 días. </a:t>
            </a:r>
          </a:p>
          <a:p>
            <a:pPr algn="just"/>
            <a:r>
              <a:rPr lang="es-MX" sz="1200" b="1" dirty="0">
                <a:latin typeface="Arial" panose="020B0604020202020204" pitchFamily="34" charset="0"/>
                <a:cs typeface="Arial" panose="020B0604020202020204" pitchFamily="34" charset="0"/>
              </a:rPr>
              <a:t>Se han analizado 182 muestras mediante la prueba de ELISA antígeno NS1, esta prueba permite un diagnóstico temprano, detecta la presencia del virus durante los primeros 5 días de enfermedad. </a:t>
            </a:r>
          </a:p>
          <a:p>
            <a:pPr algn="just"/>
            <a:r>
              <a:rPr lang="es-MX" sz="1200" b="1" dirty="0">
                <a:latin typeface="Arial" panose="020B0604020202020204" pitchFamily="34" charset="0"/>
                <a:cs typeface="Arial" panose="020B0604020202020204" pitchFamily="34" charset="0"/>
              </a:rPr>
              <a:t>Se han reportado 15 casos positivos que corresponden a pacientes que se encuentran en los primeros días de la enfermedad (ELISA Antígeno NS1). </a:t>
            </a:r>
          </a:p>
          <a:p>
            <a:pPr algn="just"/>
            <a:r>
              <a:rPr lang="es-MX" sz="1200" b="1" dirty="0">
                <a:latin typeface="Arial" panose="020B0604020202020204" pitchFamily="34" charset="0"/>
                <a:cs typeface="Arial" panose="020B0604020202020204" pitchFamily="34" charset="0"/>
              </a:rPr>
              <a:t>Y 10 casos positivas en pacientes con mas de cinco días de enfermedad (ELISA IgM). </a:t>
            </a:r>
            <a:endParaRPr lang="es-ES" sz="1200" b="1"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a:xfrm>
            <a:off x="8927282" y="6354934"/>
            <a:ext cx="2743200" cy="365125"/>
          </a:xfrm>
        </p:spPr>
        <p:txBody>
          <a:bodyPr/>
          <a:lstStyle/>
          <a:p>
            <a:fld id="{F5620382-0A46-4FB1-A959-BEC0BD143610}" type="slidenum">
              <a:rPr lang="en-US" smtClean="0"/>
              <a:t>21</a:t>
            </a:fld>
            <a:endParaRPr lang="en-US" dirty="0"/>
          </a:p>
        </p:txBody>
      </p:sp>
      <p:sp>
        <p:nvSpPr>
          <p:cNvPr id="8" name="CuadroTexto 7">
            <a:extLst>
              <a:ext uri="{FF2B5EF4-FFF2-40B4-BE49-F238E27FC236}">
                <a16:creationId xmlns:a16="http://schemas.microsoft.com/office/drawing/2014/main" id="{7D1D213F-6181-4C51-9B35-8BE19C6017D9}"/>
              </a:ext>
            </a:extLst>
          </p:cNvPr>
          <p:cNvSpPr txBox="1"/>
          <p:nvPr/>
        </p:nvSpPr>
        <p:spPr>
          <a:xfrm>
            <a:off x="119537" y="29269"/>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RESULTADOS DENGUE POR TIPO DE PRUEBA (IgM y NS1). SE 17 2024. (CORTE 27.04.2024)</a:t>
            </a:r>
          </a:p>
        </p:txBody>
      </p:sp>
      <p:sp>
        <p:nvSpPr>
          <p:cNvPr id="9" name="CuadroTexto 8">
            <a:extLst>
              <a:ext uri="{FF2B5EF4-FFF2-40B4-BE49-F238E27FC236}">
                <a16:creationId xmlns:a16="http://schemas.microsoft.com/office/drawing/2014/main" id="{B8FC124A-A95C-4511-9CEE-BCF1FD361F72}"/>
              </a:ext>
            </a:extLst>
          </p:cNvPr>
          <p:cNvSpPr txBox="1"/>
          <p:nvPr/>
        </p:nvSpPr>
        <p:spPr>
          <a:xfrm>
            <a:off x="1124126" y="4815281"/>
            <a:ext cx="6919259" cy="230832"/>
          </a:xfrm>
          <a:prstGeom prst="rect">
            <a:avLst/>
          </a:prstGeom>
          <a:noFill/>
        </p:spPr>
        <p:txBody>
          <a:bodyPr wrap="square" rtlCol="0">
            <a:spAutoFit/>
          </a:bodyPr>
          <a:lstStyle/>
          <a:p>
            <a:r>
              <a:rPr lang="es-MX" sz="800" dirty="0">
                <a:latin typeface="Arial" panose="020B0604020202020204" pitchFamily="34" charset="0"/>
                <a:cs typeface="Arial" panose="020B0604020202020204" pitchFamily="34" charset="0"/>
              </a:rPr>
              <a:t>Fuente: GERESA </a:t>
            </a:r>
            <a:r>
              <a:rPr lang="es-MX" sz="900" dirty="0">
                <a:latin typeface="Arial" panose="020B0604020202020204" pitchFamily="34" charset="0"/>
                <a:cs typeface="Arial" panose="020B0604020202020204" pitchFamily="34" charset="0"/>
              </a:rPr>
              <a:t>Loreto</a:t>
            </a:r>
            <a:r>
              <a:rPr lang="es-MX" sz="800" dirty="0">
                <a:latin typeface="Arial" panose="020B0604020202020204" pitchFamily="34" charset="0"/>
                <a:cs typeface="Arial" panose="020B0604020202020204" pitchFamily="34" charset="0"/>
              </a:rPr>
              <a:t>: CPC. Dirección de Referencia Regional de Loreto. Unidad de Virología.  NetLabv.2  </a:t>
            </a:r>
          </a:p>
        </p:txBody>
      </p:sp>
      <p:pic>
        <p:nvPicPr>
          <p:cNvPr id="5" name="Imagen 4">
            <a:extLst>
              <a:ext uri="{FF2B5EF4-FFF2-40B4-BE49-F238E27FC236}">
                <a16:creationId xmlns:a16="http://schemas.microsoft.com/office/drawing/2014/main" id="{CF6EA91A-D7F0-6B4F-CAC8-A37782CC2CCA}"/>
              </a:ext>
            </a:extLst>
          </p:cNvPr>
          <p:cNvPicPr>
            <a:picLocks noChangeAspect="1"/>
          </p:cNvPicPr>
          <p:nvPr/>
        </p:nvPicPr>
        <p:blipFill>
          <a:blip r:embed="rId2"/>
          <a:stretch>
            <a:fillRect/>
          </a:stretch>
        </p:blipFill>
        <p:spPr>
          <a:xfrm>
            <a:off x="1124126" y="922789"/>
            <a:ext cx="9706062" cy="3789530"/>
          </a:xfrm>
          <a:prstGeom prst="rect">
            <a:avLst/>
          </a:prstGeom>
        </p:spPr>
      </p:pic>
    </p:spTree>
    <p:extLst>
      <p:ext uri="{BB962C8B-B14F-4D97-AF65-F5344CB8AC3E}">
        <p14:creationId xmlns:p14="http://schemas.microsoft.com/office/powerpoint/2010/main" val="420438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a:extLst>
              <a:ext uri="{FF2B5EF4-FFF2-40B4-BE49-F238E27FC236}">
                <a16:creationId xmlns:a16="http://schemas.microsoft.com/office/drawing/2014/main" id="{533D23D9-4D93-4733-B9E6-C63E581E3956}"/>
              </a:ext>
            </a:extLst>
          </p:cNvPr>
          <p:cNvGraphicFramePr>
            <a:graphicFrameLocks/>
          </p:cNvGraphicFramePr>
          <p:nvPr/>
        </p:nvGraphicFramePr>
        <p:xfrm>
          <a:off x="276620" y="980386"/>
          <a:ext cx="11531682" cy="4606788"/>
        </p:xfrm>
        <a:graphic>
          <a:graphicData uri="http://schemas.openxmlformats.org/drawingml/2006/chart">
            <c:chart xmlns:c="http://schemas.openxmlformats.org/drawingml/2006/chart" xmlns:r="http://schemas.openxmlformats.org/officeDocument/2006/relationships" r:id="rId2"/>
          </a:graphicData>
        </a:graphic>
      </p:graphicFrame>
      <p:sp>
        <p:nvSpPr>
          <p:cNvPr id="3" name="Marcador de número de diapositiva 2"/>
          <p:cNvSpPr>
            <a:spLocks noGrp="1"/>
          </p:cNvSpPr>
          <p:nvPr>
            <p:ph type="sldNum" sz="quarter" idx="12"/>
          </p:nvPr>
        </p:nvSpPr>
        <p:spPr/>
        <p:txBody>
          <a:bodyPr/>
          <a:lstStyle/>
          <a:p>
            <a:fld id="{F5620382-0A46-4FB1-A959-BEC0BD143610}" type="slidenum">
              <a:rPr lang="en-US" smtClean="0"/>
              <a:t>22</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22</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276620" y="5587174"/>
            <a:ext cx="11531682" cy="523220"/>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La dinámica de los serotipos de Dengue hasta la SE17 en los años 2023 y 2024. Hasta la SE17-2024 se identificaron tres serotipos del virus: DENV-1, DENV-2 y DENV-3, No se detectó la presencia del serotipo DENV-4 y el serotipo DENV-1 muestra una predominancia desde la SE02. </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IDENTIFICACIÓN DE LOS SEROTIPOS DEL DENGUE (DENV-1,2,3 Y 4) EN LA REGIÓN LORETO HASTA LA SE17-2024</a:t>
            </a:r>
            <a:endParaRPr lang="en-US" sz="24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47BFCF0-A271-4D12-8C20-B12399A73C21}"/>
              </a:ext>
            </a:extLst>
          </p:cNvPr>
          <p:cNvSpPr txBox="1"/>
          <p:nvPr/>
        </p:nvSpPr>
        <p:spPr>
          <a:xfrm>
            <a:off x="276620" y="6459865"/>
            <a:ext cx="4350688"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sp>
        <p:nvSpPr>
          <p:cNvPr id="2" name="CuadroTexto 1">
            <a:extLst>
              <a:ext uri="{FF2B5EF4-FFF2-40B4-BE49-F238E27FC236}">
                <a16:creationId xmlns:a16="http://schemas.microsoft.com/office/drawing/2014/main" id="{31849263-DD71-4C99-AC70-41DB7CF5D453}"/>
              </a:ext>
            </a:extLst>
          </p:cNvPr>
          <p:cNvSpPr txBox="1"/>
          <p:nvPr/>
        </p:nvSpPr>
        <p:spPr>
          <a:xfrm>
            <a:off x="10905278" y="3118842"/>
            <a:ext cx="678391" cy="230832"/>
          </a:xfrm>
          <a:prstGeom prst="rect">
            <a:avLst/>
          </a:prstGeom>
          <a:noFill/>
        </p:spPr>
        <p:txBody>
          <a:bodyPr wrap="none" rtlCol="0">
            <a:spAutoFit/>
          </a:bodyPr>
          <a:lstStyle/>
          <a:p>
            <a:r>
              <a:rPr lang="es-MX" sz="900" b="1" dirty="0"/>
              <a:t>Serotipo 1</a:t>
            </a:r>
            <a:endParaRPr lang="es-PE" sz="900" b="1" dirty="0"/>
          </a:p>
        </p:txBody>
      </p:sp>
      <p:sp>
        <p:nvSpPr>
          <p:cNvPr id="17" name="CuadroTexto 16">
            <a:extLst>
              <a:ext uri="{FF2B5EF4-FFF2-40B4-BE49-F238E27FC236}">
                <a16:creationId xmlns:a16="http://schemas.microsoft.com/office/drawing/2014/main" id="{62466509-5CE7-4F09-80A9-728F71C324F0}"/>
              </a:ext>
            </a:extLst>
          </p:cNvPr>
          <p:cNvSpPr txBox="1"/>
          <p:nvPr/>
        </p:nvSpPr>
        <p:spPr>
          <a:xfrm>
            <a:off x="11067011" y="3862209"/>
            <a:ext cx="732893" cy="246221"/>
          </a:xfrm>
          <a:prstGeom prst="rect">
            <a:avLst/>
          </a:prstGeom>
          <a:noFill/>
        </p:spPr>
        <p:txBody>
          <a:bodyPr wrap="none" rtlCol="0">
            <a:spAutoFit/>
          </a:bodyPr>
          <a:lstStyle/>
          <a:p>
            <a:r>
              <a:rPr lang="es-MX" sz="1000" b="1" dirty="0"/>
              <a:t>Serotipo 2</a:t>
            </a:r>
            <a:endParaRPr lang="es-PE" sz="1000" b="1" dirty="0"/>
          </a:p>
        </p:txBody>
      </p:sp>
      <p:cxnSp>
        <p:nvCxnSpPr>
          <p:cNvPr id="6" name="Conector recto de flecha 5">
            <a:extLst>
              <a:ext uri="{FF2B5EF4-FFF2-40B4-BE49-F238E27FC236}">
                <a16:creationId xmlns:a16="http://schemas.microsoft.com/office/drawing/2014/main" id="{2513D4DE-A64B-408D-A14A-EC56F0C73BB0}"/>
              </a:ext>
            </a:extLst>
          </p:cNvPr>
          <p:cNvCxnSpPr>
            <a:cxnSpLocks/>
            <a:stCxn id="2" idx="2"/>
          </p:cNvCxnSpPr>
          <p:nvPr/>
        </p:nvCxnSpPr>
        <p:spPr>
          <a:xfrm flipH="1">
            <a:off x="10294070" y="3349674"/>
            <a:ext cx="950404" cy="79326"/>
          </a:xfrm>
          <a:prstGeom prst="straightConnector1">
            <a:avLst/>
          </a:prstGeom>
          <a:ln w="28575">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22A74E8C-79AB-47CA-9662-6F2F47422A39}"/>
              </a:ext>
            </a:extLst>
          </p:cNvPr>
          <p:cNvCxnSpPr>
            <a:cxnSpLocks/>
            <a:stCxn id="17" idx="2"/>
          </p:cNvCxnSpPr>
          <p:nvPr/>
        </p:nvCxnSpPr>
        <p:spPr>
          <a:xfrm flipH="1">
            <a:off x="10905278" y="4108430"/>
            <a:ext cx="528180" cy="5042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94804CF4-C607-41C6-9C82-E3A2F234B28D}"/>
              </a:ext>
            </a:extLst>
          </p:cNvPr>
          <p:cNvSpPr txBox="1"/>
          <p:nvPr/>
        </p:nvSpPr>
        <p:spPr>
          <a:xfrm>
            <a:off x="11067011" y="3555942"/>
            <a:ext cx="732893" cy="230832"/>
          </a:xfrm>
          <a:prstGeom prst="rect">
            <a:avLst/>
          </a:prstGeom>
          <a:noFill/>
        </p:spPr>
        <p:txBody>
          <a:bodyPr wrap="square" rtlCol="0">
            <a:spAutoFit/>
          </a:bodyPr>
          <a:lstStyle/>
          <a:p>
            <a:r>
              <a:rPr lang="es-MX" sz="900" b="1" dirty="0"/>
              <a:t>Serotipo 3</a:t>
            </a:r>
            <a:endParaRPr lang="es-PE" sz="900" b="1" dirty="0"/>
          </a:p>
        </p:txBody>
      </p:sp>
      <p:cxnSp>
        <p:nvCxnSpPr>
          <p:cNvPr id="21" name="Conector recto de flecha 20">
            <a:extLst>
              <a:ext uri="{FF2B5EF4-FFF2-40B4-BE49-F238E27FC236}">
                <a16:creationId xmlns:a16="http://schemas.microsoft.com/office/drawing/2014/main" id="{68F342D5-6582-4623-BF40-6038A25F4043}"/>
              </a:ext>
            </a:extLst>
          </p:cNvPr>
          <p:cNvCxnSpPr>
            <a:cxnSpLocks/>
            <a:stCxn id="18" idx="1"/>
          </p:cNvCxnSpPr>
          <p:nvPr/>
        </p:nvCxnSpPr>
        <p:spPr>
          <a:xfrm flipH="1">
            <a:off x="10784264" y="3671358"/>
            <a:ext cx="282747" cy="190851"/>
          </a:xfrm>
          <a:prstGeom prst="straightConnector1">
            <a:avLst/>
          </a:prstGeom>
          <a:ln w="28575">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5" name="Conector recto 4">
            <a:extLst>
              <a:ext uri="{FF2B5EF4-FFF2-40B4-BE49-F238E27FC236}">
                <a16:creationId xmlns:a16="http://schemas.microsoft.com/office/drawing/2014/main" id="{611DBFCE-DA1F-476E-81BF-64AC8B16F1F8}"/>
              </a:ext>
            </a:extLst>
          </p:cNvPr>
          <p:cNvCxnSpPr>
            <a:cxnSpLocks/>
          </p:cNvCxnSpPr>
          <p:nvPr/>
        </p:nvCxnSpPr>
        <p:spPr>
          <a:xfrm>
            <a:off x="5297860" y="1583702"/>
            <a:ext cx="0" cy="25091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14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5620382-0A46-4FB1-A959-BEC0BD143610}" type="slidenum">
              <a:rPr lang="en-US" smtClean="0"/>
              <a:t>23</a:t>
            </a:fld>
            <a:endParaRPr lang="en-US" dirty="0"/>
          </a:p>
        </p:txBody>
      </p:sp>
      <p:sp>
        <p:nvSpPr>
          <p:cNvPr id="10" name="Marcador de número de diapositiva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620382-0A46-4FB1-A959-BEC0BD143610}" type="slidenum">
              <a:rPr lang="en-US" smtClean="0"/>
              <a:pPr/>
              <a:t>23</a:t>
            </a:fld>
            <a:endParaRPr lang="en-US"/>
          </a:p>
        </p:txBody>
      </p:sp>
      <p:sp>
        <p:nvSpPr>
          <p:cNvPr id="11" name="CuadroTexto 10">
            <a:extLst>
              <a:ext uri="{FF2B5EF4-FFF2-40B4-BE49-F238E27FC236}">
                <a16:creationId xmlns:a16="http://schemas.microsoft.com/office/drawing/2014/main" id="{DF0AEF81-6AE2-C26B-E692-4AB674ED809C}"/>
              </a:ext>
            </a:extLst>
          </p:cNvPr>
          <p:cNvSpPr txBox="1"/>
          <p:nvPr/>
        </p:nvSpPr>
        <p:spPr>
          <a:xfrm>
            <a:off x="335612" y="5335666"/>
            <a:ext cx="11684938" cy="1169551"/>
          </a:xfrm>
          <a:prstGeom prst="rect">
            <a:avLst/>
          </a:prstGeom>
          <a:noFill/>
          <a:ln>
            <a:solidFill>
              <a:schemeClr val="tx1"/>
            </a:solidFill>
          </a:ln>
        </p:spPr>
        <p:txBody>
          <a:bodyPr wrap="square" rtlCol="0">
            <a:spAutoFit/>
          </a:bodyPr>
          <a:lstStyle/>
          <a:p>
            <a:pPr algn="just"/>
            <a:r>
              <a:rPr lang="es-ES" sz="1400" dirty="0">
                <a:latin typeface="Arial" panose="020B0604020202020204" pitchFamily="34" charset="0"/>
                <a:cs typeface="Arial" panose="020B0604020202020204" pitchFamily="34" charset="0"/>
              </a:rPr>
              <a:t>Hasta la SE17 se analizaron 379 muestras positivas a dengue por Serología (Prueba de ELISA). El 65% corresponde al Serotipo Denv-1 identificado en 11 distritos de la región, el 30% corresponden al Serotipo Denv-2 presente en 11 distritos, principalmente en las provincias de Alto Amazonas, </a:t>
            </a:r>
            <a:r>
              <a:rPr lang="es-ES" sz="1400" dirty="0" err="1">
                <a:latin typeface="Arial" panose="020B0604020202020204" pitchFamily="34" charset="0"/>
                <a:cs typeface="Arial" panose="020B0604020202020204" pitchFamily="34" charset="0"/>
              </a:rPr>
              <a:t>Datem</a:t>
            </a:r>
            <a:r>
              <a:rPr lang="es-ES" sz="1400" dirty="0">
                <a:latin typeface="Arial" panose="020B0604020202020204" pitchFamily="34" charset="0"/>
                <a:cs typeface="Arial" panose="020B0604020202020204" pitchFamily="34" charset="0"/>
              </a:rPr>
              <a:t> del Marañón, Putumayo y Ucayali. Se identificaron 15 casos correspondientes al serotipo Denv-3 en toda la región Loreto, 8 en Alto Amazonas y 7 en Maynas. La identificación de los serotipos es realizada por 3 laboratorios de los cuales 2 se encuentran en la región Loreto y 1 en Lima (Laboratorio de Referencia Nacional).</a:t>
            </a:r>
            <a:endParaRPr lang="es-PE" sz="1400" dirty="0">
              <a:latin typeface="Arial" panose="020B0604020202020204" pitchFamily="34" charset="0"/>
              <a:cs typeface="Arial" panose="020B0604020202020204" pitchFamily="34" charset="0"/>
            </a:endParaRPr>
          </a:p>
        </p:txBody>
      </p:sp>
      <p:sp>
        <p:nvSpPr>
          <p:cNvPr id="19" name="CuadroTexto 18"/>
          <p:cNvSpPr txBox="1"/>
          <p:nvPr/>
        </p:nvSpPr>
        <p:spPr>
          <a:xfrm>
            <a:off x="0" y="0"/>
            <a:ext cx="12192000" cy="830997"/>
          </a:xfrm>
          <a:prstGeom prst="rect">
            <a:avLst/>
          </a:prstGeom>
          <a:solidFill>
            <a:schemeClr val="accent5">
              <a:lumMod val="75000"/>
            </a:schemeClr>
          </a:solidFill>
        </p:spPr>
        <p:txBody>
          <a:bodyPr wrap="square" rtlCol="0">
            <a:spAutoFit/>
          </a:bodyPr>
          <a:lstStyle/>
          <a:p>
            <a:pPr algn="ctr"/>
            <a:r>
              <a:rPr lang="es-MX" sz="2400" b="1" dirty="0">
                <a:solidFill>
                  <a:schemeClr val="bg1"/>
                </a:solidFill>
                <a:latin typeface="Arial" panose="020B0604020202020204" pitchFamily="34" charset="0"/>
                <a:cs typeface="Arial" panose="020B0604020202020204" pitchFamily="34" charset="0"/>
              </a:rPr>
              <a:t>DISTRIBUCIÓN DE LOS SEROTIPOS DEL DENGUE (DENV-1,2,3 Y 4) EN DISTRITOS DE LA REGIÓN LORETO (SE01-SE17.2024)</a:t>
            </a:r>
            <a:endParaRPr lang="en-US" sz="2400" b="1" dirty="0">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D1DC671C-A992-493F-BF46-C4E9F5273DEB}"/>
              </a:ext>
            </a:extLst>
          </p:cNvPr>
          <p:cNvSpPr txBox="1"/>
          <p:nvPr/>
        </p:nvSpPr>
        <p:spPr>
          <a:xfrm>
            <a:off x="335612" y="6519862"/>
            <a:ext cx="4722163"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y Unidad de Biología Molecular del LRR-Loreto  </a:t>
            </a:r>
          </a:p>
        </p:txBody>
      </p:sp>
      <p:pic>
        <p:nvPicPr>
          <p:cNvPr id="4" name="Imagen 3">
            <a:extLst>
              <a:ext uri="{FF2B5EF4-FFF2-40B4-BE49-F238E27FC236}">
                <a16:creationId xmlns:a16="http://schemas.microsoft.com/office/drawing/2014/main" id="{1DBEB849-74A2-4D0F-B8EF-B941C70396FE}"/>
              </a:ext>
            </a:extLst>
          </p:cNvPr>
          <p:cNvPicPr>
            <a:picLocks noChangeAspect="1"/>
          </p:cNvPicPr>
          <p:nvPr/>
        </p:nvPicPr>
        <p:blipFill>
          <a:blip r:embed="rId2"/>
          <a:stretch>
            <a:fillRect/>
          </a:stretch>
        </p:blipFill>
        <p:spPr>
          <a:xfrm>
            <a:off x="8777368" y="4268899"/>
            <a:ext cx="3112746" cy="850509"/>
          </a:xfrm>
          <a:prstGeom prst="rect">
            <a:avLst/>
          </a:prstGeom>
        </p:spPr>
      </p:pic>
      <p:graphicFrame>
        <p:nvGraphicFramePr>
          <p:cNvPr id="13" name="Gráfico 12">
            <a:extLst>
              <a:ext uri="{FF2B5EF4-FFF2-40B4-BE49-F238E27FC236}">
                <a16:creationId xmlns:a16="http://schemas.microsoft.com/office/drawing/2014/main" id="{C28223F8-E5E8-4D7A-8800-833275072211}"/>
              </a:ext>
            </a:extLst>
          </p:cNvPr>
          <p:cNvGraphicFramePr>
            <a:graphicFrameLocks/>
          </p:cNvGraphicFramePr>
          <p:nvPr/>
        </p:nvGraphicFramePr>
        <p:xfrm>
          <a:off x="335611" y="952107"/>
          <a:ext cx="8274990" cy="4383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id="{1CDEB140-7BDA-48A1-B2D6-3B9D53D5D948}"/>
              </a:ext>
            </a:extLst>
          </p:cNvPr>
          <p:cNvGraphicFramePr>
            <a:graphicFrameLocks/>
          </p:cNvGraphicFramePr>
          <p:nvPr/>
        </p:nvGraphicFramePr>
        <p:xfrm>
          <a:off x="8344588" y="1245968"/>
          <a:ext cx="3995098" cy="26862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549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2D3E98-BEA7-6BD2-BFC5-E4E25ED47782}"/>
              </a:ext>
            </a:extLst>
          </p:cNvPr>
          <p:cNvSpPr txBox="1"/>
          <p:nvPr/>
        </p:nvSpPr>
        <p:spPr>
          <a:xfrm>
            <a:off x="210091" y="5033972"/>
            <a:ext cx="11763239" cy="1384995"/>
          </a:xfrm>
          <a:prstGeom prst="rect">
            <a:avLst/>
          </a:prstGeom>
          <a:noFill/>
        </p:spPr>
        <p:txBody>
          <a:bodyPr wrap="square">
            <a:spAutoFit/>
          </a:bodyPr>
          <a:lstStyle/>
          <a:p>
            <a:pPr algn="just"/>
            <a:r>
              <a:rPr lang="es-MX" sz="1200" dirty="0">
                <a:latin typeface="Arial" panose="020B0604020202020204" pitchFamily="34" charset="0"/>
                <a:cs typeface="Arial" panose="020B0604020202020204" pitchFamily="34" charset="0"/>
              </a:rPr>
              <a:t>Se remitieron 3604 muestras negativas al Diagnóstico ELISA Dengue IgM y NS1, al Instituto Nacional de Salud (INS) para realizar un diagnóstico diferencial de otras </a:t>
            </a:r>
            <a:r>
              <a:rPr lang="es-MX" sz="1200" dirty="0" err="1">
                <a:latin typeface="Arial" panose="020B0604020202020204" pitchFamily="34" charset="0"/>
                <a:cs typeface="Arial" panose="020B0604020202020204" pitchFamily="34" charset="0"/>
              </a:rPr>
              <a:t>arbovirosis</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Chikungunya</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Zika). Hasta la fecha del 29 de abril de 2024, se han recibido los resultados de 3050 muestras.</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174 muestras para detectar </a:t>
            </a:r>
            <a:r>
              <a:rPr lang="es-MX" sz="1200" dirty="0" err="1">
                <a:latin typeface="Arial" panose="020B0604020202020204" pitchFamily="34" charset="0"/>
                <a:cs typeface="Arial" panose="020B0604020202020204" pitchFamily="34" charset="0"/>
              </a:rPr>
              <a:t>Chikungunya</a:t>
            </a:r>
            <a:r>
              <a:rPr lang="es-MX" sz="1200" dirty="0">
                <a:latin typeface="Arial" panose="020B0604020202020204" pitchFamily="34" charset="0"/>
                <a:cs typeface="Arial" panose="020B0604020202020204" pitchFamily="34" charset="0"/>
              </a:rPr>
              <a:t>, resultando todas negativas.</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1336 muestras de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con resultados de 5 muestras positivas en el mes de marzo y 50 positivas en lo que va del mes de abril.</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1393 muestras para 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de estas 97 resultaron positivos en febrero, 91 positivos en marzo y 66 positivos en lo que va del mes de abril.</a:t>
            </a:r>
          </a:p>
          <a:p>
            <a:pPr marL="171450" indent="-171450" algn="just">
              <a:buFont typeface="Arial" panose="020B0604020202020204" pitchFamily="34" charset="0"/>
              <a:buChar char="•"/>
            </a:pPr>
            <a:r>
              <a:rPr lang="es-MX" sz="1200" dirty="0">
                <a:latin typeface="Arial" panose="020B0604020202020204" pitchFamily="34" charset="0"/>
                <a:cs typeface="Arial" panose="020B0604020202020204" pitchFamily="34" charset="0"/>
              </a:rPr>
              <a:t>147 muestras para el virus Zika, siendo todas negativas.</a:t>
            </a:r>
          </a:p>
          <a:p>
            <a:pPr algn="just"/>
            <a:r>
              <a:rPr lang="es-MX" sz="1200" dirty="0">
                <a:latin typeface="Arial" panose="020B0604020202020204" pitchFamily="34" charset="0"/>
                <a:cs typeface="Arial" panose="020B0604020202020204" pitchFamily="34" charset="0"/>
              </a:rPr>
              <a:t>Estos resultados indican la circulación del Virus </a:t>
            </a:r>
            <a:r>
              <a:rPr lang="es-MX" sz="1200" dirty="0" err="1">
                <a:latin typeface="Arial" panose="020B0604020202020204" pitchFamily="34" charset="0"/>
                <a:cs typeface="Arial" panose="020B0604020202020204" pitchFamily="34" charset="0"/>
              </a:rPr>
              <a:t>Oropuche</a:t>
            </a:r>
            <a:r>
              <a:rPr lang="es-MX" sz="1200" dirty="0">
                <a:latin typeface="Arial" panose="020B0604020202020204" pitchFamily="34" charset="0"/>
                <a:cs typeface="Arial" panose="020B0604020202020204" pitchFamily="34" charset="0"/>
              </a:rPr>
              <a:t> y </a:t>
            </a:r>
            <a:r>
              <a:rPr lang="es-MX" sz="1200" dirty="0" err="1">
                <a:latin typeface="Arial" panose="020B0604020202020204" pitchFamily="34" charset="0"/>
                <a:cs typeface="Arial" panose="020B0604020202020204" pitchFamily="34" charset="0"/>
              </a:rPr>
              <a:t>Mayaro</a:t>
            </a:r>
            <a:r>
              <a:rPr lang="es-MX" sz="1200" dirty="0">
                <a:latin typeface="Arial" panose="020B0604020202020204" pitchFamily="34" charset="0"/>
                <a:cs typeface="Arial" panose="020B0604020202020204" pitchFamily="34" charset="0"/>
              </a:rPr>
              <a:t> en la Región Loreto.</a:t>
            </a:r>
          </a:p>
        </p:txBody>
      </p:sp>
      <p:sp>
        <p:nvSpPr>
          <p:cNvPr id="5" name="CuadroTexto 4">
            <a:extLst>
              <a:ext uri="{FF2B5EF4-FFF2-40B4-BE49-F238E27FC236}">
                <a16:creationId xmlns:a16="http://schemas.microsoft.com/office/drawing/2014/main" id="{80618C5D-6EC8-4760-9176-1886480D4D89}"/>
              </a:ext>
            </a:extLst>
          </p:cNvPr>
          <p:cNvSpPr txBox="1"/>
          <p:nvPr/>
        </p:nvSpPr>
        <p:spPr>
          <a:xfrm>
            <a:off x="119537" y="2105"/>
            <a:ext cx="11944350" cy="61555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CHIKUNGUNYA, MAYARO,OROPUCHE, ZIKA.</a:t>
            </a:r>
            <a:br>
              <a:rPr lang="es-MX" sz="1700" b="1" dirty="0">
                <a:solidFill>
                  <a:srgbClr val="002060"/>
                </a:solidFill>
                <a:latin typeface="Arial" panose="020B0604020202020204" pitchFamily="34" charset="0"/>
                <a:cs typeface="Arial" panose="020B0604020202020204" pitchFamily="34" charset="0"/>
              </a:rPr>
            </a:br>
            <a:r>
              <a:rPr lang="es-MX" sz="1700" b="1" dirty="0">
                <a:solidFill>
                  <a:srgbClr val="002060"/>
                </a:solidFill>
                <a:latin typeface="Arial" panose="020B0604020202020204" pitchFamily="34" charset="0"/>
                <a:cs typeface="Arial" panose="020B0604020202020204" pitchFamily="34" charset="0"/>
              </a:rPr>
              <a:t> (CORTE 29.04.2024)</a:t>
            </a:r>
          </a:p>
        </p:txBody>
      </p:sp>
      <p:sp>
        <p:nvSpPr>
          <p:cNvPr id="12" name="CuadroTexto 11">
            <a:extLst>
              <a:ext uri="{FF2B5EF4-FFF2-40B4-BE49-F238E27FC236}">
                <a16:creationId xmlns:a16="http://schemas.microsoft.com/office/drawing/2014/main" id="{D072E170-452B-498D-A306-840AFB021924}"/>
              </a:ext>
            </a:extLst>
          </p:cNvPr>
          <p:cNvSpPr txBox="1"/>
          <p:nvPr/>
        </p:nvSpPr>
        <p:spPr>
          <a:xfrm>
            <a:off x="1770077" y="4731179"/>
            <a:ext cx="4709660" cy="246221"/>
          </a:xfrm>
          <a:prstGeom prst="rect">
            <a:avLst/>
          </a:prstGeom>
          <a:noFill/>
        </p:spPr>
        <p:txBody>
          <a:bodyPr wrap="square" rtlCol="0">
            <a:spAutoFit/>
          </a:bodyPr>
          <a:lstStyle/>
          <a:p>
            <a:r>
              <a:rPr lang="es-MX" sz="1000" dirty="0">
                <a:latin typeface="Arial" panose="020B0604020202020204" pitchFamily="34" charset="0"/>
                <a:cs typeface="Arial" panose="020B0604020202020204" pitchFamily="34" charset="0"/>
              </a:rPr>
              <a:t>Fuente:.  NetLabv.1, NetLabv.2. Instituto Nacional de Salud</a:t>
            </a:r>
          </a:p>
        </p:txBody>
      </p:sp>
      <p:pic>
        <p:nvPicPr>
          <p:cNvPr id="6" name="Imagen 5">
            <a:extLst>
              <a:ext uri="{FF2B5EF4-FFF2-40B4-BE49-F238E27FC236}">
                <a16:creationId xmlns:a16="http://schemas.microsoft.com/office/drawing/2014/main" id="{78ED06F8-77F3-A854-4D73-E4A7B2C5501F}"/>
              </a:ext>
            </a:extLst>
          </p:cNvPr>
          <p:cNvPicPr>
            <a:picLocks noChangeAspect="1"/>
          </p:cNvPicPr>
          <p:nvPr/>
        </p:nvPicPr>
        <p:blipFill>
          <a:blip r:embed="rId2"/>
          <a:stretch>
            <a:fillRect/>
          </a:stretch>
        </p:blipFill>
        <p:spPr>
          <a:xfrm>
            <a:off x="1678331" y="618626"/>
            <a:ext cx="8826757" cy="4112553"/>
          </a:xfrm>
          <a:prstGeom prst="rect">
            <a:avLst/>
          </a:prstGeom>
        </p:spPr>
      </p:pic>
    </p:spTree>
    <p:extLst>
      <p:ext uri="{BB962C8B-B14F-4D97-AF65-F5344CB8AC3E}">
        <p14:creationId xmlns:p14="http://schemas.microsoft.com/office/powerpoint/2010/main" val="1009139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579" y="2701328"/>
            <a:ext cx="11539728" cy="833584"/>
          </a:xfrm>
        </p:spPr>
        <p:txBody>
          <a:bodyPr>
            <a:noAutofit/>
          </a:bodyPr>
          <a:lstStyle/>
          <a:p>
            <a:r>
              <a:rPr lang="es-PE" sz="4000" b="1" dirty="0" smtClean="0">
                <a:solidFill>
                  <a:srgbClr val="002060"/>
                </a:solidFill>
                <a:effectLst>
                  <a:outerShdw blurRad="38100" dist="38100" dir="2700000" algn="tl">
                    <a:srgbClr val="000000">
                      <a:alpha val="43137"/>
                    </a:srgbClr>
                  </a:outerShdw>
                </a:effectLst>
              </a:rPr>
              <a:t>CONTROL</a:t>
            </a:r>
            <a:r>
              <a:rPr lang="es-PE" sz="4000" dirty="0" smtClean="0">
                <a:solidFill>
                  <a:srgbClr val="002060"/>
                </a:solidFill>
              </a:rPr>
              <a:t> </a:t>
            </a:r>
            <a:r>
              <a:rPr lang="es-PE" sz="4000" b="1" dirty="0" smtClean="0">
                <a:solidFill>
                  <a:srgbClr val="002060"/>
                </a:solidFill>
                <a:effectLst>
                  <a:outerShdw blurRad="38100" dist="38100" dir="2700000" algn="tl">
                    <a:srgbClr val="000000">
                      <a:alpha val="43137"/>
                    </a:srgbClr>
                  </a:outerShdw>
                </a:effectLst>
              </a:rPr>
              <a:t>DEL VECTOR </a:t>
            </a:r>
            <a:endParaRPr lang="en-US" sz="4000" b="1" dirty="0">
              <a:solidFill>
                <a:srgbClr val="002060"/>
              </a:solidFill>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0" y="4016690"/>
            <a:ext cx="12192000" cy="430466"/>
          </a:xfrm>
          <a:solidFill>
            <a:schemeClr val="accent5">
              <a:lumMod val="40000"/>
              <a:lumOff val="60000"/>
            </a:schemeClr>
          </a:solidFill>
        </p:spPr>
        <p:txBody>
          <a:bodyPr anchor="ctr">
            <a:normAutofit/>
          </a:bodyPr>
          <a:lstStyle/>
          <a:p>
            <a:r>
              <a:rPr lang="es-PE" sz="2000" b="1" dirty="0" smtClean="0">
                <a:solidFill>
                  <a:schemeClr val="accent5">
                    <a:lumMod val="75000"/>
                  </a:schemeClr>
                </a:solidFill>
                <a:latin typeface="Arial" panose="020B0604020202020204" pitchFamily="34" charset="0"/>
                <a:cs typeface="Arial" panose="020B0604020202020204" pitchFamily="34" charset="0"/>
              </a:rPr>
              <a:t>DIRECCIÓN DE SALUD AMBIENTAL</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48769" y="5253842"/>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N°17: SE17.2024</a:t>
            </a:r>
          </a:p>
          <a:p>
            <a:pPr algn="ctr"/>
            <a:r>
              <a:rPr lang="es-MX" b="1" dirty="0">
                <a:solidFill>
                  <a:srgbClr val="C00000"/>
                </a:solidFill>
                <a:latin typeface="Arial" panose="020B0604020202020204" pitchFamily="34" charset="0"/>
                <a:cs typeface="Arial" panose="020B0604020202020204" pitchFamily="34" charset="0"/>
              </a:rPr>
              <a:t>(Corte 27.ABR.2024)</a:t>
            </a:r>
            <a:endParaRPr lang="en-US" b="1" dirty="0">
              <a:solidFill>
                <a:srgbClr val="C00000"/>
              </a:solidFill>
              <a:latin typeface="Arial" panose="020B0604020202020204" pitchFamily="34" charset="0"/>
              <a:cs typeface="Arial" panose="020B0604020202020204" pitchFamily="34" charset="0"/>
            </a:endParaRPr>
          </a:p>
        </p:txBody>
      </p:sp>
      <p:sp>
        <p:nvSpPr>
          <p:cNvPr id="7" name="CuadroTexto 6"/>
          <p:cNvSpPr txBox="1"/>
          <p:nvPr/>
        </p:nvSpPr>
        <p:spPr>
          <a:xfrm>
            <a:off x="4825585" y="4696610"/>
            <a:ext cx="3199787" cy="307777"/>
          </a:xfrm>
          <a:prstGeom prst="rect">
            <a:avLst/>
          </a:prstGeom>
          <a:noFill/>
        </p:spPr>
        <p:txBody>
          <a:bodyPr wrap="none" rtlCol="0">
            <a:spAutoFit/>
          </a:bodyPr>
          <a:lstStyle/>
          <a:p>
            <a:r>
              <a:rPr lang="es-MX" sz="1400" b="1" dirty="0">
                <a:latin typeface="Arial" panose="020B0604020202020204" pitchFamily="34" charset="0"/>
                <a:cs typeface="Arial" panose="020B0604020202020204" pitchFamily="34" charset="0"/>
              </a:rPr>
              <a:t>UNIDAD DE </a:t>
            </a:r>
            <a:r>
              <a:rPr lang="es-MX" sz="1400" b="1" dirty="0" smtClean="0">
                <a:latin typeface="Arial" panose="020B0604020202020204" pitchFamily="34" charset="0"/>
                <a:cs typeface="Arial" panose="020B0604020202020204" pitchFamily="34" charset="0"/>
              </a:rPr>
              <a:t>CONTROL VECTORIAL</a:t>
            </a:r>
            <a:endParaRPr lang="en-US" sz="1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2"/>
          <a:stretch>
            <a:fillRect/>
          </a:stretch>
        </p:blipFill>
        <p:spPr>
          <a:xfrm>
            <a:off x="441224" y="409612"/>
            <a:ext cx="3397129" cy="1253317"/>
          </a:xfrm>
          <a:prstGeom prst="rect">
            <a:avLst/>
          </a:prstGeom>
        </p:spPr>
      </p:pic>
    </p:spTree>
    <p:extLst>
      <p:ext uri="{BB962C8B-B14F-4D97-AF65-F5344CB8AC3E}">
        <p14:creationId xmlns:p14="http://schemas.microsoft.com/office/powerpoint/2010/main" val="1274139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F665F-33FE-E1B8-DFB7-AEF7CFC3FC4F}"/>
              </a:ext>
            </a:extLst>
          </p:cNvPr>
          <p:cNvSpPr>
            <a:spLocks noGrp="1"/>
          </p:cNvSpPr>
          <p:nvPr>
            <p:ph type="title"/>
          </p:nvPr>
        </p:nvSpPr>
        <p:spPr>
          <a:xfrm>
            <a:off x="277180" y="361609"/>
            <a:ext cx="10649899" cy="964271"/>
          </a:xfrm>
        </p:spPr>
        <p:txBody>
          <a:bodyPr>
            <a:noAutofit/>
          </a:bodyPr>
          <a:lstStyle/>
          <a:p>
            <a:pPr algn="ctr"/>
            <a:r>
              <a:rPr lang="es-ES" sz="2000" b="1" dirty="0"/>
              <a:t>AVANCE DE II CICLO DE TRATAMIENTO FOCAL EN LA CIUDAD DE IQUITOS ABRIL 2024</a:t>
            </a:r>
            <a:endParaRPr lang="es-PE" sz="2000" b="1" dirty="0"/>
          </a:p>
        </p:txBody>
      </p:sp>
      <p:graphicFrame>
        <p:nvGraphicFramePr>
          <p:cNvPr id="5" name="Tabla 4">
            <a:extLst>
              <a:ext uri="{FF2B5EF4-FFF2-40B4-BE49-F238E27FC236}">
                <a16:creationId xmlns:a16="http://schemas.microsoft.com/office/drawing/2014/main" id="{EFE65BB9-1F17-6941-F8F7-36D1622D6114}"/>
              </a:ext>
            </a:extLst>
          </p:cNvPr>
          <p:cNvGraphicFramePr>
            <a:graphicFrameLocks noGrp="1"/>
          </p:cNvGraphicFramePr>
          <p:nvPr>
            <p:extLst/>
          </p:nvPr>
        </p:nvGraphicFramePr>
        <p:xfrm>
          <a:off x="384764" y="1478280"/>
          <a:ext cx="11315419" cy="4819750"/>
        </p:xfrm>
        <a:graphic>
          <a:graphicData uri="http://schemas.openxmlformats.org/drawingml/2006/table">
            <a:tbl>
              <a:tblPr/>
              <a:tblGrid>
                <a:gridCol w="1118691">
                  <a:extLst>
                    <a:ext uri="{9D8B030D-6E8A-4147-A177-3AD203B41FA5}">
                      <a16:colId xmlns:a16="http://schemas.microsoft.com/office/drawing/2014/main" val="1592266929"/>
                    </a:ext>
                  </a:extLst>
                </a:gridCol>
                <a:gridCol w="680286">
                  <a:extLst>
                    <a:ext uri="{9D8B030D-6E8A-4147-A177-3AD203B41FA5}">
                      <a16:colId xmlns:a16="http://schemas.microsoft.com/office/drawing/2014/main" val="261599835"/>
                    </a:ext>
                  </a:extLst>
                </a:gridCol>
                <a:gridCol w="1072463">
                  <a:extLst>
                    <a:ext uri="{9D8B030D-6E8A-4147-A177-3AD203B41FA5}">
                      <a16:colId xmlns:a16="http://schemas.microsoft.com/office/drawing/2014/main" val="2003287060"/>
                    </a:ext>
                  </a:extLst>
                </a:gridCol>
                <a:gridCol w="730027">
                  <a:extLst>
                    <a:ext uri="{9D8B030D-6E8A-4147-A177-3AD203B41FA5}">
                      <a16:colId xmlns:a16="http://schemas.microsoft.com/office/drawing/2014/main" val="2528734945"/>
                    </a:ext>
                  </a:extLst>
                </a:gridCol>
                <a:gridCol w="705693">
                  <a:extLst>
                    <a:ext uri="{9D8B030D-6E8A-4147-A177-3AD203B41FA5}">
                      <a16:colId xmlns:a16="http://schemas.microsoft.com/office/drawing/2014/main" val="2182481865"/>
                    </a:ext>
                  </a:extLst>
                </a:gridCol>
                <a:gridCol w="705693">
                  <a:extLst>
                    <a:ext uri="{9D8B030D-6E8A-4147-A177-3AD203B41FA5}">
                      <a16:colId xmlns:a16="http://schemas.microsoft.com/office/drawing/2014/main" val="324676226"/>
                    </a:ext>
                  </a:extLst>
                </a:gridCol>
                <a:gridCol w="657024">
                  <a:extLst>
                    <a:ext uri="{9D8B030D-6E8A-4147-A177-3AD203B41FA5}">
                      <a16:colId xmlns:a16="http://schemas.microsoft.com/office/drawing/2014/main" val="1858989497"/>
                    </a:ext>
                  </a:extLst>
                </a:gridCol>
                <a:gridCol w="608356">
                  <a:extLst>
                    <a:ext uri="{9D8B030D-6E8A-4147-A177-3AD203B41FA5}">
                      <a16:colId xmlns:a16="http://schemas.microsoft.com/office/drawing/2014/main" val="148786090"/>
                    </a:ext>
                  </a:extLst>
                </a:gridCol>
                <a:gridCol w="584022">
                  <a:extLst>
                    <a:ext uri="{9D8B030D-6E8A-4147-A177-3AD203B41FA5}">
                      <a16:colId xmlns:a16="http://schemas.microsoft.com/office/drawing/2014/main" val="3619670150"/>
                    </a:ext>
                  </a:extLst>
                </a:gridCol>
                <a:gridCol w="632690">
                  <a:extLst>
                    <a:ext uri="{9D8B030D-6E8A-4147-A177-3AD203B41FA5}">
                      <a16:colId xmlns:a16="http://schemas.microsoft.com/office/drawing/2014/main" val="2189927572"/>
                    </a:ext>
                  </a:extLst>
                </a:gridCol>
                <a:gridCol w="730027">
                  <a:extLst>
                    <a:ext uri="{9D8B030D-6E8A-4147-A177-3AD203B41FA5}">
                      <a16:colId xmlns:a16="http://schemas.microsoft.com/office/drawing/2014/main" val="1334807546"/>
                    </a:ext>
                  </a:extLst>
                </a:gridCol>
                <a:gridCol w="681359">
                  <a:extLst>
                    <a:ext uri="{9D8B030D-6E8A-4147-A177-3AD203B41FA5}">
                      <a16:colId xmlns:a16="http://schemas.microsoft.com/office/drawing/2014/main" val="2393672328"/>
                    </a:ext>
                  </a:extLst>
                </a:gridCol>
                <a:gridCol w="608356">
                  <a:extLst>
                    <a:ext uri="{9D8B030D-6E8A-4147-A177-3AD203B41FA5}">
                      <a16:colId xmlns:a16="http://schemas.microsoft.com/office/drawing/2014/main" val="1388808239"/>
                    </a:ext>
                  </a:extLst>
                </a:gridCol>
                <a:gridCol w="632690">
                  <a:extLst>
                    <a:ext uri="{9D8B030D-6E8A-4147-A177-3AD203B41FA5}">
                      <a16:colId xmlns:a16="http://schemas.microsoft.com/office/drawing/2014/main" val="3921806291"/>
                    </a:ext>
                  </a:extLst>
                </a:gridCol>
                <a:gridCol w="486685">
                  <a:extLst>
                    <a:ext uri="{9D8B030D-6E8A-4147-A177-3AD203B41FA5}">
                      <a16:colId xmlns:a16="http://schemas.microsoft.com/office/drawing/2014/main" val="4282029401"/>
                    </a:ext>
                  </a:extLst>
                </a:gridCol>
                <a:gridCol w="681357">
                  <a:extLst>
                    <a:ext uri="{9D8B030D-6E8A-4147-A177-3AD203B41FA5}">
                      <a16:colId xmlns:a16="http://schemas.microsoft.com/office/drawing/2014/main" val="1019045952"/>
                    </a:ext>
                  </a:extLst>
                </a:gridCol>
              </a:tblGrid>
              <a:tr h="582690">
                <a:tc rowSpan="2">
                  <a:txBody>
                    <a:bodyPr/>
                    <a:lstStyle/>
                    <a:p>
                      <a:pPr algn="ctr" fontAlgn="ctr"/>
                      <a:r>
                        <a:rPr lang="es-PE" sz="1100" b="1" i="0" u="none" strike="noStrike" dirty="0">
                          <a:solidFill>
                            <a:srgbClr val="000000"/>
                          </a:solidFill>
                          <a:effectLst/>
                          <a:latin typeface="Calibri" panose="020F0502020204030204" pitchFamily="34" charset="0"/>
                        </a:rPr>
                        <a:t>IPRESS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900" b="1" i="0" u="none" strike="noStrike" dirty="0">
                          <a:solidFill>
                            <a:srgbClr val="000000"/>
                          </a:solidFill>
                          <a:effectLst/>
                          <a:latin typeface="Calibri" panose="020F0502020204030204" pitchFamily="34" charset="0"/>
                        </a:rPr>
                        <a:t>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dirty="0" err="1">
                          <a:solidFill>
                            <a:srgbClr val="000000"/>
                          </a:solidFill>
                          <a:effectLst/>
                          <a:latin typeface="Calibri" panose="020F0502020204030204" pitchFamily="34" charset="0"/>
                        </a:rPr>
                        <a:t>Insp</a:t>
                      </a:r>
                      <a:r>
                        <a:rPr lang="es-PE" sz="11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Trat.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dirty="0" err="1">
                          <a:solidFill>
                            <a:srgbClr val="000000"/>
                          </a:solidFill>
                          <a:effectLst/>
                          <a:latin typeface="Calibri" panose="020F0502020204030204" pitchFamily="34" charset="0"/>
                        </a:rPr>
                        <a:t>Cerr</a:t>
                      </a:r>
                      <a:r>
                        <a:rPr lang="es-PE" sz="11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Ren.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100" b="1" i="0" u="none" strike="noStrike">
                          <a:solidFill>
                            <a:srgbClr val="000000"/>
                          </a:solidFill>
                          <a:effectLst/>
                          <a:latin typeface="Calibri" panose="020F0502020204030204" pitchFamily="34" charset="0"/>
                        </a:rPr>
                        <a:t>N°Res.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PE" sz="1000" b="1" i="0" u="none" strike="noStrike" dirty="0">
                          <a:solidFill>
                            <a:srgbClr val="000000"/>
                          </a:solidFill>
                          <a:effectLst/>
                          <a:latin typeface="Calibri" panose="020F0502020204030204" pitchFamily="34" charset="0"/>
                        </a:rPr>
                        <a:t>% AVANCE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gridSpan="4">
                  <a:txBody>
                    <a:bodyPr/>
                    <a:lstStyle/>
                    <a:p>
                      <a:pPr algn="ctr" fontAlgn="ctr"/>
                      <a:r>
                        <a:rPr lang="es-PE" sz="1100" b="1" i="0" u="none" strike="noStrike" dirty="0">
                          <a:solidFill>
                            <a:srgbClr val="000000"/>
                          </a:solidFill>
                          <a:effectLst/>
                          <a:latin typeface="Calibri" panose="020F0502020204030204" pitchFamily="34" charset="0"/>
                        </a:rPr>
                        <a:t>COBERTURA CAMPO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341298185"/>
                  </a:ext>
                </a:extLst>
              </a:tr>
              <a:tr h="459087">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l" fontAlgn="ctr"/>
                      <a:r>
                        <a:rPr lang="es-PE" sz="1100" b="1" i="0" u="none" strike="noStrike" dirty="0" err="1">
                          <a:solidFill>
                            <a:srgbClr val="000000"/>
                          </a:solidFill>
                          <a:effectLst/>
                          <a:latin typeface="Calibri" panose="020F0502020204030204" pitchFamily="34" charset="0"/>
                        </a:rPr>
                        <a:t>Insp</a:t>
                      </a:r>
                      <a:endParaRPr lang="es-PE"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s-PE" sz="1100" b="1" i="0" u="none" strike="noStrike" dirty="0" err="1">
                          <a:solidFill>
                            <a:srgbClr val="000000"/>
                          </a:solidFill>
                          <a:effectLst/>
                          <a:latin typeface="Calibri" panose="020F0502020204030204" pitchFamily="34" charset="0"/>
                        </a:rPr>
                        <a:t>Cer</a:t>
                      </a:r>
                      <a:endParaRPr lang="es-PE"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s-PE" sz="1100" b="1" i="0" u="none" strike="noStrike" dirty="0">
                          <a:solidFill>
                            <a:srgbClr val="000000"/>
                          </a:solidFill>
                          <a:effectLst/>
                          <a:latin typeface="Calibri" panose="020F0502020204030204" pitchFamily="34" charset="0"/>
                        </a:rPr>
                        <a:t>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s-PE" sz="1100" b="1" i="0" u="none" strike="noStrike" dirty="0">
                          <a:solidFill>
                            <a:srgbClr val="000000"/>
                          </a:solidFill>
                          <a:effectLst/>
                          <a:latin typeface="Calibri" panose="020F0502020204030204" pitchFamily="34" charset="0"/>
                        </a:rPr>
                        <a:t>Ren.</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6896206"/>
                  </a:ext>
                </a:extLst>
              </a:tr>
              <a:tr h="451424">
                <a:tc>
                  <a:txBody>
                    <a:bodyPr/>
                    <a:lstStyle/>
                    <a:p>
                      <a:pPr algn="ctr" fontAlgn="ctr"/>
                      <a:r>
                        <a:rPr lang="es-PE" sz="1000" b="0" i="0" u="none" strike="noStrike" dirty="0">
                          <a:solidFill>
                            <a:srgbClr val="000000"/>
                          </a:solidFill>
                          <a:effectLst/>
                          <a:latin typeface="Calibri" panose="020F0502020204030204" pitchFamily="34" charset="0"/>
                        </a:rPr>
                        <a:t>BELLAVISTA NANAY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a:solidFill>
                            <a:srgbClr val="000000"/>
                          </a:solidFill>
                          <a:effectLst/>
                          <a:latin typeface="Calibri" panose="020F0502020204030204" pitchFamily="34" charset="0"/>
                        </a:rPr>
                        <a:t>23/3-26/4/2024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21341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11680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17385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65018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54.73%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67.2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dirty="0">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1383286"/>
                  </a:ext>
                </a:extLst>
              </a:tr>
              <a:tr h="451424">
                <a:tc>
                  <a:txBody>
                    <a:bodyPr/>
                    <a:lstStyle/>
                    <a:p>
                      <a:pPr algn="ctr" fontAlgn="ctr"/>
                      <a:r>
                        <a:rPr lang="es-PE" sz="1000" b="0" i="0" u="none" strike="noStrike" dirty="0">
                          <a:solidFill>
                            <a:srgbClr val="000000"/>
                          </a:solidFill>
                          <a:effectLst/>
                          <a:latin typeface="Calibri" panose="020F0502020204030204" pitchFamily="34" charset="0"/>
                        </a:rPr>
                        <a:t>SAN ANTONIO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 al 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a:solidFill>
                            <a:srgbClr val="000000"/>
                          </a:solidFill>
                          <a:effectLst/>
                          <a:latin typeface="Calibri" panose="020F0502020204030204" pitchFamily="34" charset="0"/>
                        </a:rPr>
                        <a:t>23/03-19/4/2024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19287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8909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3706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13580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33871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46.19%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65.6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1988751"/>
                  </a:ext>
                </a:extLst>
              </a:tr>
              <a:tr h="451424">
                <a:tc>
                  <a:txBody>
                    <a:bodyPr/>
                    <a:lstStyle/>
                    <a:p>
                      <a:pPr algn="ctr" fontAlgn="ctr"/>
                      <a:r>
                        <a:rPr lang="es-PE" sz="1000" b="0" i="0" u="none" strike="noStrike">
                          <a:solidFill>
                            <a:srgbClr val="000000"/>
                          </a:solidFill>
                          <a:effectLst/>
                          <a:latin typeface="Calibri" panose="020F0502020204030204" pitchFamily="34" charset="0"/>
                        </a:rPr>
                        <a:t>MORONACOCHA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14 al 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a:solidFill>
                            <a:srgbClr val="000000"/>
                          </a:solidFill>
                          <a:effectLst/>
                          <a:latin typeface="Calibri" panose="020F0502020204030204" pitchFamily="34" charset="0"/>
                        </a:rPr>
                        <a:t>23/3-25/4/2024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9377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1957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12138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35135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56.95%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4713663"/>
                  </a:ext>
                </a:extLst>
              </a:tr>
              <a:tr h="451424">
                <a:tc>
                  <a:txBody>
                    <a:bodyPr/>
                    <a:lstStyle/>
                    <a:p>
                      <a:pPr algn="ctr" fontAlgn="ctr"/>
                      <a:r>
                        <a:rPr lang="es-PE" sz="1000" b="0" i="0" u="none" strike="noStrike">
                          <a:solidFill>
                            <a:srgbClr val="000000"/>
                          </a:solidFill>
                          <a:effectLst/>
                          <a:latin typeface="Calibri" panose="020F0502020204030204" pitchFamily="34" charset="0"/>
                        </a:rPr>
                        <a:t>6 DE OCTUBRE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20 al 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dirty="0">
                          <a:solidFill>
                            <a:srgbClr val="000000"/>
                          </a:solidFill>
                          <a:effectLst/>
                          <a:latin typeface="Calibri" panose="020F0502020204030204" pitchFamily="34" charset="0"/>
                        </a:rPr>
                        <a:t>23/6-25/4/2024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7448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6309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21110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74.38%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dirty="0">
                          <a:solidFill>
                            <a:srgbClr val="000000"/>
                          </a:solidFill>
                          <a:effectLst/>
                          <a:latin typeface="Calibri" panose="020F0502020204030204" pitchFamily="34" charset="0"/>
                        </a:rPr>
                        <a:t>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2036374"/>
                  </a:ext>
                </a:extLst>
              </a:tr>
              <a:tr h="451424">
                <a:tc>
                  <a:txBody>
                    <a:bodyPr/>
                    <a:lstStyle/>
                    <a:p>
                      <a:pPr algn="ctr" fontAlgn="ctr"/>
                      <a:r>
                        <a:rPr lang="es-PE" sz="1000" b="0" i="0" u="none" strike="noStrike">
                          <a:solidFill>
                            <a:srgbClr val="000000"/>
                          </a:solidFill>
                          <a:effectLst/>
                          <a:latin typeface="Calibri" panose="020F0502020204030204" pitchFamily="34" charset="0"/>
                        </a:rPr>
                        <a:t>CARDOZO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23 al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a:solidFill>
                            <a:srgbClr val="000000"/>
                          </a:solidFill>
                          <a:effectLst/>
                          <a:latin typeface="Calibri" panose="020F0502020204030204" pitchFamily="34" charset="0"/>
                        </a:rPr>
                        <a:t>23/3-24/4/2024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10420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7331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9440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33770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70.36%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7690922"/>
                  </a:ext>
                </a:extLst>
              </a:tr>
              <a:tr h="451424">
                <a:tc>
                  <a:txBody>
                    <a:bodyPr/>
                    <a:lstStyle/>
                    <a:p>
                      <a:pPr algn="ctr" fontAlgn="ctr"/>
                      <a:r>
                        <a:rPr lang="es-PE" sz="1000" b="0" i="0" u="none" strike="noStrike">
                          <a:solidFill>
                            <a:srgbClr val="000000"/>
                          </a:solidFill>
                          <a:effectLst/>
                          <a:latin typeface="Calibri" panose="020F0502020204030204" pitchFamily="34" charset="0"/>
                        </a:rPr>
                        <a:t>SAN JUAN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26 al 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a:solidFill>
                            <a:srgbClr val="000000"/>
                          </a:solidFill>
                          <a:effectLst/>
                          <a:latin typeface="Calibri" panose="020F0502020204030204" pitchFamily="34" charset="0"/>
                        </a:rPr>
                        <a:t>23/3-25/4/2024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18941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11538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4266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1783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13954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dirty="0">
                          <a:solidFill>
                            <a:srgbClr val="000000"/>
                          </a:solidFill>
                          <a:effectLst/>
                          <a:latin typeface="Calibri" panose="020F0502020204030204" pitchFamily="34" charset="0"/>
                        </a:rPr>
                        <a:t>51513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60.92%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9536425"/>
                  </a:ext>
                </a:extLst>
              </a:tr>
              <a:tr h="451424">
                <a:tc>
                  <a:txBody>
                    <a:bodyPr/>
                    <a:lstStyle/>
                    <a:p>
                      <a:pPr algn="ctr" fontAlgn="ctr"/>
                      <a:r>
                        <a:rPr lang="es-PE" sz="1000" b="0" i="0" u="none" strike="noStrike" dirty="0">
                          <a:solidFill>
                            <a:srgbClr val="000000"/>
                          </a:solidFill>
                          <a:effectLst/>
                          <a:latin typeface="Calibri" panose="020F0502020204030204" pitchFamily="34" charset="0"/>
                        </a:rPr>
                        <a:t>AMERICA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32 al 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000" b="0" i="0" u="none" strike="noStrike" dirty="0">
                          <a:solidFill>
                            <a:srgbClr val="000000"/>
                          </a:solidFill>
                          <a:effectLst/>
                          <a:latin typeface="Calibri" panose="020F0502020204030204" pitchFamily="34" charset="0"/>
                        </a:rPr>
                        <a:t>23/3-25/4/2024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14919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dirty="0">
                          <a:solidFill>
                            <a:srgbClr val="000000"/>
                          </a:solidFill>
                          <a:effectLst/>
                          <a:latin typeface="Calibri" panose="020F0502020204030204" pitchFamily="34" charset="0"/>
                        </a:rPr>
                        <a:t>9741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1696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12159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PE" sz="1100" b="0" i="0" u="none" strike="noStrike">
                          <a:solidFill>
                            <a:srgbClr val="000000"/>
                          </a:solidFill>
                          <a:effectLst/>
                          <a:latin typeface="Calibri" panose="020F0502020204030204" pitchFamily="34" charset="0"/>
                        </a:rPr>
                        <a:t>34672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solidFill>
                            <a:srgbClr val="000000"/>
                          </a:solidFill>
                          <a:effectLst/>
                          <a:latin typeface="Calibri" panose="020F0502020204030204" pitchFamily="34" charset="0"/>
                        </a:rPr>
                        <a:t>65.29%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80.1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5103763"/>
                  </a:ext>
                </a:extLst>
              </a:tr>
              <a:tr h="618005">
                <a:tc>
                  <a:txBody>
                    <a:bodyPr/>
                    <a:lstStyle/>
                    <a:p>
                      <a:pPr algn="ctr" fontAlgn="ctr"/>
                      <a:r>
                        <a:rPr lang="es-PE" sz="1000" b="1" i="0" u="none" strike="noStrike">
                          <a:solidFill>
                            <a:srgbClr val="000000"/>
                          </a:solidFill>
                          <a:effectLst/>
                          <a:latin typeface="Calibri" panose="020F0502020204030204" pitchFamily="34" charset="0"/>
                        </a:rPr>
                        <a:t>TOTAL CIUDAD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1 al 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000" b="1" i="0" u="none" strike="noStrike" dirty="0">
                          <a:solidFill>
                            <a:srgbClr val="000000"/>
                          </a:solidFill>
                          <a:effectLst/>
                          <a:latin typeface="Calibri" panose="020F0502020204030204" pitchFamily="34" charset="0"/>
                        </a:rPr>
                        <a:t>23/3-26/4/2024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dirty="0">
                          <a:solidFill>
                            <a:srgbClr val="000000"/>
                          </a:solidFill>
                          <a:effectLst/>
                          <a:latin typeface="Calibri" panose="020F0502020204030204" pitchFamily="34" charset="0"/>
                        </a:rPr>
                        <a:t>108821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64116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22962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15742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3412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1695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84965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275089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0" i="0" u="none" strike="noStrike">
                          <a:solidFill>
                            <a:srgbClr val="000000"/>
                          </a:solidFill>
                          <a:effectLst/>
                          <a:latin typeface="Calibri" panose="020F0502020204030204" pitchFamily="34" charset="0"/>
                        </a:rPr>
                        <a:t>58.92%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75.5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PE" sz="1100" b="1"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42739081"/>
                  </a:ext>
                </a:extLst>
              </a:tr>
            </a:tbl>
          </a:graphicData>
        </a:graphic>
      </p:graphicFrame>
      <p:sp>
        <p:nvSpPr>
          <p:cNvPr id="8" name="CuadroTexto 1">
            <a:extLst>
              <a:ext uri="{FF2B5EF4-FFF2-40B4-BE49-F238E27FC236}">
                <a16:creationId xmlns:a16="http://schemas.microsoft.com/office/drawing/2014/main" id="{C1C24176-A02B-03C2-8BC6-C37789876EE5}"/>
              </a:ext>
            </a:extLst>
          </p:cNvPr>
          <p:cNvSpPr txBox="1"/>
          <p:nvPr/>
        </p:nvSpPr>
        <p:spPr>
          <a:xfrm>
            <a:off x="7192886" y="6334291"/>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547610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A1BB24-D819-2D7B-F9A8-159005334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533" y="365125"/>
            <a:ext cx="4873027" cy="6133798"/>
          </a:xfrm>
          <a:prstGeom prst="rect">
            <a:avLst/>
          </a:prstGeom>
        </p:spPr>
      </p:pic>
      <p:pic>
        <p:nvPicPr>
          <p:cNvPr id="6" name="Imagen 5">
            <a:extLst>
              <a:ext uri="{FF2B5EF4-FFF2-40B4-BE49-F238E27FC236}">
                <a16:creationId xmlns:a16="http://schemas.microsoft.com/office/drawing/2014/main" id="{A36BB800-528A-B043-DFE4-34193F681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65125"/>
            <a:ext cx="5151535" cy="6127750"/>
          </a:xfrm>
          <a:prstGeom prst="rect">
            <a:avLst/>
          </a:prstGeom>
        </p:spPr>
      </p:pic>
      <p:sp>
        <p:nvSpPr>
          <p:cNvPr id="2" name="CuadroTexto 1">
            <a:extLst>
              <a:ext uri="{FF2B5EF4-FFF2-40B4-BE49-F238E27FC236}">
                <a16:creationId xmlns:a16="http://schemas.microsoft.com/office/drawing/2014/main" id="{471561FB-CD06-99C5-FD3D-BC3614BADD72}"/>
              </a:ext>
            </a:extLst>
          </p:cNvPr>
          <p:cNvSpPr txBox="1"/>
          <p:nvPr/>
        </p:nvSpPr>
        <p:spPr>
          <a:xfrm>
            <a:off x="4426308" y="6492875"/>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3093158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02A077C2-A5F9-71B9-9426-DCFB7E8FB0A2}"/>
              </a:ext>
            </a:extLst>
          </p:cNvPr>
          <p:cNvGraphicFramePr>
            <a:graphicFrameLocks noGrp="1"/>
          </p:cNvGraphicFramePr>
          <p:nvPr>
            <p:extLst/>
          </p:nvPr>
        </p:nvGraphicFramePr>
        <p:xfrm>
          <a:off x="990600" y="1690688"/>
          <a:ext cx="9334500" cy="4267991"/>
        </p:xfrm>
        <a:graphic>
          <a:graphicData uri="http://schemas.openxmlformats.org/drawingml/2006/table">
            <a:tbl>
              <a:tblPr/>
              <a:tblGrid>
                <a:gridCol w="1182477">
                  <a:extLst>
                    <a:ext uri="{9D8B030D-6E8A-4147-A177-3AD203B41FA5}">
                      <a16:colId xmlns:a16="http://schemas.microsoft.com/office/drawing/2014/main" val="2255223834"/>
                    </a:ext>
                  </a:extLst>
                </a:gridCol>
                <a:gridCol w="1185691">
                  <a:extLst>
                    <a:ext uri="{9D8B030D-6E8A-4147-A177-3AD203B41FA5}">
                      <a16:colId xmlns:a16="http://schemas.microsoft.com/office/drawing/2014/main" val="3338661357"/>
                    </a:ext>
                  </a:extLst>
                </a:gridCol>
                <a:gridCol w="1147131">
                  <a:extLst>
                    <a:ext uri="{9D8B030D-6E8A-4147-A177-3AD203B41FA5}">
                      <a16:colId xmlns:a16="http://schemas.microsoft.com/office/drawing/2014/main" val="3405265736"/>
                    </a:ext>
                  </a:extLst>
                </a:gridCol>
                <a:gridCol w="565533">
                  <a:extLst>
                    <a:ext uri="{9D8B030D-6E8A-4147-A177-3AD203B41FA5}">
                      <a16:colId xmlns:a16="http://schemas.microsoft.com/office/drawing/2014/main" val="3356910929"/>
                    </a:ext>
                  </a:extLst>
                </a:gridCol>
                <a:gridCol w="488414">
                  <a:extLst>
                    <a:ext uri="{9D8B030D-6E8A-4147-A177-3AD203B41FA5}">
                      <a16:colId xmlns:a16="http://schemas.microsoft.com/office/drawing/2014/main" val="2175937697"/>
                    </a:ext>
                  </a:extLst>
                </a:gridCol>
                <a:gridCol w="414509">
                  <a:extLst>
                    <a:ext uri="{9D8B030D-6E8A-4147-A177-3AD203B41FA5}">
                      <a16:colId xmlns:a16="http://schemas.microsoft.com/office/drawing/2014/main" val="147154258"/>
                    </a:ext>
                  </a:extLst>
                </a:gridCol>
                <a:gridCol w="915777">
                  <a:extLst>
                    <a:ext uri="{9D8B030D-6E8A-4147-A177-3AD203B41FA5}">
                      <a16:colId xmlns:a16="http://schemas.microsoft.com/office/drawing/2014/main" val="4079304659"/>
                    </a:ext>
                  </a:extLst>
                </a:gridCol>
                <a:gridCol w="604092">
                  <a:extLst>
                    <a:ext uri="{9D8B030D-6E8A-4147-A177-3AD203B41FA5}">
                      <a16:colId xmlns:a16="http://schemas.microsoft.com/office/drawing/2014/main" val="714136500"/>
                    </a:ext>
                  </a:extLst>
                </a:gridCol>
                <a:gridCol w="449855">
                  <a:extLst>
                    <a:ext uri="{9D8B030D-6E8A-4147-A177-3AD203B41FA5}">
                      <a16:colId xmlns:a16="http://schemas.microsoft.com/office/drawing/2014/main" val="3586876078"/>
                    </a:ext>
                  </a:extLst>
                </a:gridCol>
                <a:gridCol w="453069">
                  <a:extLst>
                    <a:ext uri="{9D8B030D-6E8A-4147-A177-3AD203B41FA5}">
                      <a16:colId xmlns:a16="http://schemas.microsoft.com/office/drawing/2014/main" val="3859597675"/>
                    </a:ext>
                  </a:extLst>
                </a:gridCol>
                <a:gridCol w="385590">
                  <a:extLst>
                    <a:ext uri="{9D8B030D-6E8A-4147-A177-3AD203B41FA5}">
                      <a16:colId xmlns:a16="http://schemas.microsoft.com/office/drawing/2014/main" val="2337958522"/>
                    </a:ext>
                  </a:extLst>
                </a:gridCol>
                <a:gridCol w="539827">
                  <a:extLst>
                    <a:ext uri="{9D8B030D-6E8A-4147-A177-3AD203B41FA5}">
                      <a16:colId xmlns:a16="http://schemas.microsoft.com/office/drawing/2014/main" val="2546699007"/>
                    </a:ext>
                  </a:extLst>
                </a:gridCol>
                <a:gridCol w="539827">
                  <a:extLst>
                    <a:ext uri="{9D8B030D-6E8A-4147-A177-3AD203B41FA5}">
                      <a16:colId xmlns:a16="http://schemas.microsoft.com/office/drawing/2014/main" val="546289285"/>
                    </a:ext>
                  </a:extLst>
                </a:gridCol>
                <a:gridCol w="462708">
                  <a:extLst>
                    <a:ext uri="{9D8B030D-6E8A-4147-A177-3AD203B41FA5}">
                      <a16:colId xmlns:a16="http://schemas.microsoft.com/office/drawing/2014/main" val="4092981960"/>
                    </a:ext>
                  </a:extLst>
                </a:gridCol>
              </a:tblGrid>
              <a:tr h="903444">
                <a:tc>
                  <a:txBody>
                    <a:bodyPr/>
                    <a:lstStyle/>
                    <a:p>
                      <a:pPr algn="ctr" fontAlgn="ctr"/>
                      <a:r>
                        <a:rPr lang="es-PE" sz="1100" b="1" i="0" u="none" strike="noStrike">
                          <a:effectLst/>
                          <a:latin typeface="Times New Roman" panose="02020603050405020304" pitchFamily="18" charset="0"/>
                        </a:rPr>
                        <a:t>DISTRITO</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IPRESS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Fecha</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META</a:t>
                      </a:r>
                      <a:br>
                        <a:rPr lang="es-PE" sz="1100" b="1" i="0" u="none" strike="noStrike">
                          <a:effectLst/>
                          <a:latin typeface="Times New Roman" panose="02020603050405020304" pitchFamily="18" charset="0"/>
                        </a:rPr>
                      </a:br>
                      <a:r>
                        <a:rPr lang="es-PE" sz="1100" b="1" i="0" u="none" strike="noStrike">
                          <a:effectLst/>
                          <a:latin typeface="Times New Roman" panose="02020603050405020304" pitchFamily="18" charset="0"/>
                        </a:rPr>
                        <a:t>PROGRAMADA</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 COBERTURA X SECTOR</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CICLOS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Situación</a:t>
                      </a:r>
                      <a:br>
                        <a:rPr lang="es-PE" sz="1100" b="1" i="0" u="none" strike="noStrike">
                          <a:effectLst/>
                          <a:latin typeface="Times New Roman" panose="02020603050405020304" pitchFamily="18" charset="0"/>
                        </a:rPr>
                      </a:br>
                      <a:r>
                        <a:rPr lang="es-PE" sz="1100" b="1" i="0" u="none" strike="noStrike">
                          <a:effectLst/>
                          <a:latin typeface="Times New Roman" panose="02020603050405020304" pitchFamily="18" charset="0"/>
                        </a:rPr>
                        <a:t>tratamiento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Inspeccion.</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Tratadas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Cerradas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Deshabitad.</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Renuentes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Casas Registradas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N° de Residentes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4072073215"/>
                  </a:ext>
                </a:extLst>
              </a:tr>
              <a:tr h="415376">
                <a:tc rowSpan="7">
                  <a:txBody>
                    <a:bodyPr/>
                    <a:lstStyle/>
                    <a:p>
                      <a:pPr algn="ctr" fontAlgn="ctr"/>
                      <a:r>
                        <a:rPr lang="es-PE" sz="1100" b="0" i="0" u="none" strike="noStrike">
                          <a:effectLst/>
                          <a:latin typeface="Times New Roman" panose="02020603050405020304" pitchFamily="18" charset="0"/>
                        </a:rPr>
                        <a:t>SAN JUAN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PE" sz="1100" b="1" i="0" u="none" strike="noStrike">
                          <a:effectLst/>
                          <a:latin typeface="Times New Roman" panose="02020603050405020304" pitchFamily="18" charset="0"/>
                        </a:rPr>
                        <a:t>SANTA CLARA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19/03 - 02/04/2024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2255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1309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4045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5606941"/>
                  </a:ext>
                </a:extLst>
              </a:tr>
              <a:tr h="398761">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RUMOCOCHA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28/03 - 08/04/2024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1315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724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487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2490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842073"/>
                  </a:ext>
                </a:extLst>
              </a:tr>
              <a:tr h="218073">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SANTO TOMAS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02 - 08/04/2024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4251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AVANCE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718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4913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2119396"/>
                  </a:ext>
                </a:extLst>
              </a:tr>
              <a:tr h="398761">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QUISTOCOCHA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25/03 - 18/04/2024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6378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52.8%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3270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6194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8910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3462250"/>
                  </a:ext>
                </a:extLst>
              </a:tr>
              <a:tr h="398761">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DELFINES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19/03 - 11/04/2024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3334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70.2%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2314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546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3294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3415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5242429"/>
                  </a:ext>
                </a:extLst>
              </a:tr>
              <a:tr h="398761">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PEÑA NEGRA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03 - 17/04/2024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2123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1553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2578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81269"/>
                  </a:ext>
                </a:extLst>
              </a:tr>
              <a:tr h="398761">
                <a:tc vMerge="1">
                  <a:txBody>
                    <a:bodyPr/>
                    <a:lstStyle/>
                    <a:p>
                      <a:endParaRPr lang="es-PE"/>
                    </a:p>
                  </a:txBody>
                  <a:tcPr/>
                </a:tc>
                <a:tc>
                  <a:txBody>
                    <a:bodyPr/>
                    <a:lstStyle/>
                    <a:p>
                      <a:pPr algn="l" fontAlgn="ctr"/>
                      <a:r>
                        <a:rPr lang="es-PE" sz="1100" b="1" i="0" u="none" strike="noStrike">
                          <a:effectLst/>
                          <a:latin typeface="Times New Roman" panose="02020603050405020304" pitchFamily="18" charset="0"/>
                        </a:rPr>
                        <a:t>VARILLAL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12 - 18/04/2024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1" i="0" u="none" strike="noStrike">
                          <a:effectLst/>
                          <a:latin typeface="Times New Roman" panose="02020603050405020304" pitchFamily="18" charset="0"/>
                        </a:rPr>
                        <a:t>1466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000" b="1" i="0" u="none" strike="noStrike">
                          <a:effectLst/>
                          <a:latin typeface="Times New Roman" panose="02020603050405020304" pitchFamily="18" charset="0"/>
                        </a:rPr>
                        <a:t>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200" b="1" i="0" u="none" strike="noStrike">
                          <a:effectLst/>
                          <a:latin typeface="Cambria" panose="02040503050406030204" pitchFamily="18" charset="0"/>
                        </a:rPr>
                        <a:t>CONCLUIDO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997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PE" sz="1100" b="0" i="0" u="none" strike="noStrike">
                          <a:effectLst/>
                          <a:latin typeface="Times New Roman" panose="02020603050405020304" pitchFamily="18" charset="0"/>
                        </a:rPr>
                        <a:t>1466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0" i="0" u="none" strike="noStrike">
                          <a:effectLst/>
                          <a:latin typeface="Times New Roman" panose="02020603050405020304" pitchFamily="18" charset="0"/>
                        </a:rPr>
                        <a:t>2206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3123780"/>
                  </a:ext>
                </a:extLst>
              </a:tr>
              <a:tr h="737293">
                <a:tc>
                  <a:txBody>
                    <a:bodyPr/>
                    <a:lstStyle/>
                    <a:p>
                      <a:pPr algn="r" fontAlgn="ctr"/>
                      <a:r>
                        <a:rPr lang="es-PE" sz="1100" b="1" i="0" u="none" strike="noStrike">
                          <a:effectLst/>
                          <a:latin typeface="Times New Roman" panose="02020603050405020304" pitchFamily="18" charset="0"/>
                        </a:rPr>
                        <a:t>GERESA LORETO</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gridSpan="2">
                  <a:txBody>
                    <a:bodyPr/>
                    <a:lstStyle/>
                    <a:p>
                      <a:pPr algn="ctr" fontAlgn="ctr"/>
                      <a:r>
                        <a:rPr lang="es-PE" sz="1100" b="1" i="0" u="none" strike="noStrike">
                          <a:effectLst/>
                          <a:latin typeface="Times New Roman" panose="02020603050405020304" pitchFamily="18" charset="0"/>
                        </a:rPr>
                        <a:t>TOTAL GENERAL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hMerge="1">
                  <a:txBody>
                    <a:bodyPr/>
                    <a:lstStyle/>
                    <a:p>
                      <a:endParaRPr lang="es-PE"/>
                    </a:p>
                  </a:txBody>
                  <a:tcPr/>
                </a:tc>
                <a:tc>
                  <a:txBody>
                    <a:bodyPr/>
                    <a:lstStyle/>
                    <a:p>
                      <a:pPr algn="ctr" fontAlgn="ctr"/>
                      <a:r>
                        <a:rPr lang="es-PE" sz="1100" b="1" i="0" u="none" strike="noStrike">
                          <a:effectLst/>
                          <a:latin typeface="Times New Roman" panose="02020603050405020304" pitchFamily="18" charset="0"/>
                        </a:rPr>
                        <a:t>21122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12579</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3254</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5214</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2084</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353</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a:effectLst/>
                          <a:latin typeface="Times New Roman" panose="02020603050405020304" pitchFamily="18" charset="0"/>
                        </a:rPr>
                        <a:t>20211</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PE" sz="1100" b="1" i="0" u="none" strike="noStrike" dirty="0">
                          <a:effectLst/>
                          <a:latin typeface="Times New Roman" panose="02020603050405020304" pitchFamily="18" charset="0"/>
                        </a:rPr>
                        <a:t>28557</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679659338"/>
                  </a:ext>
                </a:extLst>
              </a:tr>
            </a:tbl>
          </a:graphicData>
        </a:graphic>
      </p:graphicFrame>
      <p:sp>
        <p:nvSpPr>
          <p:cNvPr id="6" name="Título 1">
            <a:extLst>
              <a:ext uri="{FF2B5EF4-FFF2-40B4-BE49-F238E27FC236}">
                <a16:creationId xmlns:a16="http://schemas.microsoft.com/office/drawing/2014/main" id="{75C63D28-E150-5E96-08F5-5D82F5CBD384}"/>
              </a:ext>
            </a:extLst>
          </p:cNvPr>
          <p:cNvSpPr>
            <a:spLocks noGrp="1"/>
          </p:cNvSpPr>
          <p:nvPr>
            <p:ph type="title"/>
          </p:nvPr>
        </p:nvSpPr>
        <p:spPr>
          <a:xfrm>
            <a:off x="990600" y="417185"/>
            <a:ext cx="9334500" cy="964271"/>
          </a:xfrm>
        </p:spPr>
        <p:txBody>
          <a:bodyPr>
            <a:noAutofit/>
          </a:bodyPr>
          <a:lstStyle/>
          <a:p>
            <a:pPr algn="ctr"/>
            <a:r>
              <a:rPr lang="es-ES" sz="2000" b="1" dirty="0"/>
              <a:t>AVANCE DE II CICLO DE TRATAMIENTO FOCAL EN LOCALIDADES PERIURBANAS A LA CIUDAD DE  IQUITOS ABRIL 2024</a:t>
            </a:r>
            <a:endParaRPr lang="es-PE" sz="2000" b="1" dirty="0"/>
          </a:p>
        </p:txBody>
      </p:sp>
      <p:sp>
        <p:nvSpPr>
          <p:cNvPr id="7" name="CuadroTexto 1">
            <a:extLst>
              <a:ext uri="{FF2B5EF4-FFF2-40B4-BE49-F238E27FC236}">
                <a16:creationId xmlns:a16="http://schemas.microsoft.com/office/drawing/2014/main" id="{6B881D42-B27E-8E15-7D3C-9A40294ABEAF}"/>
              </a:ext>
            </a:extLst>
          </p:cNvPr>
          <p:cNvSpPr txBox="1"/>
          <p:nvPr/>
        </p:nvSpPr>
        <p:spPr>
          <a:xfrm>
            <a:off x="795341" y="6324676"/>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1604146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A9CA7CDE-5A53-BFC9-6AB8-E39C5CE974FF}"/>
              </a:ext>
            </a:extLst>
          </p:cNvPr>
          <p:cNvSpPr>
            <a:spLocks noGrp="1"/>
          </p:cNvSpPr>
          <p:nvPr>
            <p:ph type="title"/>
          </p:nvPr>
        </p:nvSpPr>
        <p:spPr>
          <a:xfrm>
            <a:off x="990600" y="182881"/>
            <a:ext cx="10210800" cy="474067"/>
          </a:xfrm>
        </p:spPr>
        <p:txBody>
          <a:bodyPr>
            <a:noAutofit/>
          </a:bodyPr>
          <a:lstStyle/>
          <a:p>
            <a:pPr algn="ctr"/>
            <a:r>
              <a:rPr lang="es-ES" sz="2000" b="1" dirty="0"/>
              <a:t>AVANCE DE II CICLO DE TRATAMIENTO FOCAL EN LOCALIDADES DE LA REGION LORETO ABRIL 2024</a:t>
            </a:r>
            <a:endParaRPr lang="es-PE" sz="2000" b="1" dirty="0"/>
          </a:p>
        </p:txBody>
      </p:sp>
      <p:pic>
        <p:nvPicPr>
          <p:cNvPr id="10" name="Imagen 9">
            <a:extLst>
              <a:ext uri="{FF2B5EF4-FFF2-40B4-BE49-F238E27FC236}">
                <a16:creationId xmlns:a16="http://schemas.microsoft.com/office/drawing/2014/main" id="{726DD280-3EA2-806E-F962-C2E698C064D8}"/>
              </a:ext>
            </a:extLst>
          </p:cNvPr>
          <p:cNvPicPr>
            <a:picLocks noChangeAspect="1"/>
          </p:cNvPicPr>
          <p:nvPr/>
        </p:nvPicPr>
        <p:blipFill>
          <a:blip r:embed="rId2"/>
          <a:stretch>
            <a:fillRect/>
          </a:stretch>
        </p:blipFill>
        <p:spPr>
          <a:xfrm>
            <a:off x="990600" y="656948"/>
            <a:ext cx="9982200" cy="5823751"/>
          </a:xfrm>
          <a:prstGeom prst="rect">
            <a:avLst/>
          </a:prstGeom>
        </p:spPr>
      </p:pic>
      <p:sp>
        <p:nvSpPr>
          <p:cNvPr id="2" name="CuadroTexto 1">
            <a:extLst>
              <a:ext uri="{FF2B5EF4-FFF2-40B4-BE49-F238E27FC236}">
                <a16:creationId xmlns:a16="http://schemas.microsoft.com/office/drawing/2014/main" id="{99CB6633-E0D5-B053-2EE3-58CF33C27343}"/>
              </a:ext>
            </a:extLst>
          </p:cNvPr>
          <p:cNvSpPr txBox="1"/>
          <p:nvPr/>
        </p:nvSpPr>
        <p:spPr>
          <a:xfrm>
            <a:off x="6617339" y="6558980"/>
            <a:ext cx="4584061" cy="232277"/>
          </a:xfrm>
          <a:prstGeom prst="rect">
            <a:avLst/>
          </a:prstGeom>
        </p:spPr>
        <p:txBody>
          <a:bodyPr wrap="square"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PE" sz="1000" dirty="0"/>
              <a:t>Fuente: Unidad de Vigilancia Entomológica</a:t>
            </a:r>
            <a:r>
              <a:rPr lang="es-PE" sz="1000" baseline="0" dirty="0"/>
              <a:t> y Control de Vectores – GERESA LORETO</a:t>
            </a:r>
            <a:endParaRPr lang="es-PE" sz="1000" dirty="0"/>
          </a:p>
        </p:txBody>
      </p:sp>
    </p:spTree>
    <p:extLst>
      <p:ext uri="{BB962C8B-B14F-4D97-AF65-F5344CB8AC3E}">
        <p14:creationId xmlns:p14="http://schemas.microsoft.com/office/powerpoint/2010/main" val="75121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según tipo de Diagnóstico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Loreto,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5" name="CuadroTexto 4"/>
          <p:cNvSpPr txBox="1"/>
          <p:nvPr/>
        </p:nvSpPr>
        <p:spPr>
          <a:xfrm>
            <a:off x="8763325" y="1487548"/>
            <a:ext cx="2997274" cy="431425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Hasta  la SE </a:t>
            </a:r>
            <a:r>
              <a:rPr lang="es-PE" sz="1524" dirty="0" smtClean="0">
                <a:effectLst/>
                <a:latin typeface="Arial" panose="020B0604020202020204" pitchFamily="34" charset="0"/>
                <a:cs typeface="Arial" panose="020B0604020202020204" pitchFamily="34" charset="0"/>
              </a:rPr>
              <a:t>17-2024 </a:t>
            </a:r>
            <a:r>
              <a:rPr lang="es-PE" sz="1524" dirty="0">
                <a:effectLst/>
                <a:latin typeface="Arial" panose="020B0604020202020204" pitchFamily="34" charset="0"/>
                <a:cs typeface="Arial" panose="020B0604020202020204" pitchFamily="34" charset="0"/>
              </a:rPr>
              <a:t>el </a:t>
            </a:r>
            <a:r>
              <a:rPr lang="es-PE" sz="1524" dirty="0" smtClean="0">
                <a:solidFill>
                  <a:srgbClr val="FF0000"/>
                </a:solidFill>
                <a:effectLst/>
                <a:latin typeface="Arial" panose="020B0604020202020204" pitchFamily="34" charset="0"/>
                <a:cs typeface="Arial" panose="020B0604020202020204" pitchFamily="34" charset="0"/>
              </a:rPr>
              <a:t>76.19% </a:t>
            </a:r>
            <a:r>
              <a:rPr lang="es-PE" sz="1524" dirty="0">
                <a:effectLst/>
                <a:latin typeface="Arial" panose="020B0604020202020204" pitchFamily="34" charset="0"/>
                <a:cs typeface="Arial" panose="020B0604020202020204" pitchFamily="34" charset="0"/>
              </a:rPr>
              <a:t>de las enfermedades (</a:t>
            </a:r>
            <a:r>
              <a:rPr lang="es-PE" sz="1524" dirty="0" smtClean="0">
                <a:effectLst/>
                <a:latin typeface="Arial" panose="020B0604020202020204" pitchFamily="34" charset="0"/>
                <a:cs typeface="Arial" panose="020B0604020202020204" pitchFamily="34" charset="0"/>
              </a:rPr>
              <a:t>12,003 </a:t>
            </a:r>
            <a:r>
              <a:rPr lang="es-PE" sz="1524" dirty="0">
                <a:effectLst/>
                <a:latin typeface="Arial" panose="020B0604020202020204" pitchFamily="34" charset="0"/>
                <a:cs typeface="Arial" panose="020B0604020202020204" pitchFamily="34" charset="0"/>
              </a:rPr>
              <a:t>casos) son confirmados y el </a:t>
            </a:r>
            <a:r>
              <a:rPr lang="es-PE" sz="1524" dirty="0" smtClean="0">
                <a:solidFill>
                  <a:srgbClr val="FF0000"/>
                </a:solidFill>
                <a:effectLst/>
                <a:latin typeface="Arial" panose="020B0604020202020204" pitchFamily="34" charset="0"/>
                <a:cs typeface="Arial" panose="020B0604020202020204" pitchFamily="34" charset="0"/>
              </a:rPr>
              <a:t>23.80.%</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a:t>
            </a:r>
            <a:r>
              <a:rPr lang="es-PE" sz="1524" dirty="0" smtClean="0">
                <a:effectLst/>
                <a:latin typeface="Arial" panose="020B0604020202020204" pitchFamily="34" charset="0"/>
                <a:cs typeface="Arial" panose="020B0604020202020204" pitchFamily="34" charset="0"/>
              </a:rPr>
              <a:t>3,750) </a:t>
            </a:r>
            <a:r>
              <a:rPr lang="es-PE" sz="1524" dirty="0">
                <a:effectLst/>
                <a:latin typeface="Arial" panose="020B0604020202020204" pitchFamily="34" charset="0"/>
                <a:cs typeface="Arial" panose="020B0604020202020204" pitchFamily="34" charset="0"/>
              </a:rPr>
              <a:t>del total de enfermedades notificadas están pendiente su clasificación. 1 caso se reporta como sospechoso (0.01%).</a:t>
            </a:r>
          </a:p>
          <a:p>
            <a:endParaRPr lang="es-PE" sz="1524" dirty="0">
              <a:effectLst/>
              <a:latin typeface="Arial" panose="020B0604020202020204" pitchFamily="34" charset="0"/>
              <a:cs typeface="Arial" panose="020B0604020202020204" pitchFamily="34" charset="0"/>
            </a:endParaRPr>
          </a:p>
          <a:p>
            <a:r>
              <a:rPr lang="es-PE" sz="1524" dirty="0">
                <a:effectLst/>
                <a:latin typeface="Arial" panose="020B0604020202020204" pitchFamily="34" charset="0"/>
                <a:cs typeface="Arial" panose="020B0604020202020204" pitchFamily="34" charset="0"/>
              </a:rPr>
              <a:t>Hasta la presente semana, las enfermedades con mayor porcentaje de probables a espera de su confirmación o descarte son: </a:t>
            </a:r>
            <a:r>
              <a:rPr lang="es-PE" sz="1524" dirty="0" err="1" smtClean="0">
                <a:effectLst/>
                <a:latin typeface="Arial" panose="020B0604020202020204" pitchFamily="34" charset="0"/>
                <a:cs typeface="Arial" panose="020B0604020202020204" pitchFamily="34" charset="0"/>
              </a:rPr>
              <a:t>Leshmaniasis</a:t>
            </a:r>
            <a:r>
              <a:rPr lang="es-PE" sz="1524" dirty="0" smtClean="0">
                <a:effectLst/>
                <a:latin typeface="Arial" panose="020B0604020202020204" pitchFamily="34" charset="0"/>
                <a:cs typeface="Arial" panose="020B0604020202020204" pitchFamily="34" charset="0"/>
              </a:rPr>
              <a:t> </a:t>
            </a:r>
            <a:r>
              <a:rPr lang="es-PE" sz="1524" dirty="0" err="1" smtClean="0">
                <a:effectLst/>
                <a:latin typeface="Arial" panose="020B0604020202020204" pitchFamily="34" charset="0"/>
                <a:cs typeface="Arial" panose="020B0604020202020204" pitchFamily="34" charset="0"/>
              </a:rPr>
              <a:t>Mucocutánea</a:t>
            </a:r>
            <a:r>
              <a:rPr lang="es-PE" sz="1524" dirty="0" smtClean="0">
                <a:effectLst/>
                <a:latin typeface="Arial" panose="020B0604020202020204" pitchFamily="34" charset="0"/>
                <a:cs typeface="Arial" panose="020B0604020202020204" pitchFamily="34" charset="0"/>
              </a:rPr>
              <a:t> (</a:t>
            </a:r>
            <a:r>
              <a:rPr lang="es-PE" sz="1524" dirty="0" smtClean="0">
                <a:solidFill>
                  <a:srgbClr val="FF0000"/>
                </a:solidFill>
                <a:effectLst/>
                <a:latin typeface="Arial" panose="020B0604020202020204" pitchFamily="34" charset="0"/>
                <a:cs typeface="Arial" panose="020B0604020202020204" pitchFamily="34" charset="0"/>
              </a:rPr>
              <a:t>78.57%</a:t>
            </a:r>
            <a:r>
              <a:rPr lang="es-PE" sz="1524" dirty="0" smtClean="0">
                <a:effectLst/>
                <a:latin typeface="Arial" panose="020B0604020202020204" pitchFamily="34" charset="0"/>
                <a:cs typeface="Arial" panose="020B0604020202020204" pitchFamily="34" charset="0"/>
              </a:rPr>
              <a:t>), </a:t>
            </a:r>
            <a:r>
              <a:rPr lang="es-PE" sz="1524" dirty="0" err="1" smtClean="0">
                <a:effectLst/>
                <a:latin typeface="Arial" panose="020B0604020202020204" pitchFamily="34" charset="0"/>
                <a:cs typeface="Arial" panose="020B0604020202020204" pitchFamily="34" charset="0"/>
              </a:rPr>
              <a:t>Leptospira</a:t>
            </a:r>
            <a:r>
              <a:rPr lang="es-PE" sz="1524" dirty="0" smtClean="0">
                <a:effectLst/>
                <a:latin typeface="Arial" panose="020B0604020202020204" pitchFamily="34" charset="0"/>
                <a:cs typeface="Arial" panose="020B0604020202020204" pitchFamily="34" charset="0"/>
              </a:rPr>
              <a:t> </a:t>
            </a:r>
            <a:r>
              <a:rPr lang="es-PE" sz="1524" dirty="0">
                <a:effectLst/>
                <a:latin typeface="Arial" panose="020B0604020202020204" pitchFamily="34" charset="0"/>
                <a:cs typeface="Arial" panose="020B0604020202020204" pitchFamily="34" charset="0"/>
              </a:rPr>
              <a:t>(</a:t>
            </a:r>
            <a:r>
              <a:rPr lang="es-PE" sz="1524" dirty="0" smtClean="0">
                <a:solidFill>
                  <a:srgbClr val="FF0000"/>
                </a:solidFill>
                <a:effectLst/>
                <a:latin typeface="Arial" panose="020B0604020202020204" pitchFamily="34" charset="0"/>
                <a:cs typeface="Arial" panose="020B0604020202020204" pitchFamily="34" charset="0"/>
              </a:rPr>
              <a:t>67.49%</a:t>
            </a:r>
            <a:r>
              <a:rPr lang="es-PE" sz="1524" dirty="0" smtClean="0">
                <a:effectLst/>
                <a:latin typeface="Arial" panose="020B0604020202020204" pitchFamily="34" charset="0"/>
                <a:cs typeface="Arial" panose="020B0604020202020204" pitchFamily="34" charset="0"/>
              </a:rPr>
              <a:t>), Dengue sin signos de alarma (</a:t>
            </a:r>
            <a:r>
              <a:rPr lang="es-PE" sz="1524" dirty="0" smtClean="0">
                <a:solidFill>
                  <a:srgbClr val="FF0000"/>
                </a:solidFill>
                <a:effectLst/>
                <a:latin typeface="Arial" panose="020B0604020202020204" pitchFamily="34" charset="0"/>
                <a:cs typeface="Arial" panose="020B0604020202020204" pitchFamily="34" charset="0"/>
              </a:rPr>
              <a:t>65%</a:t>
            </a:r>
            <a:r>
              <a:rPr lang="es-PE" sz="1524" dirty="0" smtClean="0">
                <a:effectLst/>
                <a:latin typeface="Arial" panose="020B0604020202020204" pitchFamily="34" charset="0"/>
                <a:cs typeface="Arial" panose="020B0604020202020204" pitchFamily="34" charset="0"/>
              </a:rPr>
              <a:t>), </a:t>
            </a:r>
            <a:endParaRPr lang="es-PE" sz="1524"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89A94B29-6268-49A3-BB4A-971BACF9A265}"/>
              </a:ext>
            </a:extLst>
          </p:cNvPr>
          <p:cNvSpPr txBox="1"/>
          <p:nvPr/>
        </p:nvSpPr>
        <p:spPr>
          <a:xfrm>
            <a:off x="8763325" y="5912098"/>
            <a:ext cx="3187337" cy="349583"/>
          </a:xfrm>
          <a:prstGeom prst="rect">
            <a:avLst/>
          </a:prstGeom>
          <a:noFill/>
        </p:spPr>
        <p:txBody>
          <a:bodyPr wrap="square" rtlCol="0">
            <a:spAutoFit/>
          </a:bodyPr>
          <a:lstStyle/>
          <a:p>
            <a:r>
              <a:rPr lang="es-MX" sz="836"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1402198" y="865609"/>
            <a:ext cx="7134029" cy="5745398"/>
          </a:xfrm>
          <a:prstGeom prst="rect">
            <a:avLst/>
          </a:prstGeom>
        </p:spPr>
      </p:pic>
    </p:spTree>
    <p:extLst>
      <p:ext uri="{BB962C8B-B14F-4D97-AF65-F5344CB8AC3E}">
        <p14:creationId xmlns:p14="http://schemas.microsoft.com/office/powerpoint/2010/main" val="26235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4194577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5743917"/>
            <a:ext cx="12192000"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487" b="1" dirty="0">
                <a:latin typeface="Arial" panose="020B0604020202020204" pitchFamily="34" charset="0"/>
                <a:cs typeface="Arial" panose="020B0604020202020204" pitchFamily="34" charset="0"/>
              </a:rPr>
              <a:t>17 </a:t>
            </a:r>
            <a:r>
              <a:rPr lang="es-ES" sz="1487" b="1" dirty="0">
                <a:latin typeface="Arial" panose="020B0604020202020204" pitchFamily="34" charset="0"/>
                <a:cs typeface="Arial" panose="020B0604020202020204" pitchFamily="34" charset="0"/>
              </a:rPr>
              <a:t>- 2024 se reportaron </a:t>
            </a:r>
            <a:r>
              <a:rPr lang="es-ES" sz="1487" b="1" dirty="0">
                <a:latin typeface="Arial" panose="020B0604020202020204" pitchFamily="34" charset="0"/>
                <a:cs typeface="Arial" panose="020B0604020202020204" pitchFamily="34" charset="0"/>
              </a:rPr>
              <a:t>1,938 </a:t>
            </a:r>
            <a:r>
              <a:rPr lang="es-ES" sz="1487" b="1" dirty="0">
                <a:latin typeface="Arial" panose="020B0604020202020204" pitchFamily="34" charset="0"/>
                <a:cs typeface="Arial" panose="020B0604020202020204" pitchFamily="34" charset="0"/>
              </a:rPr>
              <a:t>casos de Leptospirosis, de las cuales se confirmaron </a:t>
            </a:r>
            <a:r>
              <a:rPr lang="es-ES" sz="1487" b="1" dirty="0" smtClean="0">
                <a:solidFill>
                  <a:srgbClr val="FF0000"/>
                </a:solidFill>
                <a:latin typeface="Arial" panose="020B0604020202020204" pitchFamily="34" charset="0"/>
                <a:cs typeface="Arial" panose="020B0604020202020204" pitchFamily="34" charset="0"/>
              </a:rPr>
              <a:t>32.51% </a:t>
            </a:r>
            <a:r>
              <a:rPr lang="es-ES" sz="1487" b="1" dirty="0">
                <a:latin typeface="Arial" panose="020B0604020202020204" pitchFamily="34" charset="0"/>
                <a:cs typeface="Arial" panose="020B0604020202020204" pitchFamily="34" charset="0"/>
              </a:rPr>
              <a:t>(630 </a:t>
            </a:r>
            <a:r>
              <a:rPr lang="es-ES" sz="1487" b="1" dirty="0">
                <a:latin typeface="Arial" panose="020B0604020202020204" pitchFamily="34" charset="0"/>
                <a:cs typeface="Arial" panose="020B0604020202020204" pitchFamily="34" charset="0"/>
              </a:rPr>
              <a:t>casos), como probables </a:t>
            </a:r>
            <a:r>
              <a:rPr lang="es-ES" sz="1487" b="1" dirty="0">
                <a:latin typeface="Arial" panose="020B0604020202020204" pitchFamily="34" charset="0"/>
                <a:cs typeface="Arial" panose="020B0604020202020204" pitchFamily="34" charset="0"/>
              </a:rPr>
              <a:t>1,308 </a:t>
            </a:r>
            <a:r>
              <a:rPr lang="es-ES" sz="1487" b="1" dirty="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67.49%</a:t>
            </a:r>
            <a:r>
              <a:rPr lang="es-ES" sz="1487" b="1" dirty="0" smtClean="0">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aún pendiente de clasificación por Micro aglutinación (MAT). </a:t>
            </a:r>
            <a:r>
              <a:rPr lang="es-ES" sz="1487" b="1" dirty="0">
                <a:latin typeface="Arial" panose="020B0604020202020204" pitchFamily="34" charset="0"/>
                <a:cs typeface="Arial" panose="020B0604020202020204" pitchFamily="34" charset="0"/>
              </a:rPr>
              <a:t>Desde la primera semana 2024, los casos se ubican en Zona de </a:t>
            </a:r>
            <a:r>
              <a:rPr lang="es-ES" sz="1487" b="1" dirty="0">
                <a:latin typeface="Arial" panose="020B0604020202020204" pitchFamily="34" charset="0"/>
                <a:cs typeface="Arial" panose="020B0604020202020204" pitchFamily="34" charset="0"/>
              </a:rPr>
              <a:t>Epidemia. </a:t>
            </a:r>
            <a:r>
              <a:rPr lang="es-ES" sz="1487" b="1" dirty="0">
                <a:latin typeface="Arial" panose="020B0604020202020204" pitchFamily="34" charset="0"/>
                <a:cs typeface="Arial" panose="020B0604020202020204" pitchFamily="34" charset="0"/>
              </a:rPr>
              <a:t>En el 2023, en el mismo periodo (hasta la </a:t>
            </a:r>
            <a:r>
              <a:rPr lang="es-ES" sz="1487" b="1" dirty="0">
                <a:latin typeface="Arial" panose="020B0604020202020204" pitchFamily="34" charset="0"/>
                <a:cs typeface="Arial" panose="020B0604020202020204" pitchFamily="34" charset="0"/>
              </a:rPr>
              <a:t>SE-17) </a:t>
            </a:r>
            <a:r>
              <a:rPr lang="es-ES" sz="1487" b="1" dirty="0">
                <a:latin typeface="Arial" panose="020B0604020202020204" pitchFamily="34" charset="0"/>
                <a:cs typeface="Arial" panose="020B0604020202020204" pitchFamily="34" charset="0"/>
              </a:rPr>
              <a:t>se notificaron </a:t>
            </a:r>
            <a:r>
              <a:rPr lang="es-ES" sz="1487" b="1" dirty="0">
                <a:latin typeface="Arial" panose="020B0604020202020204" pitchFamily="34" charset="0"/>
                <a:cs typeface="Arial" panose="020B0604020202020204" pitchFamily="34" charset="0"/>
              </a:rPr>
              <a:t>1,617 </a:t>
            </a:r>
            <a:r>
              <a:rPr lang="es-ES" sz="1487" b="1" dirty="0">
                <a:latin typeface="Arial" panose="020B0604020202020204" pitchFamily="34" charset="0"/>
                <a:cs typeface="Arial" panose="020B0604020202020204" pitchFamily="34" charset="0"/>
              </a:rPr>
              <a:t>casos de leptospirosis, </a:t>
            </a:r>
            <a:r>
              <a:rPr lang="es-ES" sz="1487" b="1" dirty="0">
                <a:latin typeface="Arial" panose="020B0604020202020204" pitchFamily="34" charset="0"/>
                <a:cs typeface="Arial" panose="020B0604020202020204" pitchFamily="34" charset="0"/>
              </a:rPr>
              <a:t>321 </a:t>
            </a:r>
            <a:r>
              <a:rPr lang="es-ES" sz="1487" b="1" dirty="0">
                <a:latin typeface="Arial" panose="020B0604020202020204" pitchFamily="34" charset="0"/>
                <a:cs typeface="Arial" panose="020B0604020202020204" pitchFamily="34" charset="0"/>
              </a:rPr>
              <a:t>menos que en el año 2024. </a:t>
            </a:r>
          </a:p>
        </p:txBody>
      </p:sp>
      <p:pic>
        <p:nvPicPr>
          <p:cNvPr id="2" name="Imagen 1"/>
          <p:cNvPicPr>
            <a:picLocks noChangeAspect="1"/>
          </p:cNvPicPr>
          <p:nvPr/>
        </p:nvPicPr>
        <p:blipFill>
          <a:blip r:embed="rId3"/>
          <a:stretch>
            <a:fillRect/>
          </a:stretch>
        </p:blipFill>
        <p:spPr>
          <a:xfrm>
            <a:off x="1793590" y="304460"/>
            <a:ext cx="8604819" cy="5246144"/>
          </a:xfrm>
          <a:prstGeom prst="rect">
            <a:avLst/>
          </a:prstGeom>
        </p:spPr>
      </p:pic>
    </p:spTree>
    <p:extLst>
      <p:ext uri="{BB962C8B-B14F-4D97-AF65-F5344CB8AC3E}">
        <p14:creationId xmlns:p14="http://schemas.microsoft.com/office/powerpoint/2010/main" val="210259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6024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8" name="Rectangle 7"/>
          <p:cNvSpPr/>
          <p:nvPr/>
        </p:nvSpPr>
        <p:spPr>
          <a:xfrm>
            <a:off x="589727" y="2163905"/>
            <a:ext cx="383676" cy="653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10" name="CuadroTexto 9">
            <a:extLst>
              <a:ext uri="{FF2B5EF4-FFF2-40B4-BE49-F238E27FC236}">
                <a16:creationId xmlns:a16="http://schemas.microsoft.com/office/drawing/2014/main" id="{8CE9D228-5BDC-419C-AC27-D503450F6C98}"/>
              </a:ext>
            </a:extLst>
          </p:cNvPr>
          <p:cNvSpPr txBox="1"/>
          <p:nvPr/>
        </p:nvSpPr>
        <p:spPr>
          <a:xfrm>
            <a:off x="94593" y="6034043"/>
            <a:ext cx="12002814" cy="778868"/>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301" b="1" dirty="0" smtClean="0">
                <a:latin typeface="Arial" panose="020B0604020202020204" pitchFamily="34" charset="0"/>
                <a:cs typeface="Arial" panose="020B0604020202020204" pitchFamily="34" charset="0"/>
              </a:rPr>
              <a:t>17</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- 2024, </a:t>
            </a:r>
            <a:r>
              <a:rPr lang="es-ES" sz="1487" b="1" dirty="0" smtClean="0">
                <a:latin typeface="Arial" panose="020B0604020202020204" pitchFamily="34" charset="0"/>
                <a:cs typeface="Arial" panose="020B0604020202020204" pitchFamily="34" charset="0"/>
              </a:rPr>
              <a:t>39 </a:t>
            </a:r>
            <a:r>
              <a:rPr lang="es-ES" sz="1487" b="1" dirty="0">
                <a:latin typeface="Arial" panose="020B0604020202020204" pitchFamily="34" charset="0"/>
                <a:cs typeface="Arial" panose="020B0604020202020204" pitchFamily="34" charset="0"/>
              </a:rPr>
              <a:t>distritos </a:t>
            </a:r>
            <a:r>
              <a:rPr lang="es-ES" sz="1487" b="1" dirty="0" smtClean="0">
                <a:latin typeface="Arial" panose="020B0604020202020204" pitchFamily="34" charset="0"/>
                <a:cs typeface="Arial" panose="020B0604020202020204" pitchFamily="34" charset="0"/>
              </a:rPr>
              <a:t>reportan casos</a:t>
            </a:r>
            <a:r>
              <a:rPr lang="es-ES" sz="1487" b="1" dirty="0">
                <a:latin typeface="Arial" panose="020B0604020202020204" pitchFamily="34" charset="0"/>
                <a:cs typeface="Arial" panose="020B0604020202020204" pitchFamily="34" charset="0"/>
              </a:rPr>
              <a:t>, 8 de ellos concentran el </a:t>
            </a:r>
            <a:r>
              <a:rPr lang="es-ES" sz="1487" b="1" dirty="0" smtClean="0">
                <a:solidFill>
                  <a:srgbClr val="FF0000"/>
                </a:solidFill>
                <a:latin typeface="Arial" panose="020B0604020202020204" pitchFamily="34" charset="0"/>
                <a:cs typeface="Arial" panose="020B0604020202020204" pitchFamily="34" charset="0"/>
              </a:rPr>
              <a:t>83.13%</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siendo San Juan Bautista el distrito con mayor porcentaje de casos (</a:t>
            </a:r>
            <a:r>
              <a:rPr lang="es-ES" sz="1487" b="1" dirty="0" smtClean="0">
                <a:latin typeface="Arial" panose="020B0604020202020204" pitchFamily="34" charset="0"/>
                <a:cs typeface="Arial" panose="020B0604020202020204" pitchFamily="34" charset="0"/>
              </a:rPr>
              <a:t>27.30%), </a:t>
            </a:r>
            <a:r>
              <a:rPr lang="es-ES" sz="1487" b="1" dirty="0">
                <a:latin typeface="Arial" panose="020B0604020202020204" pitchFamily="34" charset="0"/>
                <a:cs typeface="Arial" panose="020B0604020202020204" pitchFamily="34" charset="0"/>
              </a:rPr>
              <a:t>Punchana (</a:t>
            </a:r>
            <a:r>
              <a:rPr lang="es-ES" sz="1487" b="1" dirty="0" smtClean="0">
                <a:latin typeface="Arial" panose="020B0604020202020204" pitchFamily="34" charset="0"/>
                <a:cs typeface="Arial" panose="020B0604020202020204" pitchFamily="34" charset="0"/>
              </a:rPr>
              <a:t>12.69%). </a:t>
            </a:r>
            <a:r>
              <a:rPr lang="es-ES" sz="1487" b="1" dirty="0">
                <a:latin typeface="Arial" panose="020B0604020202020204" pitchFamily="34" charset="0"/>
                <a:cs typeface="Arial" panose="020B0604020202020204" pitchFamily="34" charset="0"/>
              </a:rPr>
              <a:t>Iquitos (</a:t>
            </a:r>
            <a:r>
              <a:rPr lang="es-ES" sz="1487" b="1" dirty="0" smtClean="0">
                <a:latin typeface="Arial" panose="020B0604020202020204" pitchFamily="34" charset="0"/>
                <a:cs typeface="Arial" panose="020B0604020202020204" pitchFamily="34" charset="0"/>
              </a:rPr>
              <a:t>11.04</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Según el mapa de riesgo 15 distritos están considerados  en Alto riesgo, 08 de mediano riesgo y 15 en bajo riesgo, no se reportaron fallecidos por Leptospirosis en el presente año</a:t>
            </a:r>
            <a:r>
              <a:rPr lang="es-ES" sz="1487" b="1" dirty="0" smtClean="0">
                <a:latin typeface="Arial" panose="020B0604020202020204" pitchFamily="34" charset="0"/>
                <a:cs typeface="Arial" panose="020B0604020202020204" pitchFamily="34" charset="0"/>
              </a:rPr>
              <a:t>.</a:t>
            </a:r>
            <a:r>
              <a:rPr lang="es-ES" sz="1487" b="1" dirty="0" smtClean="0">
                <a:latin typeface="Arial" panose="020B0604020202020204" pitchFamily="34" charset="0"/>
                <a:cs typeface="Arial" panose="020B0604020202020204" pitchFamily="34" charset="0"/>
              </a:rPr>
              <a:t> </a:t>
            </a:r>
            <a:endParaRPr lang="es-ES" sz="1487"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589727" y="943760"/>
            <a:ext cx="3433084" cy="4853559"/>
          </a:xfrm>
          <a:prstGeom prst="rect">
            <a:avLst/>
          </a:prstGeom>
        </p:spPr>
      </p:pic>
      <p:pic>
        <p:nvPicPr>
          <p:cNvPr id="6" name="Imagen 5"/>
          <p:cNvPicPr>
            <a:picLocks noChangeAspect="1"/>
          </p:cNvPicPr>
          <p:nvPr/>
        </p:nvPicPr>
        <p:blipFill>
          <a:blip r:embed="rId4"/>
          <a:stretch>
            <a:fillRect/>
          </a:stretch>
        </p:blipFill>
        <p:spPr>
          <a:xfrm>
            <a:off x="4172913" y="819873"/>
            <a:ext cx="7286161" cy="5065920"/>
          </a:xfrm>
          <a:prstGeom prst="rect">
            <a:avLst/>
          </a:prstGeom>
        </p:spPr>
      </p:pic>
    </p:spTree>
    <p:extLst>
      <p:ext uri="{BB962C8B-B14F-4D97-AF65-F5344CB8AC3E}">
        <p14:creationId xmlns:p14="http://schemas.microsoft.com/office/powerpoint/2010/main" val="197208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id="{9B84626F-4F4E-FD14-B3DC-D3EB129B5827}"/>
              </a:ext>
            </a:extLst>
          </p:cNvPr>
          <p:cNvSpPr/>
          <p:nvPr/>
        </p:nvSpPr>
        <p:spPr>
          <a:xfrm>
            <a:off x="15857" y="0"/>
            <a:ext cx="12140344" cy="71859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calor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Leptospirosis</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Iquitos ciudad S.E.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14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t>
            </a:r>
            <a:r>
              <a:rPr lang="es-ES" sz="2460"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Año 2024</a:t>
            </a:r>
            <a:r>
              <a:rPr lang="es-ES" sz="246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46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371FD15-E131-B57B-97E9-8DB1D0B3902D}"/>
              </a:ext>
            </a:extLst>
          </p:cNvPr>
          <p:cNvSpPr txBox="1"/>
          <p:nvPr/>
        </p:nvSpPr>
        <p:spPr>
          <a:xfrm>
            <a:off x="9452882" y="2050110"/>
            <a:ext cx="2051276" cy="3783343"/>
          </a:xfrm>
          <a:prstGeom prst="rect">
            <a:avLst/>
          </a:prstGeom>
          <a:solidFill>
            <a:schemeClr val="accent5">
              <a:lumMod val="20000"/>
              <a:lumOff val="80000"/>
            </a:schemeClr>
          </a:solidFill>
          <a:ln>
            <a:solidFill>
              <a:schemeClr val="tx1"/>
            </a:solidFill>
          </a:ln>
        </p:spPr>
        <p:txBody>
          <a:bodyPr wrap="square" rtlCol="0">
            <a:spAutoFit/>
          </a:bodyPr>
          <a:lstStyle>
            <a:defPPr>
              <a:defRPr lang="es-PE"/>
            </a:defPPr>
            <a:lvl1pPr algn="just">
              <a:defRPr sz="1600" b="1">
                <a:effectLst/>
              </a:defRPr>
            </a:lvl1pPr>
          </a:lstStyle>
          <a:p>
            <a:r>
              <a:rPr lang="es-ES" sz="1845" dirty="0"/>
              <a:t>El mapa de calor de dengue muestra casos dispersos en los 4 distritos de la ciudad de Iquitos, observándose puntos focalizado de mayor concentración de casos en el distrito de </a:t>
            </a:r>
            <a:r>
              <a:rPr lang="es-ES" sz="1845" dirty="0" smtClean="0"/>
              <a:t>Belén</a:t>
            </a:r>
            <a:r>
              <a:rPr lang="es-ES" sz="1845" dirty="0" smtClean="0"/>
              <a:t>: </a:t>
            </a:r>
            <a:r>
              <a:rPr lang="es-ES" sz="1845" dirty="0">
                <a:solidFill>
                  <a:srgbClr val="FF0000"/>
                </a:solidFill>
              </a:rPr>
              <a:t>(</a:t>
            </a:r>
            <a:r>
              <a:rPr lang="es-ES" sz="1845" dirty="0" smtClean="0">
                <a:solidFill>
                  <a:srgbClr val="FF0000"/>
                </a:solidFill>
              </a:rPr>
              <a:t>Sector </a:t>
            </a:r>
            <a:r>
              <a:rPr lang="es-ES" sz="1845" dirty="0" smtClean="0">
                <a:solidFill>
                  <a:srgbClr val="FF0000"/>
                </a:solidFill>
              </a:rPr>
              <a:t>21</a:t>
            </a:r>
            <a:r>
              <a:rPr lang="es-ES" sz="1845" dirty="0" smtClean="0">
                <a:solidFill>
                  <a:srgbClr val="FF0000"/>
                </a:solidFill>
              </a:rPr>
              <a:t>)</a:t>
            </a:r>
            <a:endParaRPr lang="es-ES" sz="1845" dirty="0"/>
          </a:p>
        </p:txBody>
      </p:sp>
      <p:pic>
        <p:nvPicPr>
          <p:cNvPr id="2" name="Imagen 1"/>
          <p:cNvPicPr>
            <a:picLocks noChangeAspect="1"/>
          </p:cNvPicPr>
          <p:nvPr/>
        </p:nvPicPr>
        <p:blipFill>
          <a:blip r:embed="rId2"/>
          <a:stretch>
            <a:fillRect/>
          </a:stretch>
        </p:blipFill>
        <p:spPr>
          <a:xfrm>
            <a:off x="617455" y="872357"/>
            <a:ext cx="8337359" cy="5894838"/>
          </a:xfrm>
          <a:prstGeom prst="rect">
            <a:avLst/>
          </a:prstGeom>
        </p:spPr>
      </p:pic>
    </p:spTree>
    <p:extLst>
      <p:ext uri="{BB962C8B-B14F-4D97-AF65-F5344CB8AC3E}">
        <p14:creationId xmlns:p14="http://schemas.microsoft.com/office/powerpoint/2010/main" val="347882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0" y="2901043"/>
            <a:ext cx="12191999" cy="807356"/>
          </a:xfrm>
          <a:solidFill>
            <a:schemeClr val="accent5">
              <a:lumMod val="20000"/>
              <a:lumOff val="80000"/>
            </a:schemeClr>
          </a:solidFill>
        </p:spPr>
        <p:txBody>
          <a:bodyPr anchor="ctr" anchorCtr="0">
            <a:normAutofit/>
          </a:bodyPr>
          <a:lstStyle/>
          <a:p>
            <a:r>
              <a:rPr lang="es-ES" sz="2000" b="1" dirty="0">
                <a:solidFill>
                  <a:schemeClr val="accent5"/>
                </a:solidFill>
                <a:latin typeface="Arial" panose="020B0604020202020204" pitchFamily="34" charset="0"/>
                <a:cs typeface="Arial" panose="020B0604020202020204" pitchFamily="34" charset="0"/>
              </a:rPr>
              <a:t>LABORATORIO DE </a:t>
            </a:r>
            <a:r>
              <a:rPr lang="es-ES" sz="2000" b="1" dirty="0" smtClean="0">
                <a:solidFill>
                  <a:schemeClr val="accent5"/>
                </a:solidFill>
                <a:latin typeface="Arial" panose="020B0604020202020204" pitchFamily="34" charset="0"/>
                <a:cs typeface="Arial" panose="020B0604020202020204" pitchFamily="34" charset="0"/>
              </a:rPr>
              <a:t>REFERENCIAL </a:t>
            </a:r>
            <a:r>
              <a:rPr lang="es-ES" sz="2000" b="1" dirty="0">
                <a:solidFill>
                  <a:schemeClr val="accent5"/>
                </a:solidFill>
                <a:latin typeface="Arial" panose="020B0604020202020204" pitchFamily="34" charset="0"/>
                <a:cs typeface="Arial" panose="020B0604020202020204" pitchFamily="34" charset="0"/>
              </a:rPr>
              <a:t>REGIONAL </a:t>
            </a:r>
            <a:r>
              <a:rPr lang="es-ES" sz="2000" b="1" dirty="0" smtClean="0">
                <a:solidFill>
                  <a:schemeClr val="accent5"/>
                </a:solidFill>
                <a:latin typeface="Arial" panose="020B0604020202020204" pitchFamily="34" charset="0"/>
                <a:cs typeface="Arial" panose="020B0604020202020204" pitchFamily="34" charset="0"/>
              </a:rPr>
              <a:t>DE </a:t>
            </a:r>
            <a:r>
              <a:rPr lang="es-ES" sz="2000" b="1" dirty="0">
                <a:solidFill>
                  <a:schemeClr val="accent5"/>
                </a:solidFill>
                <a:latin typeface="Arial" panose="020B0604020202020204" pitchFamily="34" charset="0"/>
                <a:cs typeface="Arial" panose="020B0604020202020204" pitchFamily="34" charset="0"/>
              </a:rPr>
              <a:t>LORETO</a:t>
            </a:r>
            <a:endParaRPr lang="es-PE" sz="20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97CF2718-4A28-46FB-89D1-9191F8F11AE0}"/>
              </a:ext>
            </a:extLst>
          </p:cNvPr>
          <p:cNvPicPr>
            <a:picLocks noChangeAspect="1"/>
          </p:cNvPicPr>
          <p:nvPr/>
        </p:nvPicPr>
        <p:blipFill>
          <a:blip r:embed="rId2"/>
          <a:stretch>
            <a:fillRect/>
          </a:stretch>
        </p:blipFill>
        <p:spPr>
          <a:xfrm>
            <a:off x="3627681" y="287312"/>
            <a:ext cx="4462659" cy="1353891"/>
          </a:xfrm>
          <a:prstGeom prst="rect">
            <a:avLst/>
          </a:prstGeom>
        </p:spPr>
      </p:pic>
      <p:sp>
        <p:nvSpPr>
          <p:cNvPr id="6" name="Título 1">
            <a:extLst>
              <a:ext uri="{FF2B5EF4-FFF2-40B4-BE49-F238E27FC236}">
                <a16:creationId xmlns:a16="http://schemas.microsoft.com/office/drawing/2014/main" id="{B3C4701B-9FD6-4728-820C-6F511189B71A}"/>
              </a:ext>
            </a:extLst>
          </p:cNvPr>
          <p:cNvSpPr txBox="1">
            <a:spLocks/>
          </p:cNvSpPr>
          <p:nvPr/>
        </p:nvSpPr>
        <p:spPr>
          <a:xfrm>
            <a:off x="1932263" y="3860800"/>
            <a:ext cx="9241872" cy="14501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b="1" dirty="0">
                <a:solidFill>
                  <a:schemeClr val="tx2"/>
                </a:solidFill>
              </a:rPr>
              <a:t>UNIDAD DE MICROBIOLOGÍA</a:t>
            </a:r>
            <a:r>
              <a:rPr lang="es-ES" sz="1600" dirty="0"/>
              <a:t/>
            </a:r>
            <a:br>
              <a:rPr lang="es-ES" sz="1600" dirty="0"/>
            </a:br>
            <a:r>
              <a:rPr lang="es-ES" sz="1600" dirty="0"/>
              <a:t/>
            </a:r>
            <a:br>
              <a:rPr lang="es-ES" sz="1600" dirty="0"/>
            </a:br>
            <a:r>
              <a:rPr lang="es-ES" sz="1600" dirty="0"/>
              <a:t/>
            </a:r>
            <a:br>
              <a:rPr lang="es-ES" sz="1600" dirty="0"/>
            </a:br>
            <a:r>
              <a:rPr lang="es-ES" sz="1600" b="1" dirty="0">
                <a:solidFill>
                  <a:srgbClr val="FF0000"/>
                </a:solidFill>
              </a:rPr>
              <a:t>REPORTE S.E. </a:t>
            </a:r>
            <a:r>
              <a:rPr lang="es-ES" sz="1600" b="1" dirty="0" smtClean="0">
                <a:solidFill>
                  <a:srgbClr val="FF0000"/>
                </a:solidFill>
              </a:rPr>
              <a:t>17 </a:t>
            </a:r>
            <a:r>
              <a:rPr lang="es-ES" sz="1600" b="1" dirty="0">
                <a:solidFill>
                  <a:srgbClr val="FF0000"/>
                </a:solidFill>
              </a:rPr>
              <a:t>- 2024</a:t>
            </a:r>
            <a:br>
              <a:rPr lang="es-ES" sz="1600" b="1" dirty="0">
                <a:solidFill>
                  <a:srgbClr val="FF0000"/>
                </a:solidFill>
              </a:rPr>
            </a:br>
            <a:r>
              <a:rPr lang="es-ES" sz="1600" b="1" dirty="0">
                <a:solidFill>
                  <a:srgbClr val="FF0000"/>
                </a:solidFill>
              </a:rPr>
              <a:t>PROCESADOS </a:t>
            </a:r>
            <a:r>
              <a:rPr lang="es-ES" sz="1600" b="1" dirty="0" smtClean="0">
                <a:solidFill>
                  <a:srgbClr val="FF0000"/>
                </a:solidFill>
              </a:rPr>
              <a:t>22,23,25 Y 26/04/2024</a:t>
            </a:r>
            <a:endParaRPr lang="es-PE" sz="1600" dirty="0"/>
          </a:p>
        </p:txBody>
      </p:sp>
      <p:sp>
        <p:nvSpPr>
          <p:cNvPr id="7" name="Título 1">
            <a:extLst>
              <a:ext uri="{FF2B5EF4-FFF2-40B4-BE49-F238E27FC236}">
                <a16:creationId xmlns:a16="http://schemas.microsoft.com/office/drawing/2014/main" id="{0705EDA7-3705-4829-BB61-C614957AC960}"/>
              </a:ext>
            </a:extLst>
          </p:cNvPr>
          <p:cNvSpPr txBox="1">
            <a:spLocks/>
          </p:cNvSpPr>
          <p:nvPr/>
        </p:nvSpPr>
        <p:spPr>
          <a:xfrm>
            <a:off x="1238074" y="1867445"/>
            <a:ext cx="9241872" cy="72797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solidFill>
                  <a:schemeClr val="accent1">
                    <a:lumMod val="75000"/>
                  </a:schemeClr>
                </a:solidFill>
                <a:latin typeface="Arial" panose="020B0604020202020204" pitchFamily="34" charset="0"/>
                <a:cs typeface="Arial" panose="020B0604020202020204" pitchFamily="34" charset="0"/>
              </a:rPr>
              <a:t>DIAGNÓSTICO DE LEPTOSPIROSIS</a:t>
            </a:r>
            <a:endParaRPr lang="es-PE" sz="3200" dirty="0"/>
          </a:p>
        </p:txBody>
      </p:sp>
      <p:pic>
        <p:nvPicPr>
          <p:cNvPr id="14" name="Imagen 13">
            <a:extLst>
              <a:ext uri="{FF2B5EF4-FFF2-40B4-BE49-F238E27FC236}">
                <a16:creationId xmlns:a16="http://schemas.microsoft.com/office/drawing/2014/main" id="{F8DF2969-4FD7-46E7-871C-E3313C46EC5E}"/>
              </a:ext>
            </a:extLst>
          </p:cNvPr>
          <p:cNvPicPr>
            <a:picLocks noChangeAspect="1"/>
          </p:cNvPicPr>
          <p:nvPr/>
        </p:nvPicPr>
        <p:blipFill>
          <a:blip r:embed="rId3"/>
          <a:stretch>
            <a:fillRect/>
          </a:stretch>
        </p:blipFill>
        <p:spPr>
          <a:xfrm>
            <a:off x="10913121" y="5052291"/>
            <a:ext cx="1240068" cy="1805709"/>
          </a:xfrm>
          <a:prstGeom prst="rect">
            <a:avLst/>
          </a:prstGeom>
        </p:spPr>
      </p:pic>
    </p:spTree>
    <p:extLst>
      <p:ext uri="{BB962C8B-B14F-4D97-AF65-F5344CB8AC3E}">
        <p14:creationId xmlns:p14="http://schemas.microsoft.com/office/powerpoint/2010/main" val="177736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POR ESTABLECIMIENTO DE SALUD</a:t>
            </a:r>
          </a:p>
          <a:p>
            <a:pPr algn="ctr"/>
            <a:r>
              <a:rPr lang="es-ES" sz="2000" b="1" dirty="0">
                <a:solidFill>
                  <a:schemeClr val="accent1"/>
                </a:solidFill>
                <a:latin typeface="Arial" panose="020B0604020202020204" pitchFamily="34" charset="0"/>
                <a:cs typeface="Arial" panose="020B0604020202020204" pitchFamily="34" charset="0"/>
              </a:rPr>
              <a:t>DE LA SEMANA EPIDEMIOLÓGICA </a:t>
            </a:r>
            <a:r>
              <a:rPr lang="es-ES" sz="2000" b="1" dirty="0" smtClean="0">
                <a:solidFill>
                  <a:schemeClr val="accent1"/>
                </a:solidFill>
                <a:latin typeface="Arial" panose="020B0604020202020204" pitchFamily="34" charset="0"/>
                <a:cs typeface="Arial" panose="020B0604020202020204" pitchFamily="34" charset="0"/>
              </a:rPr>
              <a:t>17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MÉTODO DE ELISA IgM</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3" y="5439042"/>
            <a:ext cx="11080514" cy="1323439"/>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17 </a:t>
            </a:r>
            <a:r>
              <a:rPr lang="es-ES" sz="1600" dirty="0">
                <a:latin typeface="Arial" panose="020B0604020202020204" pitchFamily="34" charset="0"/>
                <a:cs typeface="Arial" panose="020B0604020202020204" pitchFamily="34" charset="0"/>
              </a:rPr>
              <a:t>2024 Ingresaron </a:t>
            </a:r>
            <a:r>
              <a:rPr lang="es-ES" sz="1600" dirty="0" smtClean="0">
                <a:latin typeface="Arial" panose="020B0604020202020204" pitchFamily="34" charset="0"/>
                <a:cs typeface="Arial" panose="020B0604020202020204" pitchFamily="34" charset="0"/>
              </a:rPr>
              <a:t>269 </a:t>
            </a:r>
            <a:r>
              <a:rPr lang="es-ES" sz="1600" dirty="0">
                <a:latin typeface="Arial" panose="020B0604020202020204" pitchFamily="34" charset="0"/>
                <a:cs typeface="Arial" panose="020B0604020202020204" pitchFamily="34" charset="0"/>
              </a:rPr>
              <a:t>muestras de suero de las diferentes IPRESS de la Región Loreto, estas muestras fueron procesadas en el Laboratorio Referencial Regional Loreto por el método de ELISA IgM para el Diagnostico de </a:t>
            </a:r>
            <a:r>
              <a:rPr lang="es-ES" sz="1600" dirty="0" err="1">
                <a:latin typeface="Arial" panose="020B0604020202020204" pitchFamily="34" charset="0"/>
                <a:cs typeface="Arial" panose="020B0604020202020204" pitchFamily="34" charset="0"/>
              </a:rPr>
              <a:t>Leptospira</a:t>
            </a:r>
            <a:r>
              <a:rPr lang="es-ES" sz="1600" dirty="0">
                <a:latin typeface="Arial" panose="020B0604020202020204" pitchFamily="34" charset="0"/>
                <a:cs typeface="Arial" panose="020B0604020202020204" pitchFamily="34" charset="0"/>
              </a:rPr>
              <a:t>, posteriormente las Reactivas e Indeterminadas se envía al INS para la confirmación por el Método de Aglutinación (MAT).</a:t>
            </a:r>
          </a:p>
          <a:p>
            <a:pPr algn="just"/>
            <a:r>
              <a:rPr lang="es-ES" sz="1600" dirty="0">
                <a:latin typeface="Arial" panose="020B0604020202020204" pitchFamily="34" charset="0"/>
                <a:cs typeface="Arial" panose="020B0604020202020204" pitchFamily="34" charset="0"/>
              </a:rPr>
              <a:t>Las muestras No Reactivas se envía para el control de Calidad (10%).</a:t>
            </a:r>
          </a:p>
        </p:txBody>
      </p:sp>
      <p:graphicFrame>
        <p:nvGraphicFramePr>
          <p:cNvPr id="3" name="Objeto 2"/>
          <p:cNvGraphicFramePr>
            <a:graphicFrameLocks noChangeAspect="1"/>
          </p:cNvGraphicFramePr>
          <p:nvPr>
            <p:extLst/>
          </p:nvPr>
        </p:nvGraphicFramePr>
        <p:xfrm>
          <a:off x="889232" y="1302459"/>
          <a:ext cx="4966283" cy="3082348"/>
        </p:xfrm>
        <a:graphic>
          <a:graphicData uri="http://schemas.openxmlformats.org/presentationml/2006/ole">
            <mc:AlternateContent xmlns:mc="http://schemas.openxmlformats.org/markup-compatibility/2006">
              <mc:Choice xmlns:v="urn:schemas-microsoft-com:vml" Requires="v">
                <p:oleObj spid="_x0000_s20485" name="Hoja de cálculo" r:id="rId3" imgW="6076950" imgH="2628900" progId="Excel.Sheet.12">
                  <p:embed/>
                </p:oleObj>
              </mc:Choice>
              <mc:Fallback>
                <p:oleObj name="Hoja de cálculo" r:id="rId3" imgW="6076950" imgH="2628900" progId="Excel.Sheet.12">
                  <p:embed/>
                  <p:pic>
                    <p:nvPicPr>
                      <p:cNvPr id="3" name="Objeto 2"/>
                      <p:cNvPicPr/>
                      <p:nvPr/>
                    </p:nvPicPr>
                    <p:blipFill>
                      <a:blip r:embed="rId4"/>
                      <a:stretch>
                        <a:fillRect/>
                      </a:stretch>
                    </p:blipFill>
                    <p:spPr>
                      <a:xfrm>
                        <a:off x="889232" y="1302459"/>
                        <a:ext cx="4966283" cy="3082348"/>
                      </a:xfrm>
                      <a:prstGeom prst="rect">
                        <a:avLst/>
                      </a:prstGeom>
                    </p:spPr>
                  </p:pic>
                </p:oleObj>
              </mc:Fallback>
            </mc:AlternateContent>
          </a:graphicData>
        </a:graphic>
      </p:graphicFrame>
      <p:graphicFrame>
        <p:nvGraphicFramePr>
          <p:cNvPr id="8" name="Objeto 7"/>
          <p:cNvGraphicFramePr>
            <a:graphicFrameLocks noChangeAspect="1"/>
          </p:cNvGraphicFramePr>
          <p:nvPr>
            <p:extLst/>
          </p:nvPr>
        </p:nvGraphicFramePr>
        <p:xfrm>
          <a:off x="6015038" y="1302459"/>
          <a:ext cx="4949374" cy="3082348"/>
        </p:xfrm>
        <a:graphic>
          <a:graphicData uri="http://schemas.openxmlformats.org/presentationml/2006/ole">
            <mc:AlternateContent xmlns:mc="http://schemas.openxmlformats.org/markup-compatibility/2006">
              <mc:Choice xmlns:v="urn:schemas-microsoft-com:vml" Requires="v">
                <p:oleObj spid="_x0000_s20486" name="Hoja de cálculo" r:id="rId5" imgW="6076950" imgH="2628900" progId="Excel.Sheet.12">
                  <p:embed/>
                </p:oleObj>
              </mc:Choice>
              <mc:Fallback>
                <p:oleObj name="Hoja de cálculo" r:id="rId5" imgW="6076950" imgH="2628900" progId="Excel.Sheet.12">
                  <p:embed/>
                  <p:pic>
                    <p:nvPicPr>
                      <p:cNvPr id="8" name="Objeto 7"/>
                      <p:cNvPicPr/>
                      <p:nvPr/>
                    </p:nvPicPr>
                    <p:blipFill>
                      <a:blip r:embed="rId6"/>
                      <a:stretch>
                        <a:fillRect/>
                      </a:stretch>
                    </p:blipFill>
                    <p:spPr>
                      <a:xfrm>
                        <a:off x="6015038" y="1302459"/>
                        <a:ext cx="4949374" cy="3082348"/>
                      </a:xfrm>
                      <a:prstGeom prst="rect">
                        <a:avLst/>
                      </a:prstGeom>
                    </p:spPr>
                  </p:pic>
                </p:oleObj>
              </mc:Fallback>
            </mc:AlternateContent>
          </a:graphicData>
        </a:graphic>
      </p:graphicFrame>
      <p:graphicFrame>
        <p:nvGraphicFramePr>
          <p:cNvPr id="9" name="Objeto 8"/>
          <p:cNvGraphicFramePr>
            <a:graphicFrameLocks noChangeAspect="1"/>
          </p:cNvGraphicFramePr>
          <p:nvPr>
            <p:extLst/>
          </p:nvPr>
        </p:nvGraphicFramePr>
        <p:xfrm>
          <a:off x="2696799" y="4482984"/>
          <a:ext cx="6076950" cy="956058"/>
        </p:xfrm>
        <a:graphic>
          <a:graphicData uri="http://schemas.openxmlformats.org/presentationml/2006/ole">
            <mc:AlternateContent xmlns:mc="http://schemas.openxmlformats.org/markup-compatibility/2006">
              <mc:Choice xmlns:v="urn:schemas-microsoft-com:vml" Requires="v">
                <p:oleObj spid="_x0000_s20487" name="Hoja de cálculo" r:id="rId7" imgW="6076950" imgH="657225" progId="Excel.Sheet.12">
                  <p:embed/>
                </p:oleObj>
              </mc:Choice>
              <mc:Fallback>
                <p:oleObj name="Hoja de cálculo" r:id="rId7" imgW="6076950" imgH="657225" progId="Excel.Sheet.12">
                  <p:embed/>
                  <p:pic>
                    <p:nvPicPr>
                      <p:cNvPr id="9" name="Objeto 8"/>
                      <p:cNvPicPr/>
                      <p:nvPr/>
                    </p:nvPicPr>
                    <p:blipFill>
                      <a:blip r:embed="rId8"/>
                      <a:stretch>
                        <a:fillRect/>
                      </a:stretch>
                    </p:blipFill>
                    <p:spPr>
                      <a:xfrm>
                        <a:off x="2696799" y="4482984"/>
                        <a:ext cx="6076950" cy="956058"/>
                      </a:xfrm>
                      <a:prstGeom prst="rect">
                        <a:avLst/>
                      </a:prstGeom>
                    </p:spPr>
                  </p:pic>
                </p:oleObj>
              </mc:Fallback>
            </mc:AlternateContent>
          </a:graphicData>
        </a:graphic>
      </p:graphicFrame>
    </p:spTree>
    <p:extLst>
      <p:ext uri="{BB962C8B-B14F-4D97-AF65-F5344CB8AC3E}">
        <p14:creationId xmlns:p14="http://schemas.microsoft.com/office/powerpoint/2010/main" val="1169333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0" y="0"/>
            <a:ext cx="12192000" cy="1015663"/>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PROCESADAS POR DISTRITOS</a:t>
            </a:r>
          </a:p>
          <a:p>
            <a:pPr algn="ctr"/>
            <a:r>
              <a:rPr lang="es-ES" sz="2000" b="1" dirty="0">
                <a:solidFill>
                  <a:schemeClr val="accent1"/>
                </a:solidFill>
                <a:latin typeface="Arial" panose="020B0604020202020204" pitchFamily="34" charset="0"/>
                <a:cs typeface="Arial" panose="020B0604020202020204" pitchFamily="34" charset="0"/>
              </a:rPr>
              <a:t>DE LA SEMANA EPIDEMIOLÓGICA </a:t>
            </a:r>
            <a:r>
              <a:rPr lang="es-ES" sz="2000" b="1" dirty="0" smtClean="0">
                <a:solidFill>
                  <a:schemeClr val="accent1"/>
                </a:solidFill>
                <a:latin typeface="Arial" panose="020B0604020202020204" pitchFamily="34" charset="0"/>
                <a:cs typeface="Arial" panose="020B0604020202020204" pitchFamily="34" charset="0"/>
              </a:rPr>
              <a:t>17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MÉTODO DE ELISA IgM</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3" y="5439042"/>
            <a:ext cx="11080514" cy="584775"/>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17 </a:t>
            </a:r>
            <a:r>
              <a:rPr lang="es-ES" sz="1600" dirty="0">
                <a:latin typeface="Arial" panose="020B0604020202020204" pitchFamily="34" charset="0"/>
                <a:cs typeface="Arial" panose="020B0604020202020204" pitchFamily="34" charset="0"/>
              </a:rPr>
              <a:t>2024 Ingresaron </a:t>
            </a:r>
            <a:r>
              <a:rPr lang="es-ES" sz="1600" dirty="0" smtClean="0">
                <a:latin typeface="Arial" panose="020B0604020202020204" pitchFamily="34" charset="0"/>
                <a:cs typeface="Arial" panose="020B0604020202020204" pitchFamily="34" charset="0"/>
              </a:rPr>
              <a:t>269 </a:t>
            </a:r>
            <a:r>
              <a:rPr lang="es-ES" sz="1600" dirty="0">
                <a:latin typeface="Arial" panose="020B0604020202020204" pitchFamily="34" charset="0"/>
                <a:cs typeface="Arial" panose="020B0604020202020204" pitchFamily="34" charset="0"/>
              </a:rPr>
              <a:t>muestras de suero de las diferentes IPRESS de la Región Loreto, el Distrito con mas casos REACTIVOS es el Distrito de </a:t>
            </a:r>
            <a:r>
              <a:rPr lang="es-ES" sz="1600" dirty="0" smtClean="0">
                <a:latin typeface="Arial" panose="020B0604020202020204" pitchFamily="34" charset="0"/>
                <a:cs typeface="Arial" panose="020B0604020202020204" pitchFamily="34" charset="0"/>
              </a:rPr>
              <a:t>San Juan </a:t>
            </a:r>
            <a:r>
              <a:rPr lang="es-ES" sz="1600" dirty="0">
                <a:latin typeface="Arial" panose="020B0604020202020204" pitchFamily="34" charset="0"/>
                <a:cs typeface="Arial" panose="020B0604020202020204" pitchFamily="34" charset="0"/>
              </a:rPr>
              <a:t>seguido del Distrito de </a:t>
            </a:r>
            <a:r>
              <a:rPr lang="es-ES" sz="1600" dirty="0" smtClean="0">
                <a:latin typeface="Arial" panose="020B0604020202020204" pitchFamily="34" charset="0"/>
                <a:cs typeface="Arial" panose="020B0604020202020204" pitchFamily="34" charset="0"/>
              </a:rPr>
              <a:t>Requena.</a:t>
            </a:r>
            <a:endParaRPr lang="es-ES" sz="1600"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nvPr>
        </p:nvGraphicFramePr>
        <p:xfrm>
          <a:off x="2206305" y="1317072"/>
          <a:ext cx="6932933" cy="3733099"/>
        </p:xfrm>
        <a:graphic>
          <a:graphicData uri="http://schemas.openxmlformats.org/presentationml/2006/ole">
            <mc:AlternateContent xmlns:mc="http://schemas.openxmlformats.org/markup-compatibility/2006">
              <mc:Choice xmlns:v="urn:schemas-microsoft-com:vml" Requires="v">
                <p:oleObj spid="_x0000_s17453" name="Hoja de cálculo" r:id="rId3" imgW="6086475" imgH="2505075" progId="Excel.Sheet.12">
                  <p:embed/>
                </p:oleObj>
              </mc:Choice>
              <mc:Fallback>
                <p:oleObj name="Hoja de cálculo" r:id="rId3" imgW="6086475" imgH="2505075" progId="Excel.Sheet.12">
                  <p:embed/>
                  <p:pic>
                    <p:nvPicPr>
                      <p:cNvPr id="3" name="Objeto 2"/>
                      <p:cNvPicPr/>
                      <p:nvPr/>
                    </p:nvPicPr>
                    <p:blipFill>
                      <a:blip r:embed="rId4"/>
                      <a:stretch>
                        <a:fillRect/>
                      </a:stretch>
                    </p:blipFill>
                    <p:spPr>
                      <a:xfrm>
                        <a:off x="2206305" y="1317072"/>
                        <a:ext cx="6932933" cy="3733099"/>
                      </a:xfrm>
                      <a:prstGeom prst="rect">
                        <a:avLst/>
                      </a:prstGeom>
                    </p:spPr>
                  </p:pic>
                </p:oleObj>
              </mc:Fallback>
            </mc:AlternateContent>
          </a:graphicData>
        </a:graphic>
      </p:graphicFrame>
    </p:spTree>
    <p:extLst>
      <p:ext uri="{BB962C8B-B14F-4D97-AF65-F5344CB8AC3E}">
        <p14:creationId xmlns:p14="http://schemas.microsoft.com/office/powerpoint/2010/main" val="2648892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135622" y="183566"/>
            <a:ext cx="11920756" cy="707886"/>
          </a:xfrm>
          <a:prstGeom prst="rect">
            <a:avLst/>
          </a:prstGeom>
          <a:solidFill>
            <a:schemeClr val="accent6">
              <a:lumMod val="40000"/>
              <a:lumOff val="60000"/>
            </a:schemeClr>
          </a:solidFill>
        </p:spPr>
        <p:txBody>
          <a:bodyPr wrap="square" rtlCol="0">
            <a:spAutoFit/>
          </a:bodyPr>
          <a:lstStyle/>
          <a:p>
            <a:pPr algn="ctr"/>
            <a:r>
              <a:rPr lang="es-ES" sz="2000" b="1" dirty="0">
                <a:solidFill>
                  <a:schemeClr val="accent1"/>
                </a:solidFill>
                <a:latin typeface="Arial" panose="020B0604020202020204" pitchFamily="34" charset="0"/>
                <a:cs typeface="Arial" panose="020B0604020202020204" pitchFamily="34" charset="0"/>
              </a:rPr>
              <a:t>MUESTRAS </a:t>
            </a:r>
            <a:r>
              <a:rPr lang="es-ES" sz="2000" b="1" dirty="0" smtClean="0">
                <a:solidFill>
                  <a:schemeClr val="accent1"/>
                </a:solidFill>
                <a:latin typeface="Arial" panose="020B0604020202020204" pitchFamily="34" charset="0"/>
                <a:cs typeface="Arial" panose="020B0604020202020204" pitchFamily="34" charset="0"/>
              </a:rPr>
              <a:t>PROCESADAS </a:t>
            </a:r>
            <a:r>
              <a:rPr lang="es-ES" sz="2000" b="1" dirty="0">
                <a:solidFill>
                  <a:schemeClr val="accent1"/>
                </a:solidFill>
                <a:latin typeface="Arial" panose="020B0604020202020204" pitchFamily="34" charset="0"/>
                <a:cs typeface="Arial" panose="020B0604020202020204" pitchFamily="34" charset="0"/>
              </a:rPr>
              <a:t>S.E 01 - </a:t>
            </a:r>
            <a:r>
              <a:rPr lang="es-ES" sz="2000" b="1" dirty="0" smtClean="0">
                <a:solidFill>
                  <a:schemeClr val="accent1"/>
                </a:solidFill>
                <a:latin typeface="Arial" panose="020B0604020202020204" pitchFamily="34" charset="0"/>
                <a:cs typeface="Arial" panose="020B0604020202020204" pitchFamily="34" charset="0"/>
              </a:rPr>
              <a:t>17 </a:t>
            </a:r>
            <a:r>
              <a:rPr lang="es-ES" sz="2000" b="1" dirty="0">
                <a:solidFill>
                  <a:schemeClr val="accent1"/>
                </a:solidFill>
                <a:latin typeface="Arial" panose="020B0604020202020204" pitchFamily="34" charset="0"/>
                <a:cs typeface="Arial" panose="020B0604020202020204" pitchFamily="34" charset="0"/>
              </a:rPr>
              <a:t>-  2024</a:t>
            </a:r>
          </a:p>
          <a:p>
            <a:pPr algn="ctr"/>
            <a:r>
              <a:rPr lang="es-ES" sz="2000" b="1" dirty="0">
                <a:solidFill>
                  <a:schemeClr val="accent1"/>
                </a:solidFill>
                <a:latin typeface="Arial" panose="020B0604020202020204" pitchFamily="34" charset="0"/>
                <a:cs typeface="Arial" panose="020B0604020202020204" pitchFamily="34" charset="0"/>
              </a:rPr>
              <a:t>DIAGNÓSTICO DE LEPTOSPIROSIS POR EL </a:t>
            </a:r>
            <a:r>
              <a:rPr lang="es-ES" sz="2000" b="1" dirty="0" smtClean="0">
                <a:solidFill>
                  <a:schemeClr val="accent1"/>
                </a:solidFill>
                <a:latin typeface="Arial" panose="020B0604020202020204" pitchFamily="34" charset="0"/>
                <a:cs typeface="Arial" panose="020B0604020202020204" pitchFamily="34" charset="0"/>
              </a:rPr>
              <a:t>METODO ELISA </a:t>
            </a:r>
            <a:r>
              <a:rPr lang="es-ES" sz="2000" b="1" dirty="0" err="1" smtClean="0">
                <a:solidFill>
                  <a:schemeClr val="accent1"/>
                </a:solidFill>
                <a:latin typeface="Arial" panose="020B0604020202020204" pitchFamily="34" charset="0"/>
                <a:cs typeface="Arial" panose="020B0604020202020204" pitchFamily="34" charset="0"/>
              </a:rPr>
              <a:t>IgM</a:t>
            </a:r>
            <a:r>
              <a:rPr lang="es-ES" sz="2000" b="1" dirty="0" smtClean="0">
                <a:solidFill>
                  <a:schemeClr val="accent1"/>
                </a:solidFill>
                <a:latin typeface="Arial" panose="020B0604020202020204" pitchFamily="34" charset="0"/>
                <a:cs typeface="Arial" panose="020B0604020202020204" pitchFamily="34" charset="0"/>
              </a:rPr>
              <a:t> (LRRL</a:t>
            </a:r>
            <a:r>
              <a:rPr lang="es-ES" sz="2000" b="1" dirty="0">
                <a:solidFill>
                  <a:schemeClr val="accent1"/>
                </a:solidFill>
                <a:latin typeface="Arial" panose="020B0604020202020204" pitchFamily="34" charset="0"/>
                <a:cs typeface="Arial" panose="020B0604020202020204" pitchFamily="34" charset="0"/>
              </a:rPr>
              <a:t>) Y MAT(INS</a:t>
            </a:r>
            <a:endParaRPr lang="es-PE" sz="2000" b="1" dirty="0">
              <a:solidFill>
                <a:schemeClr val="accent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42B95196-D049-4268-9F31-EA0D40C13C22}"/>
              </a:ext>
            </a:extLst>
          </p:cNvPr>
          <p:cNvSpPr txBox="1"/>
          <p:nvPr/>
        </p:nvSpPr>
        <p:spPr>
          <a:xfrm>
            <a:off x="555743" y="5439042"/>
            <a:ext cx="11080514" cy="1077218"/>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la S.E. </a:t>
            </a:r>
            <a:r>
              <a:rPr lang="es-ES" sz="1600" dirty="0" smtClean="0">
                <a:latin typeface="Arial" panose="020B0604020202020204" pitchFamily="34" charset="0"/>
                <a:cs typeface="Arial" panose="020B0604020202020204" pitchFamily="34" charset="0"/>
              </a:rPr>
              <a:t>17 </a:t>
            </a:r>
            <a:r>
              <a:rPr lang="es-ES" sz="1600" dirty="0">
                <a:latin typeface="Arial" panose="020B0604020202020204" pitchFamily="34" charset="0"/>
                <a:cs typeface="Arial" panose="020B0604020202020204" pitchFamily="34" charset="0"/>
              </a:rPr>
              <a:t>2024 </a:t>
            </a:r>
            <a:r>
              <a:rPr lang="es-ES" sz="1600" dirty="0" smtClean="0">
                <a:latin typeface="Arial" panose="020B0604020202020204" pitchFamily="34" charset="0"/>
                <a:cs typeface="Arial" panose="020B0604020202020204" pitchFamily="34" charset="0"/>
              </a:rPr>
              <a:t>se observa que el total de muestras enviadas para confirmación por el método de MAT al INS es 2027, de 1442 reactivos por ELISA </a:t>
            </a:r>
            <a:r>
              <a:rPr lang="es-ES" sz="1600" dirty="0" err="1" smtClean="0">
                <a:latin typeface="Arial" panose="020B0604020202020204" pitchFamily="34" charset="0"/>
                <a:cs typeface="Arial" panose="020B0604020202020204" pitchFamily="34" charset="0"/>
              </a:rPr>
              <a:t>IgM</a:t>
            </a:r>
            <a:r>
              <a:rPr lang="es-ES" sz="1600" dirty="0" smtClean="0">
                <a:latin typeface="Arial" panose="020B0604020202020204" pitchFamily="34" charset="0"/>
                <a:cs typeface="Arial" panose="020B0604020202020204" pitchFamily="34" charset="0"/>
              </a:rPr>
              <a:t> en el LRRL 674 tienen resultado por MAT (46.74 %), además de  muestras con resultado indeterminado por ELISA </a:t>
            </a:r>
            <a:r>
              <a:rPr lang="es-ES" sz="1600" dirty="0" err="1" smtClean="0">
                <a:latin typeface="Arial" panose="020B0604020202020204" pitchFamily="34" charset="0"/>
                <a:cs typeface="Arial" panose="020B0604020202020204" pitchFamily="34" charset="0"/>
              </a:rPr>
              <a:t>IgM</a:t>
            </a:r>
            <a:r>
              <a:rPr lang="es-ES" sz="1600" dirty="0" smtClean="0">
                <a:latin typeface="Arial" panose="020B0604020202020204" pitchFamily="34" charset="0"/>
                <a:cs typeface="Arial" panose="020B0604020202020204" pitchFamily="34" charset="0"/>
              </a:rPr>
              <a:t> 190 RESULTADOS Reactivos a MAT (32.48 %) .</a:t>
            </a:r>
          </a:p>
          <a:p>
            <a:pPr algn="just"/>
            <a:r>
              <a:rPr lang="es-ES" sz="1600" dirty="0" smtClean="0">
                <a:latin typeface="Arial" panose="020B0604020202020204" pitchFamily="34" charset="0"/>
                <a:cs typeface="Arial" panose="020B0604020202020204" pitchFamily="34" charset="0"/>
              </a:rPr>
              <a:t>Del total de muestras analizadas por MAT, solo el 42.62 % de ellos tienen resultado Reactivo Confirmatorio</a:t>
            </a:r>
            <a:endParaRPr lang="es-ES" sz="1600" dirty="0">
              <a:latin typeface="Arial" panose="020B0604020202020204" pitchFamily="34" charset="0"/>
              <a:cs typeface="Arial" panose="020B0604020202020204" pitchFamily="34" charset="0"/>
            </a:endParaRPr>
          </a:p>
        </p:txBody>
      </p:sp>
      <p:graphicFrame>
        <p:nvGraphicFramePr>
          <p:cNvPr id="6" name="Objeto 5"/>
          <p:cNvGraphicFramePr>
            <a:graphicFrameLocks noChangeAspect="1"/>
          </p:cNvGraphicFramePr>
          <p:nvPr>
            <p:extLst/>
          </p:nvPr>
        </p:nvGraphicFramePr>
        <p:xfrm>
          <a:off x="2793534" y="1694576"/>
          <a:ext cx="6744749" cy="3380763"/>
        </p:xfrm>
        <a:graphic>
          <a:graphicData uri="http://schemas.openxmlformats.org/presentationml/2006/ole">
            <mc:AlternateContent xmlns:mc="http://schemas.openxmlformats.org/markup-compatibility/2006">
              <mc:Choice xmlns:v="urn:schemas-microsoft-com:vml" Requires="v">
                <p:oleObj spid="_x0000_s18477" name="Hoja de cálculo" r:id="rId3" imgW="5781675" imgH="2781300" progId="Excel.Sheet.12">
                  <p:embed/>
                </p:oleObj>
              </mc:Choice>
              <mc:Fallback>
                <p:oleObj name="Hoja de cálculo" r:id="rId3" imgW="5781675" imgH="2781300" progId="Excel.Sheet.12">
                  <p:embed/>
                  <p:pic>
                    <p:nvPicPr>
                      <p:cNvPr id="6" name="Objeto 5"/>
                      <p:cNvPicPr/>
                      <p:nvPr/>
                    </p:nvPicPr>
                    <p:blipFill>
                      <a:blip r:embed="rId4"/>
                      <a:stretch>
                        <a:fillRect/>
                      </a:stretch>
                    </p:blipFill>
                    <p:spPr>
                      <a:xfrm>
                        <a:off x="2793534" y="1694576"/>
                        <a:ext cx="6744749" cy="3380763"/>
                      </a:xfrm>
                      <a:prstGeom prst="rect">
                        <a:avLst/>
                      </a:prstGeom>
                    </p:spPr>
                  </p:pic>
                </p:oleObj>
              </mc:Fallback>
            </mc:AlternateContent>
          </a:graphicData>
        </a:graphic>
      </p:graphicFrame>
    </p:spTree>
    <p:extLst>
      <p:ext uri="{BB962C8B-B14F-4D97-AF65-F5344CB8AC3E}">
        <p14:creationId xmlns:p14="http://schemas.microsoft.com/office/powerpoint/2010/main" val="728633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897452" y="177478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4988369" y="2582147"/>
            <a:ext cx="6022069" cy="1183988"/>
          </a:xfrm>
          <a:solidFill>
            <a:schemeClr val="accent4">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OROPUCHE</a:t>
            </a:r>
          </a:p>
        </p:txBody>
      </p:sp>
    </p:spTree>
    <p:extLst>
      <p:ext uri="{BB962C8B-B14F-4D97-AF65-F5344CB8AC3E}">
        <p14:creationId xmlns:p14="http://schemas.microsoft.com/office/powerpoint/2010/main" val="1051871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673E27-663A-48EC-8754-D5E5377727AB}"/>
              </a:ext>
            </a:extLst>
          </p:cNvPr>
          <p:cNvSpPr txBox="1"/>
          <p:nvPr/>
        </p:nvSpPr>
        <p:spPr>
          <a:xfrm>
            <a:off x="0" y="0"/>
            <a:ext cx="12192000" cy="816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defPPr>
              <a:defRPr lang="es-PE"/>
            </a:defPPr>
            <a:lvl1pPr algn="ctr">
              <a:defRPr sz="2460" b="1">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858" dirty="0">
                <a:latin typeface="Arial Black" panose="020B0A04020102020204" pitchFamily="34" charset="0"/>
              </a:rPr>
              <a:t>NOTIFICACIÓN DE CASOS DE OROPUCHE SEGÚN INFORMACIÓN EPIDEMIOLÓGICA.</a:t>
            </a:r>
          </a:p>
          <a:p>
            <a:r>
              <a:rPr lang="es-ES" sz="1858" dirty="0">
                <a:latin typeface="Arial Black" panose="020B0A04020102020204" pitchFamily="34" charset="0"/>
              </a:rPr>
              <a:t>GERESA LORETO. </a:t>
            </a:r>
            <a:r>
              <a:rPr lang="es-ES" sz="1858" dirty="0" smtClean="0">
                <a:latin typeface="Arial Black" panose="020B0A04020102020204" pitchFamily="34" charset="0"/>
              </a:rPr>
              <a:t>SE1-17, </a:t>
            </a:r>
            <a:r>
              <a:rPr lang="es-ES" sz="1858" dirty="0">
                <a:latin typeface="Arial Black" panose="020B0A04020102020204" pitchFamily="34" charset="0"/>
              </a:rPr>
              <a:t>AÑO 2024</a:t>
            </a:r>
            <a:endParaRPr lang="es-MX" sz="1858" dirty="0">
              <a:latin typeface="Arial Black" panose="020B0A04020102020204" pitchFamily="34" charset="0"/>
            </a:endParaRPr>
          </a:p>
        </p:txBody>
      </p:sp>
      <p:sp>
        <p:nvSpPr>
          <p:cNvPr id="5" name="CuadroTexto 4">
            <a:extLst>
              <a:ext uri="{FF2B5EF4-FFF2-40B4-BE49-F238E27FC236}">
                <a16:creationId xmlns:a16="http://schemas.microsoft.com/office/drawing/2014/main" id="{BE013238-8CD3-40BF-B2B1-1BFD6B788BEF}"/>
              </a:ext>
            </a:extLst>
          </p:cNvPr>
          <p:cNvSpPr txBox="1"/>
          <p:nvPr/>
        </p:nvSpPr>
        <p:spPr>
          <a:xfrm>
            <a:off x="407454" y="5363458"/>
            <a:ext cx="4272472" cy="235321"/>
          </a:xfrm>
          <a:prstGeom prst="rect">
            <a:avLst/>
          </a:prstGeom>
          <a:noFill/>
        </p:spPr>
        <p:txBody>
          <a:bodyPr wrap="square" rtlCol="0">
            <a:spAutoFit/>
          </a:bodyPr>
          <a:lstStyle/>
          <a:p>
            <a:r>
              <a:rPr lang="es-MX" sz="929" dirty="0"/>
              <a:t>Fuente: Base de datos del Noti Web de la Dirección de Epidemiología- GERESA Loreto</a:t>
            </a:r>
          </a:p>
        </p:txBody>
      </p:sp>
      <p:sp>
        <p:nvSpPr>
          <p:cNvPr id="3" name="CuadroTexto 2">
            <a:extLst>
              <a:ext uri="{FF2B5EF4-FFF2-40B4-BE49-F238E27FC236}">
                <a16:creationId xmlns:a16="http://schemas.microsoft.com/office/drawing/2014/main" id="{5DEB8E19-E395-43C6-BC5B-01D554932774}"/>
              </a:ext>
            </a:extLst>
          </p:cNvPr>
          <p:cNvSpPr txBox="1"/>
          <p:nvPr/>
        </p:nvSpPr>
        <p:spPr>
          <a:xfrm>
            <a:off x="325189" y="5800558"/>
            <a:ext cx="11748824" cy="86466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640" b="1"/>
            </a:lvl1pPr>
          </a:lstStyle>
          <a:p>
            <a:r>
              <a:rPr lang="es-ES" sz="1673" dirty="0"/>
              <a:t>Entre las S.E. 1 – S.E. </a:t>
            </a:r>
            <a:r>
              <a:rPr lang="es-ES" sz="1673" dirty="0" smtClean="0"/>
              <a:t>17, </a:t>
            </a:r>
            <a:r>
              <a:rPr lang="es-ES" sz="1673" dirty="0"/>
              <a:t>Se han reportado 183 casos de Oropuche ingresados al sistema del Noti Web de la Dirección de Epidemiología, todos confirmados, el 39.8% corresponden al distrito de Punchana: EL 37.1 % al distrito de San Juan En el año 2023 solo se reportó 1 caso en la SE 11.</a:t>
            </a:r>
            <a:endParaRPr lang="es-MX" sz="1673" dirty="0"/>
          </a:p>
        </p:txBody>
      </p:sp>
      <p:sp>
        <p:nvSpPr>
          <p:cNvPr id="11" name="CuadroTexto 10">
            <a:extLst>
              <a:ext uri="{FF2B5EF4-FFF2-40B4-BE49-F238E27FC236}">
                <a16:creationId xmlns:a16="http://schemas.microsoft.com/office/drawing/2014/main" id="{02C958B8-C459-4447-9381-732FBF0B7508}"/>
              </a:ext>
            </a:extLst>
          </p:cNvPr>
          <p:cNvSpPr txBox="1"/>
          <p:nvPr/>
        </p:nvSpPr>
        <p:spPr>
          <a:xfrm>
            <a:off x="1171934" y="833843"/>
            <a:ext cx="4332009" cy="321178"/>
          </a:xfrm>
          <a:prstGeom prst="rect">
            <a:avLst/>
          </a:prstGeom>
          <a:noFill/>
        </p:spPr>
        <p:txBody>
          <a:bodyPr wrap="square" rtlCol="0">
            <a:spAutoFit/>
          </a:bodyPr>
          <a:lstStyle/>
          <a:p>
            <a:pPr algn="ctr"/>
            <a:r>
              <a:rPr lang="es-ES" sz="1487" b="1" dirty="0"/>
              <a:t>Región Loreto, Casos de Oropuche  S.E. 1- </a:t>
            </a:r>
            <a:r>
              <a:rPr lang="es-ES" sz="1487" b="1" dirty="0" smtClean="0"/>
              <a:t>17-2024 </a:t>
            </a:r>
            <a:endParaRPr lang="es-MX" sz="1487" b="1" dirty="0"/>
          </a:p>
        </p:txBody>
      </p:sp>
      <p:sp>
        <p:nvSpPr>
          <p:cNvPr id="16" name="CuadroTexto 15">
            <a:extLst>
              <a:ext uri="{FF2B5EF4-FFF2-40B4-BE49-F238E27FC236}">
                <a16:creationId xmlns:a16="http://schemas.microsoft.com/office/drawing/2014/main" id="{13E2D42B-FB7A-4FDF-AEFC-399E265B4796}"/>
              </a:ext>
            </a:extLst>
          </p:cNvPr>
          <p:cNvSpPr txBox="1"/>
          <p:nvPr/>
        </p:nvSpPr>
        <p:spPr>
          <a:xfrm>
            <a:off x="6323682" y="867332"/>
            <a:ext cx="5579312" cy="326884"/>
          </a:xfrm>
          <a:prstGeom prst="rect">
            <a:avLst/>
          </a:prstGeom>
          <a:noFill/>
        </p:spPr>
        <p:txBody>
          <a:bodyPr wrap="square" rtlCol="0">
            <a:spAutoFit/>
          </a:bodyPr>
          <a:lstStyle/>
          <a:p>
            <a:pPr algn="ctr"/>
            <a:r>
              <a:rPr lang="es-ES" sz="1524" b="1" dirty="0"/>
              <a:t> Nº Casos de Oropuche según distritos. </a:t>
            </a:r>
            <a:r>
              <a:rPr lang="es-ES" sz="1524" b="1" dirty="0" smtClean="0"/>
              <a:t>SE1-17-2024 </a:t>
            </a:r>
            <a:endParaRPr lang="es-MX" sz="1524" b="1" dirty="0"/>
          </a:p>
        </p:txBody>
      </p:sp>
      <p:pic>
        <p:nvPicPr>
          <p:cNvPr id="6" name="Imagen 5">
            <a:extLst>
              <a:ext uri="{FF2B5EF4-FFF2-40B4-BE49-F238E27FC236}">
                <a16:creationId xmlns:a16="http://schemas.microsoft.com/office/drawing/2014/main" id="{FD6ADD5B-5392-4EA5-88C8-FC64F8E8FD67}"/>
              </a:ext>
            </a:extLst>
          </p:cNvPr>
          <p:cNvPicPr>
            <a:picLocks noChangeAspect="1"/>
          </p:cNvPicPr>
          <p:nvPr/>
        </p:nvPicPr>
        <p:blipFill>
          <a:blip r:embed="rId3"/>
          <a:stretch>
            <a:fillRect/>
          </a:stretch>
        </p:blipFill>
        <p:spPr>
          <a:xfrm>
            <a:off x="6944265" y="1244733"/>
            <a:ext cx="4584589" cy="3720372"/>
          </a:xfrm>
          <a:prstGeom prst="rect">
            <a:avLst/>
          </a:prstGeom>
        </p:spPr>
      </p:pic>
      <p:graphicFrame>
        <p:nvGraphicFramePr>
          <p:cNvPr id="8" name="Objeto 7">
            <a:extLst>
              <a:ext uri="{FF2B5EF4-FFF2-40B4-BE49-F238E27FC236}">
                <a16:creationId xmlns:a16="http://schemas.microsoft.com/office/drawing/2014/main" id="{F48BCBC2-ABD7-4EE9-BADF-380AC63B4DE0}"/>
              </a:ext>
            </a:extLst>
          </p:cNvPr>
          <p:cNvGraphicFramePr>
            <a:graphicFrameLocks noChangeAspect="1"/>
          </p:cNvGraphicFramePr>
          <p:nvPr>
            <p:extLst>
              <p:ext uri="{D42A27DB-BD31-4B8C-83A1-F6EECF244321}">
                <p14:modId xmlns:p14="http://schemas.microsoft.com/office/powerpoint/2010/main" val="1624245303"/>
              </p:ext>
            </p:extLst>
          </p:nvPr>
        </p:nvGraphicFramePr>
        <p:xfrm>
          <a:off x="461961" y="1205537"/>
          <a:ext cx="6226097" cy="4206299"/>
        </p:xfrm>
        <a:graphic>
          <a:graphicData uri="http://schemas.openxmlformats.org/presentationml/2006/ole">
            <mc:AlternateContent xmlns:mc="http://schemas.openxmlformats.org/markup-compatibility/2006">
              <mc:Choice xmlns:v="urn:schemas-microsoft-com:vml" Requires="v">
                <p:oleObj spid="_x0000_s12371" name="Worksheet" r:id="rId4" imgW="8191500" imgH="6677106" progId="Excel.Sheet.12">
                  <p:embed/>
                </p:oleObj>
              </mc:Choice>
              <mc:Fallback>
                <p:oleObj name="Worksheet" r:id="rId4" imgW="8191500" imgH="6677106" progId="Excel.Sheet.12">
                  <p:embed/>
                  <p:pic>
                    <p:nvPicPr>
                      <p:cNvPr id="0" name=""/>
                      <p:cNvPicPr/>
                      <p:nvPr/>
                    </p:nvPicPr>
                    <p:blipFill>
                      <a:blip r:embed="rId5"/>
                      <a:stretch>
                        <a:fillRect/>
                      </a:stretch>
                    </p:blipFill>
                    <p:spPr>
                      <a:xfrm>
                        <a:off x="461961" y="1205537"/>
                        <a:ext cx="6226097" cy="4206299"/>
                      </a:xfrm>
                      <a:prstGeom prst="rect">
                        <a:avLst/>
                      </a:prstGeom>
                    </p:spPr>
                  </p:pic>
                </p:oleObj>
              </mc:Fallback>
            </mc:AlternateContent>
          </a:graphicData>
        </a:graphic>
      </p:graphicFrame>
    </p:spTree>
    <p:extLst>
      <p:ext uri="{BB962C8B-B14F-4D97-AF65-F5344CB8AC3E}">
        <p14:creationId xmlns:p14="http://schemas.microsoft.com/office/powerpoint/2010/main" val="420797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3539" y="1795000"/>
            <a:ext cx="3665247" cy="3982707"/>
          </a:xfrm>
          <a:prstGeom prst="rect">
            <a:avLst/>
          </a:prstGeom>
          <a:blipFill>
            <a:blip r:embed="rId3">
              <a:lum bright="70000" contrast="-70000"/>
            </a:blip>
            <a:tile tx="0" ty="0" sx="100000" sy="100000" flip="none" algn="tl"/>
          </a:blipFill>
        </p:spPr>
      </p:pic>
      <p:sp>
        <p:nvSpPr>
          <p:cNvPr id="5" name="Título 3">
            <a:extLst>
              <a:ext uri="{FF2B5EF4-FFF2-40B4-BE49-F238E27FC236}">
                <a16:creationId xmlns:a16="http://schemas.microsoft.com/office/drawing/2014/main" id="{B8482696-5865-40B5-976E-9DDB27C8A006}"/>
              </a:ext>
            </a:extLst>
          </p:cNvPr>
          <p:cNvSpPr txBox="1">
            <a:spLocks/>
          </p:cNvSpPr>
          <p:nvPr/>
        </p:nvSpPr>
        <p:spPr>
          <a:xfrm>
            <a:off x="5162174" y="2869880"/>
            <a:ext cx="5027311" cy="1027394"/>
          </a:xfrm>
          <a:prstGeom prst="rect">
            <a:avLst/>
          </a:prstGeom>
          <a:solidFill>
            <a:schemeClr val="accent5">
              <a:lumMod val="20000"/>
              <a:lumOff val="80000"/>
            </a:schemeClr>
          </a:solidFill>
        </p:spPr>
        <p:txBody>
          <a:bodyPr vert="horz" lIns="87105" tIns="43552" rIns="87105" bIns="4355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287" b="1">
                <a:solidFill>
                  <a:schemeClr val="accent6">
                    <a:lumMod val="50000"/>
                  </a:schemeClr>
                </a:solidFill>
                <a:latin typeface="Algerian" panose="04020705040A02060702" pitchFamily="82" charset="0"/>
              </a:rPr>
              <a:t>MALARIA</a:t>
            </a:r>
            <a:endParaRPr lang="es-MX" sz="6287" b="1" dirty="0">
              <a:solidFill>
                <a:schemeClr val="accent6">
                  <a:lumMod val="50000"/>
                </a:schemeClr>
              </a:solidFill>
              <a:latin typeface="Algerian" panose="04020705040A02060702" pitchFamily="82" charset="0"/>
            </a:endParaRPr>
          </a:p>
        </p:txBody>
      </p:sp>
    </p:spTree>
    <p:extLst>
      <p:ext uri="{BB962C8B-B14F-4D97-AF65-F5344CB8AC3E}">
        <p14:creationId xmlns:p14="http://schemas.microsoft.com/office/powerpoint/2010/main" val="286344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B4A570-7A55-4802-9F1B-E2623C655C04}"/>
              </a:ext>
            </a:extLst>
          </p:cNvPr>
          <p:cNvSpPr txBox="1"/>
          <p:nvPr/>
        </p:nvSpPr>
        <p:spPr>
          <a:xfrm>
            <a:off x="119537" y="2105"/>
            <a:ext cx="11944350" cy="353943"/>
          </a:xfrm>
          <a:prstGeom prst="rect">
            <a:avLst/>
          </a:prstGeom>
          <a:solidFill>
            <a:srgbClr val="FFFFB3"/>
          </a:solidFill>
          <a:ln>
            <a:solidFill>
              <a:schemeClr val="tx1"/>
            </a:solidFill>
          </a:ln>
        </p:spPr>
        <p:txBody>
          <a:bodyPr wrap="square" rtlCol="0">
            <a:spAutoFit/>
          </a:bodyPr>
          <a:lstStyle/>
          <a:p>
            <a:pPr algn="ctr"/>
            <a:r>
              <a:rPr lang="es-MX" sz="1700" b="1" dirty="0">
                <a:solidFill>
                  <a:srgbClr val="002060"/>
                </a:solidFill>
                <a:latin typeface="Arial" panose="020B0604020202020204" pitchFamily="34" charset="0"/>
                <a:cs typeface="Arial" panose="020B0604020202020204" pitchFamily="34" charset="0"/>
              </a:rPr>
              <a:t>DIAGNÓSTICO DIFERENCIADO DENGUE: </a:t>
            </a:r>
            <a:r>
              <a:rPr lang="es-MX" sz="1700" b="1" dirty="0" smtClean="0">
                <a:solidFill>
                  <a:srgbClr val="002060"/>
                </a:solidFill>
                <a:latin typeface="Arial" panose="020B0604020202020204" pitchFamily="34" charset="0"/>
                <a:cs typeface="Arial" panose="020B0604020202020204" pitchFamily="34" charset="0"/>
              </a:rPr>
              <a:t>OROPUCHE </a:t>
            </a:r>
            <a:r>
              <a:rPr lang="es-MX" sz="1700" b="1" dirty="0">
                <a:solidFill>
                  <a:srgbClr val="002060"/>
                </a:solidFill>
                <a:latin typeface="Arial" panose="020B0604020202020204" pitchFamily="34" charset="0"/>
                <a:cs typeface="Arial" panose="020B0604020202020204" pitchFamily="34" charset="0"/>
              </a:rPr>
              <a:t>POR DISTRITO. Abril 2024</a:t>
            </a:r>
          </a:p>
        </p:txBody>
      </p:sp>
      <p:sp>
        <p:nvSpPr>
          <p:cNvPr id="7" name="CuadroTexto 6">
            <a:extLst>
              <a:ext uri="{FF2B5EF4-FFF2-40B4-BE49-F238E27FC236}">
                <a16:creationId xmlns:a16="http://schemas.microsoft.com/office/drawing/2014/main" id="{57BF86FA-F034-4B71-9FE0-AAB709D3121E}"/>
              </a:ext>
            </a:extLst>
          </p:cNvPr>
          <p:cNvSpPr txBox="1"/>
          <p:nvPr/>
        </p:nvSpPr>
        <p:spPr>
          <a:xfrm>
            <a:off x="119537" y="5939017"/>
            <a:ext cx="11944350" cy="738664"/>
          </a:xfrm>
          <a:prstGeom prst="rect">
            <a:avLst/>
          </a:prstGeom>
          <a:noFill/>
        </p:spPr>
        <p:txBody>
          <a:bodyPr wrap="square" rtlCol="0">
            <a:spAutoFit/>
          </a:bodyPr>
          <a:lstStyle/>
          <a:p>
            <a:pPr algn="just"/>
            <a:r>
              <a:rPr lang="es-MX" sz="1400" dirty="0">
                <a:latin typeface="Arial" panose="020B0604020202020204" pitchFamily="34" charset="0"/>
                <a:cs typeface="Arial" panose="020B0604020202020204" pitchFamily="34" charset="0"/>
              </a:rPr>
              <a:t>Los casos positivos de </a:t>
            </a:r>
            <a:r>
              <a:rPr lang="es-MX" sz="1400" dirty="0" err="1">
                <a:latin typeface="Arial" panose="020B0604020202020204" pitchFamily="34" charset="0"/>
                <a:cs typeface="Arial" panose="020B0604020202020204" pitchFamily="34" charset="0"/>
              </a:rPr>
              <a:t>Oropuche</a:t>
            </a:r>
            <a:r>
              <a:rPr lang="es-MX" sz="1400" dirty="0">
                <a:latin typeface="Arial" panose="020B0604020202020204" pitchFamily="34" charset="0"/>
                <a:cs typeface="Arial" panose="020B0604020202020204" pitchFamily="34" charset="0"/>
              </a:rPr>
              <a:t> corresponden al mes de abril y se han reportado en los distritos de Belén, Iquitos, Nauta. </a:t>
            </a:r>
            <a:r>
              <a:rPr lang="es-MX" sz="1400" dirty="0" err="1">
                <a:latin typeface="Arial" panose="020B0604020202020204" pitchFamily="34" charset="0"/>
                <a:cs typeface="Arial" panose="020B0604020202020204" pitchFamily="34" charset="0"/>
              </a:rPr>
              <a:t>Puinahua</a:t>
            </a:r>
            <a:r>
              <a:rPr lang="es-MX" sz="1400" dirty="0">
                <a:latin typeface="Arial" panose="020B0604020202020204" pitchFamily="34" charset="0"/>
                <a:cs typeface="Arial" panose="020B0604020202020204" pitchFamily="34" charset="0"/>
              </a:rPr>
              <a:t>, Punchana, San juan Bautista, Yurimaguas y Yaguas.</a:t>
            </a:r>
          </a:p>
          <a:p>
            <a:pPr algn="just"/>
            <a:r>
              <a:rPr lang="es-MX" sz="1400" dirty="0">
                <a:latin typeface="Arial" panose="020B0604020202020204" pitchFamily="34" charset="0"/>
                <a:cs typeface="Arial" panose="020B0604020202020204" pitchFamily="34" charset="0"/>
              </a:rPr>
              <a:t>Siendo los Distritos de San Juan Bautista y Punchana, los que presentaron mayor número de casos positivos, 18 y 28, respectivamente</a:t>
            </a:r>
            <a:endParaRPr lang="es-PE" sz="14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AC4D263E-47A1-F3D6-9810-6FC058F63873}"/>
              </a:ext>
            </a:extLst>
          </p:cNvPr>
          <p:cNvPicPr>
            <a:picLocks noChangeAspect="1"/>
          </p:cNvPicPr>
          <p:nvPr/>
        </p:nvPicPr>
        <p:blipFill>
          <a:blip r:embed="rId2"/>
          <a:stretch>
            <a:fillRect/>
          </a:stretch>
        </p:blipFill>
        <p:spPr>
          <a:xfrm>
            <a:off x="2503389" y="712020"/>
            <a:ext cx="6682651" cy="4759756"/>
          </a:xfrm>
          <a:prstGeom prst="rect">
            <a:avLst/>
          </a:prstGeom>
        </p:spPr>
      </p:pic>
      <p:sp>
        <p:nvSpPr>
          <p:cNvPr id="10" name="CuadroTexto 9">
            <a:extLst>
              <a:ext uri="{FF2B5EF4-FFF2-40B4-BE49-F238E27FC236}">
                <a16:creationId xmlns:a16="http://schemas.microsoft.com/office/drawing/2014/main" id="{E0C31E35-D65C-35A3-FE48-62169AE8CFB8}"/>
              </a:ext>
            </a:extLst>
          </p:cNvPr>
          <p:cNvSpPr txBox="1"/>
          <p:nvPr/>
        </p:nvSpPr>
        <p:spPr>
          <a:xfrm>
            <a:off x="2387777" y="5605369"/>
            <a:ext cx="4709660" cy="200055"/>
          </a:xfrm>
          <a:prstGeom prst="rect">
            <a:avLst/>
          </a:prstGeom>
          <a:noFill/>
        </p:spPr>
        <p:txBody>
          <a:bodyPr wrap="square" rtlCol="0">
            <a:spAutoFit/>
          </a:bodyPr>
          <a:lstStyle/>
          <a:p>
            <a:r>
              <a:rPr lang="es-MX" sz="700" dirty="0">
                <a:latin typeface="Arial" panose="020B0604020202020204" pitchFamily="34" charset="0"/>
                <a:cs typeface="Arial" panose="020B0604020202020204" pitchFamily="34" charset="0"/>
              </a:rPr>
              <a:t>Fuente: NetLabv.1. </a:t>
            </a:r>
            <a:r>
              <a:rPr lang="es-MX" sz="700" dirty="0" err="1">
                <a:latin typeface="Arial" panose="020B0604020202020204" pitchFamily="34" charset="0"/>
                <a:cs typeface="Arial" panose="020B0604020202020204" pitchFamily="34" charset="0"/>
              </a:rPr>
              <a:t>NetLab</a:t>
            </a:r>
            <a:r>
              <a:rPr lang="es-MX" sz="700" dirty="0">
                <a:latin typeface="Arial" panose="020B0604020202020204" pitchFamily="34" charset="0"/>
                <a:cs typeface="Arial" panose="020B0604020202020204" pitchFamily="34" charset="0"/>
              </a:rPr>
              <a:t> v2. Instituto Nacional de Salud.   </a:t>
            </a:r>
          </a:p>
        </p:txBody>
      </p:sp>
    </p:spTree>
    <p:extLst>
      <p:ext uri="{BB962C8B-B14F-4D97-AF65-F5344CB8AC3E}">
        <p14:creationId xmlns:p14="http://schemas.microsoft.com/office/powerpoint/2010/main" val="102916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5465" y="1741281"/>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5146051" y="2709439"/>
            <a:ext cx="4809706" cy="1184149"/>
          </a:xfrm>
          <a:solidFill>
            <a:schemeClr val="accent6">
              <a:lumMod val="20000"/>
              <a:lumOff val="80000"/>
            </a:schemeClr>
          </a:solidFill>
        </p:spPr>
        <p:txBody>
          <a:bodyPr vert="horz" lIns="87105" tIns="43552" rIns="87105" bIns="43552" rtlCol="0" anchor="b">
            <a:normAutofit/>
          </a:bodyPr>
          <a:lstStyle/>
          <a:p>
            <a:r>
              <a:rPr lang="es-MX" sz="6287"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1655558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1236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Casos de Ofidismo según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endParaRPr>
          </a:p>
        </p:txBody>
      </p:sp>
      <p:sp>
        <p:nvSpPr>
          <p:cNvPr id="8" name="Rectangle 7"/>
          <p:cNvSpPr/>
          <p:nvPr/>
        </p:nvSpPr>
        <p:spPr>
          <a:xfrm>
            <a:off x="503612" y="2371750"/>
            <a:ext cx="429212" cy="64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4" dirty="0"/>
          </a:p>
        </p:txBody>
      </p:sp>
      <p:sp>
        <p:nvSpPr>
          <p:cNvPr id="9" name="7 Rectángulo">
            <a:extLst>
              <a:ext uri="{FF2B5EF4-FFF2-40B4-BE49-F238E27FC236}">
                <a16:creationId xmlns:a16="http://schemas.microsoft.com/office/drawing/2014/main" id="{509F84E5-9623-4212-B6CE-AB0806DE7FCC}"/>
              </a:ext>
            </a:extLst>
          </p:cNvPr>
          <p:cNvSpPr/>
          <p:nvPr/>
        </p:nvSpPr>
        <p:spPr>
          <a:xfrm>
            <a:off x="115613" y="5752721"/>
            <a:ext cx="11992303" cy="100771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87" b="1" dirty="0">
                <a:latin typeface="Arial" panose="020B0604020202020204" pitchFamily="34" charset="0"/>
                <a:cs typeface="Arial" panose="020B0604020202020204" pitchFamily="34" charset="0"/>
              </a:rPr>
              <a:t>Hasta la S.E. </a:t>
            </a:r>
            <a:r>
              <a:rPr lang="es-ES" sz="1487" b="1" dirty="0" smtClean="0">
                <a:latin typeface="Arial" panose="020B0604020202020204" pitchFamily="34" charset="0"/>
                <a:cs typeface="Arial" panose="020B0604020202020204" pitchFamily="34" charset="0"/>
              </a:rPr>
              <a:t>17-2024</a:t>
            </a:r>
            <a:r>
              <a:rPr lang="es-ES" sz="1487" b="1" dirty="0">
                <a:latin typeface="Arial" panose="020B0604020202020204" pitchFamily="34" charset="0"/>
                <a:cs typeface="Arial" panose="020B0604020202020204" pitchFamily="34" charset="0"/>
              </a:rPr>
              <a:t>, </a:t>
            </a:r>
            <a:r>
              <a:rPr lang="es-ES" sz="1487" b="1" dirty="0" smtClean="0">
                <a:latin typeface="Arial" panose="020B0604020202020204" pitchFamily="34" charset="0"/>
                <a:cs typeface="Arial" panose="020B0604020202020204" pitchFamily="34" charset="0"/>
              </a:rPr>
              <a:t>43 </a:t>
            </a:r>
            <a:r>
              <a:rPr lang="es-ES" sz="1487" b="1" dirty="0">
                <a:latin typeface="Arial" panose="020B0604020202020204" pitchFamily="34" charset="0"/>
                <a:cs typeface="Arial" panose="020B0604020202020204" pitchFamily="34" charset="0"/>
              </a:rPr>
              <a:t>distritos han reportados </a:t>
            </a:r>
            <a:r>
              <a:rPr lang="es-ES" sz="1487" b="1" dirty="0" smtClean="0">
                <a:latin typeface="Arial" panose="020B0604020202020204" pitchFamily="34" charset="0"/>
                <a:cs typeface="Arial" panose="020B0604020202020204" pitchFamily="34" charset="0"/>
              </a:rPr>
              <a:t>217</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casos de ofidismo, el </a:t>
            </a:r>
            <a:r>
              <a:rPr lang="es-ES" sz="1487" b="1" dirty="0" smtClean="0">
                <a:solidFill>
                  <a:srgbClr val="FF0000"/>
                </a:solidFill>
                <a:latin typeface="Arial" panose="020B0604020202020204" pitchFamily="34" charset="0"/>
                <a:cs typeface="Arial" panose="020B0604020202020204" pitchFamily="34" charset="0"/>
              </a:rPr>
              <a:t>50.23%</a:t>
            </a:r>
            <a:r>
              <a:rPr lang="es-ES" sz="1487" b="1" dirty="0" smtClean="0">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se concentran en 11 distritos, entre los tres primeros  se encuentra los distrito de </a:t>
            </a:r>
            <a:r>
              <a:rPr lang="es-ES" sz="1487" b="1" dirty="0" smtClean="0">
                <a:latin typeface="Arial" panose="020B0604020202020204" pitchFamily="34" charset="0"/>
                <a:cs typeface="Arial" panose="020B0604020202020204" pitchFamily="34" charset="0"/>
              </a:rPr>
              <a:t>Ramón Castilla</a:t>
            </a:r>
            <a:r>
              <a:rPr lang="es-ES" sz="1487" b="1" dirty="0" smtClean="0">
                <a:latin typeface="Arial" panose="020B0604020202020204" pitchFamily="34" charset="0"/>
                <a:cs typeface="Arial" panose="020B0604020202020204" pitchFamily="34" charset="0"/>
              </a:rPr>
              <a:t> (</a:t>
            </a:r>
            <a:r>
              <a:rPr lang="es-ES" sz="1487" b="1" dirty="0" smtClean="0">
                <a:solidFill>
                  <a:srgbClr val="FF0000"/>
                </a:solidFill>
                <a:latin typeface="Arial" panose="020B0604020202020204" pitchFamily="34" charset="0"/>
                <a:cs typeface="Arial" panose="020B0604020202020204" pitchFamily="34" charset="0"/>
              </a:rPr>
              <a:t>6.45</a:t>
            </a:r>
            <a:r>
              <a:rPr lang="es-ES" sz="1487" b="1" dirty="0" smtClean="0">
                <a:solidFill>
                  <a:srgbClr val="FF0000"/>
                </a:solidFill>
                <a:latin typeface="Arial" panose="020B0604020202020204" pitchFamily="34" charset="0"/>
                <a:cs typeface="Arial" panose="020B0604020202020204" pitchFamily="34" charset="0"/>
              </a:rPr>
              <a:t>%</a:t>
            </a:r>
            <a:r>
              <a:rPr lang="es-ES" sz="1487" b="1" dirty="0" smtClean="0">
                <a:latin typeface="Arial" panose="020B0604020202020204" pitchFamily="34" charset="0"/>
                <a:cs typeface="Arial" panose="020B0604020202020204" pitchFamily="34" charset="0"/>
              </a:rPr>
              <a:t>), San Juan Bautista </a:t>
            </a:r>
            <a:r>
              <a:rPr lang="es-ES" sz="1487" dirty="0" smtClean="0">
                <a:solidFill>
                  <a:srgbClr val="FF0000"/>
                </a:solidFill>
                <a:latin typeface="Arial" panose="020B0604020202020204" pitchFamily="34" charset="0"/>
                <a:cs typeface="Arial" panose="020B0604020202020204" pitchFamily="34" charset="0"/>
              </a:rPr>
              <a:t>(6.45%) </a:t>
            </a:r>
            <a:r>
              <a:rPr lang="es-ES" sz="1487" b="1" dirty="0">
                <a:latin typeface="Arial" panose="020B0604020202020204" pitchFamily="34" charset="0"/>
                <a:cs typeface="Arial" panose="020B0604020202020204" pitchFamily="34" charset="0"/>
              </a:rPr>
              <a:t>y </a:t>
            </a:r>
            <a:r>
              <a:rPr lang="es-ES" sz="1487" b="1" dirty="0" err="1" smtClean="0">
                <a:latin typeface="Arial" panose="020B0604020202020204" pitchFamily="34" charset="0"/>
                <a:cs typeface="Arial" panose="020B0604020202020204" pitchFamily="34" charset="0"/>
              </a:rPr>
              <a:t>Yurimaguas</a:t>
            </a:r>
            <a:r>
              <a:rPr lang="es-ES" sz="1487" b="1" dirty="0" smtClean="0">
                <a:latin typeface="Arial" panose="020B0604020202020204" pitchFamily="34" charset="0"/>
                <a:cs typeface="Arial" panose="020B0604020202020204" pitchFamily="34" charset="0"/>
              </a:rPr>
              <a:t> </a:t>
            </a:r>
            <a:r>
              <a:rPr lang="es-ES" sz="1487" b="1" dirty="0" smtClean="0">
                <a:solidFill>
                  <a:srgbClr val="FF0000"/>
                </a:solidFill>
                <a:latin typeface="Arial" panose="020B0604020202020204" pitchFamily="34" charset="0"/>
                <a:cs typeface="Arial" panose="020B0604020202020204" pitchFamily="34" charset="0"/>
              </a:rPr>
              <a:t>(</a:t>
            </a:r>
            <a:r>
              <a:rPr lang="es-ES" sz="1487" b="1" dirty="0" smtClean="0">
                <a:solidFill>
                  <a:srgbClr val="FF0000"/>
                </a:solidFill>
                <a:latin typeface="Arial" panose="020B0604020202020204" pitchFamily="34" charset="0"/>
                <a:cs typeface="Arial" panose="020B0604020202020204" pitchFamily="34" charset="0"/>
              </a:rPr>
              <a:t>5.99</a:t>
            </a:r>
            <a:r>
              <a:rPr lang="es-ES" sz="1487" b="1" dirty="0" smtClean="0">
                <a:solidFill>
                  <a:srgbClr val="FF0000"/>
                </a:solidFill>
                <a:latin typeface="Arial" panose="020B0604020202020204" pitchFamily="34" charset="0"/>
                <a:cs typeface="Arial" panose="020B0604020202020204" pitchFamily="34" charset="0"/>
              </a:rPr>
              <a:t>%). </a:t>
            </a:r>
            <a:r>
              <a:rPr lang="es-ES" sz="1487" b="1" dirty="0">
                <a:latin typeface="Arial" panose="020B0604020202020204" pitchFamily="34" charset="0"/>
                <a:cs typeface="Arial" panose="020B0604020202020204" pitchFamily="34" charset="0"/>
              </a:rPr>
              <a:t>Hasta la </a:t>
            </a:r>
            <a:r>
              <a:rPr lang="es-ES" sz="1487" b="1" dirty="0" smtClean="0">
                <a:latin typeface="Arial" panose="020B0604020202020204" pitchFamily="34" charset="0"/>
                <a:cs typeface="Arial" panose="020B0604020202020204" pitchFamily="34" charset="0"/>
              </a:rPr>
              <a:t>SE-17 </a:t>
            </a:r>
            <a:r>
              <a:rPr lang="es-ES" sz="1487" b="1" dirty="0">
                <a:latin typeface="Arial" panose="020B0604020202020204" pitchFamily="34" charset="0"/>
                <a:cs typeface="Arial" panose="020B0604020202020204" pitchFamily="34" charset="0"/>
              </a:rPr>
              <a:t>se han reportado 2 defunciones por Ofidismo procedente de los distritos de Trompeteros y Teniente Cesar López Rojas. En el mismo periodo del 2023 se reportaron </a:t>
            </a:r>
            <a:r>
              <a:rPr lang="es-ES" sz="1487" b="1" dirty="0" smtClean="0">
                <a:latin typeface="Arial" panose="020B0604020202020204" pitchFamily="34" charset="0"/>
                <a:cs typeface="Arial" panose="020B0604020202020204" pitchFamily="34" charset="0"/>
              </a:rPr>
              <a:t>215 </a:t>
            </a:r>
            <a:r>
              <a:rPr lang="es-ES" sz="1487" b="1" dirty="0">
                <a:latin typeface="Arial" panose="020B0604020202020204" pitchFamily="34" charset="0"/>
                <a:cs typeface="Arial" panose="020B0604020202020204" pitchFamily="34" charset="0"/>
              </a:rPr>
              <a:t>accidentes ofídicos.</a:t>
            </a:r>
          </a:p>
        </p:txBody>
      </p:sp>
      <p:pic>
        <p:nvPicPr>
          <p:cNvPr id="3" name="Imagen 2"/>
          <p:cNvPicPr>
            <a:picLocks noChangeAspect="1"/>
          </p:cNvPicPr>
          <p:nvPr/>
        </p:nvPicPr>
        <p:blipFill>
          <a:blip r:embed="rId2"/>
          <a:stretch>
            <a:fillRect/>
          </a:stretch>
        </p:blipFill>
        <p:spPr>
          <a:xfrm>
            <a:off x="1148604" y="804992"/>
            <a:ext cx="3433906" cy="4854721"/>
          </a:xfrm>
          <a:prstGeom prst="rect">
            <a:avLst/>
          </a:prstGeom>
        </p:spPr>
      </p:pic>
      <p:pic>
        <p:nvPicPr>
          <p:cNvPr id="4" name="Imagen 3"/>
          <p:cNvPicPr>
            <a:picLocks noChangeAspect="1"/>
          </p:cNvPicPr>
          <p:nvPr/>
        </p:nvPicPr>
        <p:blipFill>
          <a:blip r:embed="rId3"/>
          <a:stretch>
            <a:fillRect/>
          </a:stretch>
        </p:blipFill>
        <p:spPr>
          <a:xfrm>
            <a:off x="4798290" y="778644"/>
            <a:ext cx="6281430" cy="4907416"/>
          </a:xfrm>
          <a:prstGeom prst="rect">
            <a:avLst/>
          </a:prstGeom>
        </p:spPr>
      </p:pic>
    </p:spTree>
    <p:extLst>
      <p:ext uri="{BB962C8B-B14F-4D97-AF65-F5344CB8AC3E}">
        <p14:creationId xmlns:p14="http://schemas.microsoft.com/office/powerpoint/2010/main" val="1508016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695031" y="1240210"/>
            <a:ext cx="8710492" cy="2274406"/>
          </a:xfrm>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969058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id="{505DCEE1-04CC-4BB3-AED0-487EAC770EA7}"/>
              </a:ext>
            </a:extLst>
          </p:cNvPr>
          <p:cNvSpPr/>
          <p:nvPr/>
        </p:nvSpPr>
        <p:spPr>
          <a:xfrm>
            <a:off x="0" y="-11775"/>
            <a:ext cx="12192000" cy="79397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2024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t>
            </a:r>
          </a:p>
        </p:txBody>
      </p:sp>
      <p:sp>
        <p:nvSpPr>
          <p:cNvPr id="6" name="CuadroTexto 5">
            <a:extLst>
              <a:ext uri="{FF2B5EF4-FFF2-40B4-BE49-F238E27FC236}">
                <a16:creationId xmlns:a16="http://schemas.microsoft.com/office/drawing/2014/main" id="{84D37B8E-BC82-4608-B145-322199FEA8AA}"/>
              </a:ext>
            </a:extLst>
          </p:cNvPr>
          <p:cNvSpPr txBox="1"/>
          <p:nvPr/>
        </p:nvSpPr>
        <p:spPr>
          <a:xfrm>
            <a:off x="98322" y="5752035"/>
            <a:ext cx="12005187" cy="1077218"/>
          </a:xfrm>
          <a:prstGeom prst="rect">
            <a:avLst/>
          </a:prstGeom>
          <a:solidFill>
            <a:schemeClr val="accent1">
              <a:lumMod val="20000"/>
              <a:lumOff val="80000"/>
            </a:schemeClr>
          </a:solidFill>
        </p:spPr>
        <p:txBody>
          <a:bodyPr wrap="square" rtlCol="0">
            <a:spAutoFit/>
          </a:bodyPr>
          <a:lstStyle/>
          <a:p>
            <a:pPr algn="just"/>
            <a:r>
              <a:rPr lang="es-ES" sz="1600" b="1" dirty="0">
                <a:latin typeface="Arial" panose="020B0604020202020204" pitchFamily="34" charset="0"/>
                <a:cs typeface="Arial" panose="020B0604020202020204" pitchFamily="34" charset="0"/>
              </a:rPr>
              <a:t>Hasta la SE </a:t>
            </a:r>
            <a:r>
              <a:rPr lang="es-ES" sz="1600" b="1" dirty="0" smtClean="0">
                <a:latin typeface="Arial" panose="020B0604020202020204" pitchFamily="34" charset="0"/>
                <a:cs typeface="Arial" panose="020B0604020202020204" pitchFamily="34" charset="0"/>
              </a:rPr>
              <a:t>17, </a:t>
            </a:r>
            <a:r>
              <a:rPr lang="es-ES" sz="1600" b="1" dirty="0">
                <a:latin typeface="Arial" panose="020B0604020202020204" pitchFamily="34" charset="0"/>
                <a:cs typeface="Arial" panose="020B0604020202020204" pitchFamily="34" charset="0"/>
              </a:rPr>
              <a:t>SE notificaron </a:t>
            </a:r>
            <a:r>
              <a:rPr lang="es-ES" sz="1600" b="1" dirty="0" smtClean="0">
                <a:latin typeface="Arial" panose="020B0604020202020204" pitchFamily="34" charset="0"/>
                <a:cs typeface="Arial" panose="020B0604020202020204" pitchFamily="34" charset="0"/>
              </a:rPr>
              <a:t>314</a:t>
            </a:r>
            <a:r>
              <a:rPr lang="es-ES" sz="1600" b="1" dirty="0" smtClean="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casos de Tuberculosis, el </a:t>
            </a:r>
            <a:r>
              <a:rPr lang="es-ES" sz="1600" b="1" dirty="0" smtClean="0">
                <a:latin typeface="Arial" panose="020B0604020202020204" pitchFamily="34" charset="0"/>
                <a:cs typeface="Arial" panose="020B0604020202020204" pitchFamily="34" charset="0"/>
              </a:rPr>
              <a:t>82.17% </a:t>
            </a:r>
            <a:r>
              <a:rPr lang="es-ES" sz="1600" b="1" dirty="0">
                <a:latin typeface="Arial" panose="020B0604020202020204" pitchFamily="34" charset="0"/>
                <a:cs typeface="Arial" panose="020B0604020202020204" pitchFamily="34" charset="0"/>
              </a:rPr>
              <a:t>se concentran en los </a:t>
            </a:r>
            <a:r>
              <a:rPr lang="es-ES" sz="1600" b="1" dirty="0" smtClean="0">
                <a:latin typeface="Arial" panose="020B0604020202020204" pitchFamily="34" charset="0"/>
                <a:cs typeface="Arial" panose="020B0604020202020204" pitchFamily="34" charset="0"/>
              </a:rPr>
              <a:t>6 </a:t>
            </a:r>
            <a:r>
              <a:rPr lang="es-ES" sz="1600" b="1" dirty="0">
                <a:latin typeface="Arial" panose="020B0604020202020204" pitchFamily="34" charset="0"/>
                <a:cs typeface="Arial" panose="020B0604020202020204" pitchFamily="34" charset="0"/>
              </a:rPr>
              <a:t>distritos </a:t>
            </a:r>
            <a:r>
              <a:rPr lang="es-ES" sz="1600" b="1" dirty="0" smtClean="0">
                <a:latin typeface="Arial" panose="020B0604020202020204" pitchFamily="34" charset="0"/>
                <a:cs typeface="Arial" panose="020B0604020202020204" pitchFamily="34" charset="0"/>
              </a:rPr>
              <a:t>principalmente Belén, San Juan, Iquitos </a:t>
            </a:r>
            <a:r>
              <a:rPr lang="es-ES" sz="1600" b="1" dirty="0">
                <a:latin typeface="Arial" panose="020B0604020202020204" pitchFamily="34" charset="0"/>
                <a:cs typeface="Arial" panose="020B0604020202020204" pitchFamily="34" charset="0"/>
              </a:rPr>
              <a:t>y </a:t>
            </a:r>
            <a:r>
              <a:rPr lang="es-ES" sz="1600" b="1" dirty="0" err="1" smtClean="0">
                <a:latin typeface="Arial" panose="020B0604020202020204" pitchFamily="34" charset="0"/>
                <a:cs typeface="Arial" panose="020B0604020202020204" pitchFamily="34" charset="0"/>
              </a:rPr>
              <a:t>Punchana</a:t>
            </a:r>
            <a:r>
              <a:rPr lang="es-ES" sz="1600" b="1" dirty="0" smtClean="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El mayor porcentaje corresponde a TBC Pulmonar </a:t>
            </a:r>
            <a:r>
              <a:rPr lang="es-ES" sz="1600" b="1" dirty="0" smtClean="0">
                <a:latin typeface="Arial" panose="020B0604020202020204" pitchFamily="34" charset="0"/>
                <a:cs typeface="Arial" panose="020B0604020202020204" pitchFamily="34" charset="0"/>
              </a:rPr>
              <a:t>con </a:t>
            </a:r>
            <a:r>
              <a:rPr lang="es-ES" sz="1600" b="1" dirty="0">
                <a:latin typeface="Arial" panose="020B0604020202020204" pitchFamily="34" charset="0"/>
                <a:cs typeface="Arial" panose="020B0604020202020204" pitchFamily="34" charset="0"/>
              </a:rPr>
              <a:t>confirmación Bacteriológica (</a:t>
            </a:r>
            <a:r>
              <a:rPr lang="es-ES" sz="1600" b="1" dirty="0" smtClean="0">
                <a:latin typeface="Arial" panose="020B0604020202020204" pitchFamily="34" charset="0"/>
                <a:cs typeface="Arial" panose="020B0604020202020204" pitchFamily="34" charset="0"/>
              </a:rPr>
              <a:t>59.24%); </a:t>
            </a:r>
            <a:r>
              <a:rPr lang="es-ES" sz="1600" b="1" dirty="0">
                <a:latin typeface="Arial" panose="020B0604020202020204" pitchFamily="34" charset="0"/>
                <a:cs typeface="Arial" panose="020B0604020202020204" pitchFamily="34" charset="0"/>
              </a:rPr>
              <a:t>TBC Pulmonar sin confirmación bacteriológica (</a:t>
            </a:r>
            <a:r>
              <a:rPr lang="es-ES" sz="1600" b="1" dirty="0" smtClean="0">
                <a:latin typeface="Arial" panose="020B0604020202020204" pitchFamily="34" charset="0"/>
                <a:cs typeface="Arial" panose="020B0604020202020204" pitchFamily="34" charset="0"/>
              </a:rPr>
              <a:t>32.48%) </a:t>
            </a:r>
            <a:r>
              <a:rPr lang="es-ES" sz="1600" b="1" dirty="0">
                <a:latin typeface="Arial" panose="020B0604020202020204" pitchFamily="34" charset="0"/>
                <a:cs typeface="Arial" panose="020B0604020202020204" pitchFamily="34" charset="0"/>
              </a:rPr>
              <a:t>y TBC Extrapulmonar (</a:t>
            </a:r>
            <a:r>
              <a:rPr lang="es-ES" sz="1600" b="1" dirty="0" smtClean="0">
                <a:latin typeface="Arial" panose="020B0604020202020204" pitchFamily="34" charset="0"/>
                <a:cs typeface="Arial" panose="020B0604020202020204" pitchFamily="34" charset="0"/>
              </a:rPr>
              <a:t>7.64</a:t>
            </a:r>
            <a:r>
              <a:rPr lang="es-ES" sz="1600" b="1" dirty="0">
                <a:latin typeface="Arial" panose="020B0604020202020204" pitchFamily="34" charset="0"/>
                <a:cs typeface="Arial" panose="020B0604020202020204" pitchFamily="34" charset="0"/>
              </a:rPr>
              <a:t>%). Se reporta </a:t>
            </a:r>
            <a:r>
              <a:rPr lang="es-ES" sz="1600" b="1" dirty="0" smtClean="0">
                <a:latin typeface="Arial" panose="020B0604020202020204" pitchFamily="34" charset="0"/>
                <a:cs typeface="Arial" panose="020B0604020202020204" pitchFamily="34" charset="0"/>
              </a:rPr>
              <a:t>12 </a:t>
            </a:r>
            <a:r>
              <a:rPr lang="es-ES" sz="1600" b="1" dirty="0">
                <a:latin typeface="Arial" panose="020B0604020202020204" pitchFamily="34" charset="0"/>
                <a:cs typeface="Arial" panose="020B0604020202020204" pitchFamily="34" charset="0"/>
              </a:rPr>
              <a:t>fallecidos por este daño.</a:t>
            </a:r>
            <a:endParaRPr lang="es-PE" sz="16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401327" y="845316"/>
            <a:ext cx="3424440" cy="4841338"/>
          </a:xfrm>
          <a:prstGeom prst="rect">
            <a:avLst/>
          </a:prstGeom>
        </p:spPr>
      </p:pic>
      <p:pic>
        <p:nvPicPr>
          <p:cNvPr id="7" name="Imagen 6"/>
          <p:cNvPicPr>
            <a:picLocks noChangeAspect="1"/>
          </p:cNvPicPr>
          <p:nvPr/>
        </p:nvPicPr>
        <p:blipFill>
          <a:blip r:embed="rId3"/>
          <a:stretch>
            <a:fillRect/>
          </a:stretch>
        </p:blipFill>
        <p:spPr>
          <a:xfrm>
            <a:off x="4138315" y="845316"/>
            <a:ext cx="7284175" cy="4841338"/>
          </a:xfrm>
          <a:prstGeom prst="rect">
            <a:avLst/>
          </a:prstGeom>
        </p:spPr>
      </p:pic>
    </p:spTree>
    <p:extLst>
      <p:ext uri="{BB962C8B-B14F-4D97-AF65-F5344CB8AC3E}">
        <p14:creationId xmlns:p14="http://schemas.microsoft.com/office/powerpoint/2010/main" val="2075347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941288" y="2568205"/>
            <a:ext cx="6753613" cy="874694"/>
          </a:xfrm>
        </p:spPr>
        <p:txBody>
          <a:bodyPr vert="horz" lIns="87105" tIns="43552" rIns="87105" bIns="43552" rtlCol="0" anchor="b">
            <a:noAutofit/>
          </a:bodyPr>
          <a:lstStyle/>
          <a:p>
            <a:pPr algn="ctr"/>
            <a:r>
              <a:rPr lang="es-MX" sz="5144" b="1" dirty="0">
                <a:solidFill>
                  <a:srgbClr val="002060"/>
                </a:solidFill>
                <a:latin typeface="Algerian" panose="04020705040A02060702" pitchFamily="82" charset="0"/>
              </a:rPr>
              <a:t>MUERTEs MATERNAs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99980" y="1437647"/>
            <a:ext cx="3665247" cy="3982707"/>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2623494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2E7E692-C2FD-4C21-AC93-9F61DF597D8C}"/>
              </a:ext>
            </a:extLst>
          </p:cNvPr>
          <p:cNvPicPr>
            <a:picLocks noChangeAspect="1"/>
          </p:cNvPicPr>
          <p:nvPr/>
        </p:nvPicPr>
        <p:blipFill>
          <a:blip r:embed="rId3"/>
          <a:stretch>
            <a:fillRect/>
          </a:stretch>
        </p:blipFill>
        <p:spPr>
          <a:xfrm>
            <a:off x="145773" y="998558"/>
            <a:ext cx="11926953" cy="4440291"/>
          </a:xfrm>
          <a:prstGeom prst="rect">
            <a:avLst/>
          </a:prstGeom>
          <a:ln>
            <a:solidFill>
              <a:schemeClr val="tx1"/>
            </a:solidFill>
          </a:ln>
        </p:spPr>
      </p:pic>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meses,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2023-2024* (hasta el 20 abril)</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38717" y="542538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59026" y="5737942"/>
            <a:ext cx="11913703" cy="92333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b="1" dirty="0">
                <a:latin typeface="Arial" panose="020B0604020202020204" pitchFamily="34" charset="0"/>
              </a:rPr>
              <a:t>En el 2023, entre los meses de Enero, Febrero, Marzo y Abril, se reportaron 8 muertes maternas 6 (Directas) y  2 (Indirectas), mientras en el 2024 hasta el 20 de abril, ocurrieron 04 muertes maternas: 03 Muertes Maternas Directas y 01 muerte materna Indirecta.</a:t>
            </a:r>
          </a:p>
        </p:txBody>
      </p:sp>
      <p:cxnSp>
        <p:nvCxnSpPr>
          <p:cNvPr id="10" name="Conector recto 9">
            <a:extLst>
              <a:ext uri="{FF2B5EF4-FFF2-40B4-BE49-F238E27FC236}">
                <a16:creationId xmlns:a16="http://schemas.microsoft.com/office/drawing/2014/main" id="{803FFE34-17F5-48B5-8582-478EAB4E0C39}"/>
              </a:ext>
            </a:extLst>
          </p:cNvPr>
          <p:cNvCxnSpPr>
            <a:cxnSpLocks/>
          </p:cNvCxnSpPr>
          <p:nvPr/>
        </p:nvCxnSpPr>
        <p:spPr>
          <a:xfrm>
            <a:off x="3711337" y="1500748"/>
            <a:ext cx="0" cy="3120349"/>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1" name="Flecha: hacia abajo 10">
            <a:extLst>
              <a:ext uri="{FF2B5EF4-FFF2-40B4-BE49-F238E27FC236}">
                <a16:creationId xmlns:a16="http://schemas.microsoft.com/office/drawing/2014/main" id="{1B1533BB-0F40-440F-B7A5-8DDFC7C89890}"/>
              </a:ext>
            </a:extLst>
          </p:cNvPr>
          <p:cNvSpPr/>
          <p:nvPr/>
        </p:nvSpPr>
        <p:spPr>
          <a:xfrm>
            <a:off x="1770404" y="2476587"/>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lecha: hacia abajo 11">
            <a:extLst>
              <a:ext uri="{FF2B5EF4-FFF2-40B4-BE49-F238E27FC236}">
                <a16:creationId xmlns:a16="http://schemas.microsoft.com/office/drawing/2014/main" id="{33B80C2A-648F-4156-87CD-D14D4F454A30}"/>
              </a:ext>
            </a:extLst>
          </p:cNvPr>
          <p:cNvSpPr/>
          <p:nvPr/>
        </p:nvSpPr>
        <p:spPr>
          <a:xfrm>
            <a:off x="9482258" y="2396637"/>
            <a:ext cx="1005835" cy="948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4EDB1E16-CFD9-4EE4-AACF-D31F60CB6893}"/>
              </a:ext>
            </a:extLst>
          </p:cNvPr>
          <p:cNvSpPr/>
          <p:nvPr/>
        </p:nvSpPr>
        <p:spPr>
          <a:xfrm>
            <a:off x="1925027" y="1546468"/>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8</a:t>
            </a:r>
            <a:endParaRPr lang="es-MX" sz="2800" dirty="0"/>
          </a:p>
        </p:txBody>
      </p:sp>
      <p:sp>
        <p:nvSpPr>
          <p:cNvPr id="14" name="Elipse 13">
            <a:extLst>
              <a:ext uri="{FF2B5EF4-FFF2-40B4-BE49-F238E27FC236}">
                <a16:creationId xmlns:a16="http://schemas.microsoft.com/office/drawing/2014/main" id="{C86D6947-E47A-43DF-A848-C0784248F96F}"/>
              </a:ext>
            </a:extLst>
          </p:cNvPr>
          <p:cNvSpPr/>
          <p:nvPr/>
        </p:nvSpPr>
        <p:spPr>
          <a:xfrm>
            <a:off x="9562268" y="1588252"/>
            <a:ext cx="845813" cy="7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4</a:t>
            </a:r>
            <a:endParaRPr lang="es-MX" sz="2800" dirty="0"/>
          </a:p>
        </p:txBody>
      </p:sp>
      <p:sp>
        <p:nvSpPr>
          <p:cNvPr id="15" name="CuadroTexto 14">
            <a:extLst>
              <a:ext uri="{FF2B5EF4-FFF2-40B4-BE49-F238E27FC236}">
                <a16:creationId xmlns:a16="http://schemas.microsoft.com/office/drawing/2014/main" id="{19DC2B21-2CDE-4F78-9F11-B7EB9B1ABDA1}"/>
              </a:ext>
            </a:extLst>
          </p:cNvPr>
          <p:cNvSpPr txBox="1"/>
          <p:nvPr/>
        </p:nvSpPr>
        <p:spPr>
          <a:xfrm>
            <a:off x="10267948" y="1577036"/>
            <a:ext cx="1005835" cy="369332"/>
          </a:xfrm>
          <a:prstGeom prst="rect">
            <a:avLst/>
          </a:prstGeom>
          <a:noFill/>
        </p:spPr>
        <p:txBody>
          <a:bodyPr wrap="square" rtlCol="0">
            <a:spAutoFit/>
          </a:bodyPr>
          <a:lstStyle/>
          <a:p>
            <a:pPr algn="ctr"/>
            <a:r>
              <a:rPr lang="es-ES" b="1" dirty="0"/>
              <a:t>2024</a:t>
            </a:r>
            <a:endParaRPr lang="es-MX" b="1" dirty="0"/>
          </a:p>
        </p:txBody>
      </p:sp>
      <p:sp>
        <p:nvSpPr>
          <p:cNvPr id="17" name="CuadroTexto 16">
            <a:extLst>
              <a:ext uri="{FF2B5EF4-FFF2-40B4-BE49-F238E27FC236}">
                <a16:creationId xmlns:a16="http://schemas.microsoft.com/office/drawing/2014/main" id="{0BD3674F-ED45-4008-A159-C2D044146B8F}"/>
              </a:ext>
            </a:extLst>
          </p:cNvPr>
          <p:cNvSpPr txBox="1"/>
          <p:nvPr/>
        </p:nvSpPr>
        <p:spPr>
          <a:xfrm>
            <a:off x="4796798" y="1946368"/>
            <a:ext cx="2797172" cy="646331"/>
          </a:xfrm>
          <a:prstGeom prst="rect">
            <a:avLst/>
          </a:prstGeom>
          <a:solidFill>
            <a:schemeClr val="accent4">
              <a:lumMod val="20000"/>
              <a:lumOff val="80000"/>
            </a:schemeClr>
          </a:solidFill>
        </p:spPr>
        <p:txBody>
          <a:bodyPr wrap="square" rtlCol="0">
            <a:spAutoFit/>
          </a:bodyPr>
          <a:lstStyle/>
          <a:p>
            <a:pPr algn="ctr"/>
            <a:r>
              <a:rPr lang="es-ES" b="1" dirty="0"/>
              <a:t>Todo el año 2023 (23 MM Directas e Indirectas)</a:t>
            </a:r>
            <a:endParaRPr lang="es-MX" b="1" dirty="0"/>
          </a:p>
        </p:txBody>
      </p:sp>
      <p:cxnSp>
        <p:nvCxnSpPr>
          <p:cNvPr id="16" name="Conector recto 15">
            <a:extLst>
              <a:ext uri="{FF2B5EF4-FFF2-40B4-BE49-F238E27FC236}">
                <a16:creationId xmlns:a16="http://schemas.microsoft.com/office/drawing/2014/main" id="{A2CF0CBD-CA59-4E43-8576-4F5EE0ED6529}"/>
              </a:ext>
            </a:extLst>
          </p:cNvPr>
          <p:cNvCxnSpPr/>
          <p:nvPr/>
        </p:nvCxnSpPr>
        <p:spPr>
          <a:xfrm>
            <a:off x="8942070" y="1510590"/>
            <a:ext cx="0" cy="2948940"/>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FB6BA6DF-32B3-47DF-A114-1A5A54E46F4D}"/>
              </a:ext>
            </a:extLst>
          </p:cNvPr>
          <p:cNvSpPr txBox="1"/>
          <p:nvPr/>
        </p:nvSpPr>
        <p:spPr>
          <a:xfrm>
            <a:off x="10440461" y="3413587"/>
            <a:ext cx="857250" cy="461665"/>
          </a:xfrm>
          <a:prstGeom prst="rect">
            <a:avLst/>
          </a:prstGeom>
          <a:solidFill>
            <a:schemeClr val="accent4">
              <a:lumMod val="20000"/>
              <a:lumOff val="80000"/>
            </a:schemeClr>
          </a:solidFill>
        </p:spPr>
        <p:txBody>
          <a:bodyPr wrap="square" rtlCol="0">
            <a:spAutoFit/>
          </a:bodyPr>
          <a:lstStyle/>
          <a:p>
            <a:pPr algn="ctr"/>
            <a:r>
              <a:rPr lang="es-ES" sz="1200" b="1" dirty="0"/>
              <a:t>Hasta el 20 de abril</a:t>
            </a:r>
            <a:endParaRPr lang="es-MX" sz="1200" b="1" dirty="0"/>
          </a:p>
        </p:txBody>
      </p:sp>
    </p:spTree>
    <p:extLst>
      <p:ext uri="{BB962C8B-B14F-4D97-AF65-F5344CB8AC3E}">
        <p14:creationId xmlns:p14="http://schemas.microsoft.com/office/powerpoint/2010/main" val="3816870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70338" y="59639"/>
            <a:ext cx="12072730" cy="707886"/>
          </a:xfrm>
          <a:prstGeom prst="rect">
            <a:avLst/>
          </a:prstGeom>
          <a:solidFill>
            <a:schemeClr val="accent2">
              <a:lumMod val="20000"/>
              <a:lumOff val="80000"/>
            </a:schemeClr>
          </a:solidFill>
          <a:ln>
            <a:solidFill>
              <a:srgbClr val="FF0000"/>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de Muertes Maternas( </a:t>
            </a:r>
            <a:r>
              <a:rPr kumimoji="0" lang="es-PE" sz="20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000" b="1" i="0" u="none" strike="noStrike" cap="none" normalizeH="0" baseline="0" dirty="0">
                <a:ln>
                  <a:noFill/>
                </a:ln>
                <a:solidFill>
                  <a:schemeClr val="tx1"/>
                </a:solidFill>
                <a:effectLst/>
                <a:latin typeface="Arial" panose="020B0604020202020204" pitchFamily="34" charset="0"/>
              </a:rPr>
              <a:t>) </a:t>
            </a:r>
            <a:r>
              <a:rPr lang="es-PE" sz="2000" b="1" dirty="0">
                <a:latin typeface="Arial" panose="020B0604020202020204" pitchFamily="34" charset="0"/>
              </a:rPr>
              <a:t>según Provincias y distritos de OCURRENCIAS. Región Loreto </a:t>
            </a:r>
            <a:r>
              <a:rPr kumimoji="0" lang="es-PE" sz="2000" b="1" i="0" u="none" strike="noStrike" cap="none" normalizeH="0" baseline="0" dirty="0">
                <a:ln>
                  <a:noFill/>
                </a:ln>
                <a:solidFill>
                  <a:schemeClr val="tx1"/>
                </a:solidFill>
                <a:effectLst/>
                <a:latin typeface="Arial" panose="020B0604020202020204" pitchFamily="34" charset="0"/>
              </a:rPr>
              <a:t>(SE1-SE16-2024) * Hasta el 20 de abril.</a:t>
            </a:r>
            <a:endParaRPr lang="es-ES" sz="2000" dirty="0"/>
          </a:p>
        </p:txBody>
      </p:sp>
      <p:pic>
        <p:nvPicPr>
          <p:cNvPr id="2" name="Imagen 1">
            <a:extLst>
              <a:ext uri="{FF2B5EF4-FFF2-40B4-BE49-F238E27FC236}">
                <a16:creationId xmlns:a16="http://schemas.microsoft.com/office/drawing/2014/main" id="{BA80D553-7614-47F5-BF4D-1DED131B651B}"/>
              </a:ext>
            </a:extLst>
          </p:cNvPr>
          <p:cNvPicPr>
            <a:picLocks noChangeAspect="1"/>
          </p:cNvPicPr>
          <p:nvPr/>
        </p:nvPicPr>
        <p:blipFill>
          <a:blip r:embed="rId3"/>
          <a:stretch>
            <a:fillRect/>
          </a:stretch>
        </p:blipFill>
        <p:spPr>
          <a:xfrm>
            <a:off x="2377439" y="971550"/>
            <a:ext cx="8046721" cy="5429250"/>
          </a:xfrm>
          <a:prstGeom prst="rect">
            <a:avLst/>
          </a:prstGeom>
          <a:ln>
            <a:solidFill>
              <a:schemeClr val="tx1"/>
            </a:solidFill>
          </a:ln>
        </p:spPr>
      </p:pic>
      <p:sp>
        <p:nvSpPr>
          <p:cNvPr id="6" name="Text Box 3">
            <a:extLst>
              <a:ext uri="{FF2B5EF4-FFF2-40B4-BE49-F238E27FC236}">
                <a16:creationId xmlns:a16="http://schemas.microsoft.com/office/drawing/2014/main" id="{A3320C8F-C6DC-4C97-8CCF-8F1D05712B1C}"/>
              </a:ext>
            </a:extLst>
          </p:cNvPr>
          <p:cNvSpPr txBox="1">
            <a:spLocks noChangeArrowheads="1"/>
          </p:cNvSpPr>
          <p:nvPr/>
        </p:nvSpPr>
        <p:spPr bwMode="auto">
          <a:xfrm>
            <a:off x="2377439" y="650415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87436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momentos y clasificación final,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20 de abril)</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3" y="3950838"/>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3" y="4793963"/>
            <a:ext cx="11913703" cy="1179810"/>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se notificaron 23 muertes maternas;( 15 Directas y 08 Indirectas). En el Embarazo (6 muertes), Parto (2 muertes) y Puerperio (15 muertes)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20 de abril), se notificaron 4 muertes maternas (03 muertes maternas directas, en el embarazo, parto y puerperio y 01 muerte materna indirecta en el puerperio).</a:t>
            </a:r>
          </a:p>
        </p:txBody>
      </p:sp>
      <p:sp>
        <p:nvSpPr>
          <p:cNvPr id="5" name="CuadroTexto 4">
            <a:extLst>
              <a:ext uri="{FF2B5EF4-FFF2-40B4-BE49-F238E27FC236}">
                <a16:creationId xmlns:a16="http://schemas.microsoft.com/office/drawing/2014/main" id="{9CCF1F0B-EF29-4E85-AB63-4E616DC5F8A0}"/>
              </a:ext>
            </a:extLst>
          </p:cNvPr>
          <p:cNvSpPr txBox="1"/>
          <p:nvPr/>
        </p:nvSpPr>
        <p:spPr>
          <a:xfrm>
            <a:off x="354330" y="1268730"/>
            <a:ext cx="902970" cy="369332"/>
          </a:xfrm>
          <a:prstGeom prst="rect">
            <a:avLst/>
          </a:prstGeom>
          <a:noFill/>
        </p:spPr>
        <p:txBody>
          <a:bodyPr wrap="square" rtlCol="0">
            <a:spAutoFit/>
          </a:bodyPr>
          <a:lstStyle/>
          <a:p>
            <a:pPr algn="ctr"/>
            <a:r>
              <a:rPr lang="es-MX" b="1" dirty="0"/>
              <a:t>2023</a:t>
            </a:r>
          </a:p>
        </p:txBody>
      </p:sp>
      <p:sp>
        <p:nvSpPr>
          <p:cNvPr id="18" name="CuadroTexto 17">
            <a:extLst>
              <a:ext uri="{FF2B5EF4-FFF2-40B4-BE49-F238E27FC236}">
                <a16:creationId xmlns:a16="http://schemas.microsoft.com/office/drawing/2014/main" id="{9FA3CDBB-F237-47E5-B256-8D9F3B4E3F1D}"/>
              </a:ext>
            </a:extLst>
          </p:cNvPr>
          <p:cNvSpPr txBox="1"/>
          <p:nvPr/>
        </p:nvSpPr>
        <p:spPr>
          <a:xfrm>
            <a:off x="5644515" y="1232392"/>
            <a:ext cx="902970" cy="369332"/>
          </a:xfrm>
          <a:prstGeom prst="rect">
            <a:avLst/>
          </a:prstGeom>
          <a:noFill/>
        </p:spPr>
        <p:txBody>
          <a:bodyPr wrap="square" rtlCol="0">
            <a:spAutoFit/>
          </a:bodyPr>
          <a:lstStyle/>
          <a:p>
            <a:pPr algn="ctr"/>
            <a:r>
              <a:rPr lang="es-MX" b="1" dirty="0"/>
              <a:t>2024</a:t>
            </a:r>
          </a:p>
        </p:txBody>
      </p:sp>
      <p:pic>
        <p:nvPicPr>
          <p:cNvPr id="20" name="Imagen 19">
            <a:extLst>
              <a:ext uri="{FF2B5EF4-FFF2-40B4-BE49-F238E27FC236}">
                <a16:creationId xmlns:a16="http://schemas.microsoft.com/office/drawing/2014/main" id="{DCB627CE-E948-4EB4-918F-C25EF8EE9815}"/>
              </a:ext>
            </a:extLst>
          </p:cNvPr>
          <p:cNvPicPr>
            <a:picLocks noChangeAspect="1"/>
          </p:cNvPicPr>
          <p:nvPr/>
        </p:nvPicPr>
        <p:blipFill>
          <a:blip r:embed="rId3"/>
          <a:stretch>
            <a:fillRect/>
          </a:stretch>
        </p:blipFill>
        <p:spPr>
          <a:xfrm>
            <a:off x="354330" y="1632704"/>
            <a:ext cx="4556760" cy="2230120"/>
          </a:xfrm>
          <a:prstGeom prst="rect">
            <a:avLst/>
          </a:prstGeom>
          <a:ln>
            <a:solidFill>
              <a:schemeClr val="tx1"/>
            </a:solidFill>
          </a:ln>
        </p:spPr>
      </p:pic>
      <p:pic>
        <p:nvPicPr>
          <p:cNvPr id="2" name="Imagen 1">
            <a:extLst>
              <a:ext uri="{FF2B5EF4-FFF2-40B4-BE49-F238E27FC236}">
                <a16:creationId xmlns:a16="http://schemas.microsoft.com/office/drawing/2014/main" id="{A74C49DF-DF69-406B-A451-206CCBA4EE77}"/>
              </a:ext>
            </a:extLst>
          </p:cNvPr>
          <p:cNvPicPr>
            <a:picLocks noChangeAspect="1"/>
          </p:cNvPicPr>
          <p:nvPr/>
        </p:nvPicPr>
        <p:blipFill>
          <a:blip r:embed="rId4"/>
          <a:stretch>
            <a:fillRect/>
          </a:stretch>
        </p:blipFill>
        <p:spPr>
          <a:xfrm>
            <a:off x="5529834" y="1684863"/>
            <a:ext cx="4556760" cy="2166530"/>
          </a:xfrm>
          <a:prstGeom prst="rect">
            <a:avLst/>
          </a:prstGeom>
          <a:ln>
            <a:solidFill>
              <a:schemeClr val="tx1"/>
            </a:solidFill>
          </a:ln>
        </p:spPr>
      </p:pic>
    </p:spTree>
    <p:extLst>
      <p:ext uri="{BB962C8B-B14F-4D97-AF65-F5344CB8AC3E}">
        <p14:creationId xmlns:p14="http://schemas.microsoft.com/office/powerpoint/2010/main" val="1340324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21390" y="319432"/>
            <a:ext cx="5925845"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a:t>
            </a:r>
            <a:r>
              <a:rPr lang="es-PE" sz="2200" b="1" dirty="0">
                <a:latin typeface="Arial" panose="020B0604020202020204" pitchFamily="34" charset="0"/>
              </a:rPr>
              <a:t>lugar de ocurrencias. R</a:t>
            </a:r>
            <a:r>
              <a:rPr kumimoji="0" lang="es-PE" sz="2200" b="1" i="0" u="none" strike="noStrike" cap="none" normalizeH="0" baseline="0" dirty="0">
                <a:ln>
                  <a:noFill/>
                </a:ln>
                <a:solidFill>
                  <a:schemeClr val="tx1"/>
                </a:solidFill>
                <a:effectLst/>
                <a:latin typeface="Arial" panose="020B0604020202020204" pitchFamily="34" charset="0"/>
              </a:rPr>
              <a:t>egión Loreto. 2024*</a:t>
            </a:r>
          </a:p>
          <a:p>
            <a:pPr algn="ctr"/>
            <a:r>
              <a:rPr kumimoji="0" lang="es-PE" sz="2200" b="1" i="0" u="none" strike="noStrike" cap="none" normalizeH="0" baseline="0" dirty="0">
                <a:ln>
                  <a:noFill/>
                </a:ln>
                <a:solidFill>
                  <a:schemeClr val="tx1"/>
                </a:solidFill>
                <a:effectLst/>
                <a:latin typeface="Arial" panose="020B0604020202020204" pitchFamily="34" charset="0"/>
              </a:rPr>
              <a:t> (hasta el 20 de abril)</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297299" y="500784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297299" y="5361247"/>
            <a:ext cx="5798701" cy="830997"/>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20 de abril), se notificaron 5 muertes maternas, el 40% ocurrieron en el trayecto (01 muerte materna incidental y 01 muerte materna directa)</a:t>
            </a:r>
          </a:p>
        </p:txBody>
      </p:sp>
      <p:pic>
        <p:nvPicPr>
          <p:cNvPr id="3" name="Imagen 2">
            <a:extLst>
              <a:ext uri="{FF2B5EF4-FFF2-40B4-BE49-F238E27FC236}">
                <a16:creationId xmlns:a16="http://schemas.microsoft.com/office/drawing/2014/main" id="{FF0A8AB8-BA39-4AAE-A23D-2743FACF577D}"/>
              </a:ext>
            </a:extLst>
          </p:cNvPr>
          <p:cNvPicPr>
            <a:picLocks noChangeAspect="1"/>
          </p:cNvPicPr>
          <p:nvPr/>
        </p:nvPicPr>
        <p:blipFill rotWithShape="1">
          <a:blip r:embed="rId3"/>
          <a:srcRect l="10269" r="7635"/>
          <a:stretch/>
        </p:blipFill>
        <p:spPr>
          <a:xfrm>
            <a:off x="297299" y="1633727"/>
            <a:ext cx="5749936" cy="3314923"/>
          </a:xfrm>
          <a:prstGeom prst="rect">
            <a:avLst/>
          </a:prstGeom>
          <a:ln>
            <a:solidFill>
              <a:schemeClr val="tx1"/>
            </a:solidFill>
          </a:ln>
        </p:spPr>
      </p:pic>
      <p:pic>
        <p:nvPicPr>
          <p:cNvPr id="4" name="Imagen 3">
            <a:extLst>
              <a:ext uri="{FF2B5EF4-FFF2-40B4-BE49-F238E27FC236}">
                <a16:creationId xmlns:a16="http://schemas.microsoft.com/office/drawing/2014/main" id="{6211FEC4-497D-4B22-845E-85ADE1C234D5}"/>
              </a:ext>
            </a:extLst>
          </p:cNvPr>
          <p:cNvPicPr>
            <a:picLocks noChangeAspect="1"/>
          </p:cNvPicPr>
          <p:nvPr/>
        </p:nvPicPr>
        <p:blipFill>
          <a:blip r:embed="rId4"/>
          <a:stretch>
            <a:fillRect/>
          </a:stretch>
        </p:blipFill>
        <p:spPr>
          <a:xfrm>
            <a:off x="6453486" y="1633726"/>
            <a:ext cx="5617124" cy="3314923"/>
          </a:xfrm>
          <a:prstGeom prst="rect">
            <a:avLst/>
          </a:prstGeom>
          <a:ln>
            <a:solidFill>
              <a:schemeClr val="tx1"/>
            </a:solidFill>
          </a:ln>
        </p:spPr>
      </p:pic>
      <p:sp>
        <p:nvSpPr>
          <p:cNvPr id="11" name="CuadroTexto 10">
            <a:extLst>
              <a:ext uri="{FF2B5EF4-FFF2-40B4-BE49-F238E27FC236}">
                <a16:creationId xmlns:a16="http://schemas.microsoft.com/office/drawing/2014/main" id="{1DC2FF91-AC12-4A8E-AF16-E21D3C443D00}"/>
              </a:ext>
            </a:extLst>
          </p:cNvPr>
          <p:cNvSpPr txBox="1"/>
          <p:nvPr/>
        </p:nvSpPr>
        <p:spPr>
          <a:xfrm>
            <a:off x="6362477" y="370640"/>
            <a:ext cx="5708133" cy="1107996"/>
          </a:xfrm>
          <a:prstGeom prst="rect">
            <a:avLst/>
          </a:prstGeom>
          <a:solidFill>
            <a:schemeClr val="accent4">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según etnias. Región Loreto. 2024*</a:t>
            </a:r>
          </a:p>
          <a:p>
            <a:pPr algn="ctr"/>
            <a:r>
              <a:rPr kumimoji="0" lang="es-PE" sz="2200" b="1" i="0" u="none" strike="noStrike" cap="none" normalizeH="0" baseline="0" dirty="0">
                <a:ln>
                  <a:noFill/>
                </a:ln>
                <a:solidFill>
                  <a:schemeClr val="tx1"/>
                </a:solidFill>
                <a:effectLst/>
                <a:latin typeface="Arial" panose="020B0604020202020204" pitchFamily="34" charset="0"/>
              </a:rPr>
              <a:t> (hasta el 20 de abril)</a:t>
            </a:r>
            <a:r>
              <a:rPr lang="es-PE" sz="2200" b="1" dirty="0">
                <a:latin typeface="Arial" panose="020B0604020202020204" pitchFamily="34" charset="0"/>
              </a:rPr>
              <a:t>.</a:t>
            </a:r>
            <a:endParaRPr lang="es-ES" sz="2200" dirty="0"/>
          </a:p>
        </p:txBody>
      </p:sp>
      <p:sp>
        <p:nvSpPr>
          <p:cNvPr id="12" name="Text Box 3">
            <a:extLst>
              <a:ext uri="{FF2B5EF4-FFF2-40B4-BE49-F238E27FC236}">
                <a16:creationId xmlns:a16="http://schemas.microsoft.com/office/drawing/2014/main" id="{D30A0F0C-D23E-4277-8745-A40B71D79421}"/>
              </a:ext>
            </a:extLst>
          </p:cNvPr>
          <p:cNvSpPr txBox="1">
            <a:spLocks noChangeArrowheads="1"/>
          </p:cNvSpPr>
          <p:nvPr/>
        </p:nvSpPr>
        <p:spPr bwMode="auto">
          <a:xfrm>
            <a:off x="6535773" y="4952185"/>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13" name="CuadroTexto 12">
            <a:extLst>
              <a:ext uri="{FF2B5EF4-FFF2-40B4-BE49-F238E27FC236}">
                <a16:creationId xmlns:a16="http://schemas.microsoft.com/office/drawing/2014/main" id="{DE33606D-DF71-4AEF-93AE-7B31867F8660}"/>
              </a:ext>
            </a:extLst>
          </p:cNvPr>
          <p:cNvSpPr txBox="1"/>
          <p:nvPr/>
        </p:nvSpPr>
        <p:spPr>
          <a:xfrm>
            <a:off x="6362697" y="5361247"/>
            <a:ext cx="5707913" cy="1077218"/>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(hasta el 20 de abril), se notificaron 5 muertes maternas, el 60% son mestizo y 02 son de la etnia Chapra del distrito de Morona y 01 Achual del distrito de trompeteros.</a:t>
            </a:r>
          </a:p>
        </p:txBody>
      </p:sp>
    </p:spTree>
    <p:extLst>
      <p:ext uri="{BB962C8B-B14F-4D97-AF65-F5344CB8AC3E}">
        <p14:creationId xmlns:p14="http://schemas.microsoft.com/office/powerpoint/2010/main" val="132634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0" y="5957774"/>
            <a:ext cx="12192000" cy="77886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87" dirty="0">
                <a:effectLst/>
                <a:latin typeface="Arial" panose="020B0604020202020204" pitchFamily="34" charset="0"/>
                <a:cs typeface="Arial" panose="020B0604020202020204" pitchFamily="34" charset="0"/>
              </a:rPr>
              <a:t>Hasta la S.E. </a:t>
            </a:r>
            <a:r>
              <a:rPr lang="es-PE" sz="1487" dirty="0" smtClean="0">
                <a:effectLst/>
                <a:latin typeface="Arial" panose="020B0604020202020204" pitchFamily="34" charset="0"/>
                <a:cs typeface="Arial" panose="020B0604020202020204" pitchFamily="34" charset="0"/>
              </a:rPr>
              <a:t>17 </a:t>
            </a:r>
            <a:r>
              <a:rPr lang="es-PE" sz="1487" dirty="0">
                <a:effectLst/>
                <a:latin typeface="Arial" panose="020B0604020202020204" pitchFamily="34" charset="0"/>
                <a:cs typeface="Arial" panose="020B0604020202020204" pitchFamily="34" charset="0"/>
              </a:rPr>
              <a:t>- 2024,  se reportaron </a:t>
            </a:r>
            <a:r>
              <a:rPr lang="es-PE" sz="1487" dirty="0" smtClean="0">
                <a:effectLst/>
                <a:latin typeface="Arial" panose="020B0604020202020204" pitchFamily="34" charset="0"/>
                <a:cs typeface="Arial" panose="020B0604020202020204" pitchFamily="34" charset="0"/>
              </a:rPr>
              <a:t>9,084 </a:t>
            </a:r>
            <a:r>
              <a:rPr lang="es-PE" sz="1487" dirty="0">
                <a:effectLst/>
                <a:latin typeface="Arial" panose="020B0604020202020204" pitchFamily="34" charset="0"/>
                <a:cs typeface="Arial" panose="020B0604020202020204" pitchFamily="34" charset="0"/>
              </a:rPr>
              <a:t>casos de malaria: </a:t>
            </a:r>
            <a:r>
              <a:rPr lang="es-PE" sz="1487" dirty="0" smtClean="0">
                <a:effectLst/>
                <a:latin typeface="Arial" panose="020B0604020202020204" pitchFamily="34" charset="0"/>
                <a:cs typeface="Arial" panose="020B0604020202020204" pitchFamily="34" charset="0"/>
              </a:rPr>
              <a:t>7,367 </a:t>
            </a:r>
            <a:r>
              <a:rPr lang="es-PE" sz="1487" dirty="0">
                <a:effectLst/>
                <a:latin typeface="Arial" panose="020B0604020202020204" pitchFamily="34" charset="0"/>
                <a:cs typeface="Arial" panose="020B0604020202020204" pitchFamily="34" charset="0"/>
              </a:rPr>
              <a:t>(</a:t>
            </a:r>
            <a:r>
              <a:rPr lang="es-PE" sz="1487" dirty="0">
                <a:solidFill>
                  <a:srgbClr val="FF0000"/>
                </a:solidFill>
                <a:effectLst/>
                <a:latin typeface="Arial" panose="020B0604020202020204" pitchFamily="34" charset="0"/>
                <a:cs typeface="Arial" panose="020B0604020202020204" pitchFamily="34" charset="0"/>
              </a:rPr>
              <a:t>81.14%</a:t>
            </a:r>
            <a:r>
              <a:rPr lang="es-PE" sz="1487" dirty="0">
                <a:effectLst/>
                <a:latin typeface="Arial" panose="020B0604020202020204" pitchFamily="34" charset="0"/>
                <a:cs typeface="Arial" panose="020B0604020202020204" pitchFamily="34" charset="0"/>
              </a:rPr>
              <a:t>) Malaria P. Vivax, </a:t>
            </a:r>
            <a:r>
              <a:rPr lang="es-PE" sz="1487" dirty="0" smtClean="0">
                <a:effectLst/>
                <a:latin typeface="Arial" panose="020B0604020202020204" pitchFamily="34" charset="0"/>
                <a:cs typeface="Arial" panose="020B0604020202020204" pitchFamily="34" charset="0"/>
              </a:rPr>
              <a:t>1,707 </a:t>
            </a:r>
            <a:r>
              <a:rPr lang="es-PE" sz="1487" dirty="0">
                <a:effectLst/>
                <a:latin typeface="Arial" panose="020B0604020202020204" pitchFamily="34" charset="0"/>
                <a:cs typeface="Arial" panose="020B0604020202020204" pitchFamily="34" charset="0"/>
              </a:rPr>
              <a:t>(</a:t>
            </a:r>
            <a:r>
              <a:rPr lang="es-PE" sz="1487" dirty="0">
                <a:solidFill>
                  <a:srgbClr val="FF0000"/>
                </a:solidFill>
                <a:effectLst/>
                <a:latin typeface="Arial" panose="020B0604020202020204" pitchFamily="34" charset="0"/>
                <a:cs typeface="Arial" panose="020B0604020202020204" pitchFamily="34" charset="0"/>
              </a:rPr>
              <a:t>18.75%</a:t>
            </a:r>
            <a:r>
              <a:rPr lang="es-PE" sz="1487" dirty="0">
                <a:effectLst/>
                <a:latin typeface="Arial" panose="020B0604020202020204" pitchFamily="34" charset="0"/>
                <a:cs typeface="Arial" panose="020B0604020202020204" pitchFamily="34" charset="0"/>
              </a:rPr>
              <a:t>) Malaria falciparum y </a:t>
            </a:r>
            <a:r>
              <a:rPr lang="es-PE" sz="1487" dirty="0" smtClean="0">
                <a:effectLst/>
                <a:latin typeface="Arial" panose="020B0604020202020204" pitchFamily="34" charset="0"/>
                <a:cs typeface="Arial" panose="020B0604020202020204" pitchFamily="34" charset="0"/>
              </a:rPr>
              <a:t>10 </a:t>
            </a:r>
            <a:r>
              <a:rPr lang="es-PE" sz="1487" dirty="0">
                <a:effectLst/>
                <a:latin typeface="Arial" panose="020B0604020202020204" pitchFamily="34" charset="0"/>
                <a:cs typeface="Arial" panose="020B0604020202020204" pitchFamily="34" charset="0"/>
              </a:rPr>
              <a:t>(</a:t>
            </a:r>
            <a:r>
              <a:rPr lang="es-PE" sz="1487" dirty="0">
                <a:solidFill>
                  <a:srgbClr val="FF0000"/>
                </a:solidFill>
                <a:effectLst/>
                <a:latin typeface="Arial" panose="020B0604020202020204" pitchFamily="34" charset="0"/>
                <a:cs typeface="Arial" panose="020B0604020202020204" pitchFamily="34" charset="0"/>
              </a:rPr>
              <a:t>0.11%</a:t>
            </a:r>
            <a:r>
              <a:rPr lang="es-PE" sz="1487" dirty="0">
                <a:effectLst/>
                <a:latin typeface="Arial" panose="020B0604020202020204" pitchFamily="34" charset="0"/>
                <a:cs typeface="Arial" panose="020B0604020202020204" pitchFamily="34" charset="0"/>
              </a:rPr>
              <a:t>) Malaria malariae. En el año 2023 se reportaron </a:t>
            </a:r>
            <a:r>
              <a:rPr lang="es-PE" sz="1487" dirty="0" smtClean="0">
                <a:effectLst/>
                <a:latin typeface="Arial" panose="020B0604020202020204" pitchFamily="34" charset="0"/>
                <a:cs typeface="Arial" panose="020B0604020202020204" pitchFamily="34" charset="0"/>
              </a:rPr>
              <a:t>6,676 </a:t>
            </a:r>
            <a:r>
              <a:rPr lang="es-PE" sz="1487" dirty="0">
                <a:effectLst/>
                <a:latin typeface="Arial" panose="020B0604020202020204" pitchFamily="34" charset="0"/>
                <a:cs typeface="Arial" panose="020B0604020202020204" pitchFamily="34" charset="0"/>
              </a:rPr>
              <a:t>casos de malaria, </a:t>
            </a:r>
            <a:r>
              <a:rPr lang="es-PE" sz="1487" dirty="0" smtClean="0">
                <a:effectLst/>
                <a:latin typeface="Arial" panose="020B0604020202020204" pitchFamily="34" charset="0"/>
                <a:cs typeface="Arial" panose="020B0604020202020204" pitchFamily="34" charset="0"/>
              </a:rPr>
              <a:t>2,408 </a:t>
            </a:r>
            <a:r>
              <a:rPr lang="es-PE" sz="1487" dirty="0">
                <a:effectLst/>
                <a:latin typeface="Arial" panose="020B0604020202020204" pitchFamily="34" charset="0"/>
                <a:cs typeface="Arial" panose="020B0604020202020204" pitchFamily="34" charset="0"/>
              </a:rPr>
              <a:t>casos menos que en el presente año. </a:t>
            </a:r>
          </a:p>
          <a:p>
            <a:r>
              <a:rPr lang="es-PE" sz="1487" dirty="0">
                <a:effectLst/>
                <a:latin typeface="Arial" panose="020B0604020202020204" pitchFamily="34" charset="0"/>
                <a:cs typeface="Arial" panose="020B0604020202020204" pitchFamily="34" charset="0"/>
              </a:rPr>
              <a:t>En el 2024, se observa un incremento sostenido ubicándose en </a:t>
            </a:r>
            <a:r>
              <a:rPr lang="es-PE" sz="1487" dirty="0" smtClean="0">
                <a:effectLst/>
                <a:latin typeface="Arial" panose="020B0604020202020204" pitchFamily="34" charset="0"/>
                <a:cs typeface="Arial" panose="020B0604020202020204" pitchFamily="34" charset="0"/>
              </a:rPr>
              <a:t>las últimas 4 semanas </a:t>
            </a:r>
            <a:r>
              <a:rPr lang="es-PE" sz="1487" dirty="0">
                <a:effectLst/>
                <a:latin typeface="Arial" panose="020B0604020202020204" pitchFamily="34" charset="0"/>
                <a:cs typeface="Arial" panose="020B0604020202020204" pitchFamily="34" charset="0"/>
              </a:rPr>
              <a:t>en Zona de </a:t>
            </a:r>
            <a:r>
              <a:rPr lang="es-PE" sz="1487" u="sng" dirty="0" smtClean="0">
                <a:solidFill>
                  <a:srgbClr val="FF0000"/>
                </a:solidFill>
                <a:effectLst/>
                <a:latin typeface="Arial" panose="020B0604020202020204" pitchFamily="34" charset="0"/>
                <a:cs typeface="Arial" panose="020B0604020202020204" pitchFamily="34" charset="0"/>
              </a:rPr>
              <a:t>ALARMA</a:t>
            </a:r>
            <a:r>
              <a:rPr lang="es-PE" sz="1487" dirty="0" smtClean="0">
                <a:effectLst/>
                <a:latin typeface="Arial" panose="020B0604020202020204" pitchFamily="34" charset="0"/>
                <a:cs typeface="Arial" panose="020B0604020202020204" pitchFamily="34" charset="0"/>
              </a:rPr>
              <a:t>. </a:t>
            </a:r>
            <a:endParaRPr lang="es-PE" sz="1487" dirty="0">
              <a:solidFill>
                <a:srgbClr val="FF0000"/>
              </a:solidFill>
              <a:effectLst/>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1487024" y="224731"/>
            <a:ext cx="9401693" cy="5733043"/>
          </a:xfrm>
          <a:prstGeom prst="rect">
            <a:avLst/>
          </a:prstGeom>
        </p:spPr>
      </p:pic>
    </p:spTree>
    <p:extLst>
      <p:ext uri="{BB962C8B-B14F-4D97-AF65-F5344CB8AC3E}">
        <p14:creationId xmlns:p14="http://schemas.microsoft.com/office/powerpoint/2010/main" val="2228377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769441"/>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Edades y Etapas de vida, </a:t>
            </a:r>
            <a:r>
              <a:rPr kumimoji="0" lang="es-PE" sz="2200" b="1" i="0" u="none" strike="noStrike" cap="none" normalizeH="0" baseline="0" dirty="0">
                <a:ln>
                  <a:noFill/>
                </a:ln>
                <a:solidFill>
                  <a:srgbClr val="0070C0"/>
                </a:solidFill>
                <a:effectLst/>
                <a:latin typeface="Arial" panose="020B0604020202020204" pitchFamily="34" charset="0"/>
              </a:rPr>
              <a:t>Ocurridas</a:t>
            </a:r>
            <a:r>
              <a:rPr kumimoji="0" lang="es-PE" sz="2200" b="1" i="0" u="none" strike="noStrike" cap="none" normalizeH="0" baseline="0" dirty="0">
                <a:ln>
                  <a:noFill/>
                </a:ln>
                <a:solidFill>
                  <a:schemeClr val="tx1"/>
                </a:solidFill>
                <a:effectLst/>
                <a:latin typeface="Arial" panose="020B0604020202020204" pitchFamily="34" charset="0"/>
              </a:rPr>
              <a:t> en la región Loreto. 2023 (SE1-SE52)-2024* (hasta el 20 de abril)</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05890" y="551872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45774" y="5807622"/>
            <a:ext cx="11926956" cy="933589"/>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2023, de 23 muertes maternas, 03 fueron en la etapa adolescente, 11 en la etapa  joven y  09 en la etapa adulto.</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dirty="0">
                <a:latin typeface="Arial" panose="020B0604020202020204" pitchFamily="34" charset="0"/>
              </a:rPr>
              <a:t>En el 2024, de las 04 muertes maternas; 1 ocurrió en la etapa adolescente, (17 años) y  02 en la etapa joven  (22 y 28 años) y 01 muerte materna en la etapa adulto (40 años).</a:t>
            </a:r>
          </a:p>
        </p:txBody>
      </p:sp>
      <p:pic>
        <p:nvPicPr>
          <p:cNvPr id="2" name="Imagen 1">
            <a:extLst>
              <a:ext uri="{FF2B5EF4-FFF2-40B4-BE49-F238E27FC236}">
                <a16:creationId xmlns:a16="http://schemas.microsoft.com/office/drawing/2014/main" id="{4F7DD83E-1DCD-4151-B2C7-57C8E8A2FB1B}"/>
              </a:ext>
            </a:extLst>
          </p:cNvPr>
          <p:cNvPicPr>
            <a:picLocks noChangeAspect="1"/>
          </p:cNvPicPr>
          <p:nvPr/>
        </p:nvPicPr>
        <p:blipFill>
          <a:blip r:embed="rId3"/>
          <a:stretch>
            <a:fillRect/>
          </a:stretch>
        </p:blipFill>
        <p:spPr>
          <a:xfrm>
            <a:off x="1417320" y="1045068"/>
            <a:ext cx="9357360" cy="4473659"/>
          </a:xfrm>
          <a:prstGeom prst="rect">
            <a:avLst/>
          </a:prstGeom>
          <a:ln>
            <a:solidFill>
              <a:schemeClr val="tx1"/>
            </a:solidFill>
          </a:ln>
        </p:spPr>
      </p:pic>
    </p:spTree>
    <p:extLst>
      <p:ext uri="{BB962C8B-B14F-4D97-AF65-F5344CB8AC3E}">
        <p14:creationId xmlns:p14="http://schemas.microsoft.com/office/powerpoint/2010/main" val="2000084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1107996"/>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200" b="1" i="0" u="none" strike="noStrike" cap="none" normalizeH="0" baseline="0" dirty="0">
                <a:ln>
                  <a:noFill/>
                </a:ln>
                <a:solidFill>
                  <a:schemeClr val="tx1"/>
                </a:solidFill>
                <a:effectLst/>
                <a:latin typeface="Arial" panose="020B0604020202020204" pitchFamily="34" charset="0"/>
              </a:rPr>
              <a:t>Número de Muertes Maternas </a:t>
            </a:r>
            <a:r>
              <a:rPr kumimoji="0" lang="es-PE" sz="2200" b="1" i="0" u="none" strike="noStrike" cap="none" normalizeH="0" baseline="0" dirty="0">
                <a:ln>
                  <a:noFill/>
                </a:ln>
                <a:solidFill>
                  <a:srgbClr val="FF0000"/>
                </a:solidFill>
                <a:effectLst/>
                <a:latin typeface="Arial" panose="020B0604020202020204" pitchFamily="34" charset="0"/>
              </a:rPr>
              <a:t>Directas</a:t>
            </a:r>
            <a:r>
              <a:rPr lang="es-PE" sz="2200" b="1" dirty="0">
                <a:solidFill>
                  <a:srgbClr val="FF0000"/>
                </a:solidFill>
                <a:latin typeface="Arial" panose="020B0604020202020204" pitchFamily="34" charset="0"/>
              </a:rPr>
              <a:t> e</a:t>
            </a:r>
            <a:r>
              <a:rPr kumimoji="0" lang="es-PE" sz="2200" b="1" i="0" u="none" strike="noStrike" cap="none" normalizeH="0" baseline="0" dirty="0">
                <a:ln>
                  <a:noFill/>
                </a:ln>
                <a:solidFill>
                  <a:srgbClr val="FF0000"/>
                </a:solidFill>
                <a:effectLst/>
                <a:latin typeface="Arial" panose="020B0604020202020204" pitchFamily="34" charset="0"/>
              </a:rPr>
              <a:t> Indirectas </a:t>
            </a:r>
            <a:r>
              <a:rPr kumimoji="0" lang="es-PE" sz="2200" b="1" i="0" u="none" strike="noStrike" cap="none" normalizeH="0" baseline="0" dirty="0">
                <a:ln>
                  <a:noFill/>
                </a:ln>
                <a:solidFill>
                  <a:schemeClr val="tx1"/>
                </a:solidFill>
                <a:effectLst/>
                <a:latin typeface="Arial" panose="020B0604020202020204" pitchFamily="34" charset="0"/>
              </a:rPr>
              <a:t>según Causas </a:t>
            </a:r>
            <a:r>
              <a:rPr lang="es-PE" sz="2200" b="1" dirty="0">
                <a:latin typeface="Arial" panose="020B0604020202020204" pitchFamily="34" charset="0"/>
              </a:rPr>
              <a:t>Básicas de fallecimiento, </a:t>
            </a:r>
            <a:r>
              <a:rPr lang="es-PE" sz="2200" b="1" dirty="0">
                <a:solidFill>
                  <a:srgbClr val="00B0F0"/>
                </a:solidFill>
                <a:latin typeface="Arial" panose="020B0604020202020204" pitchFamily="34" charset="0"/>
              </a:rPr>
              <a:t>OCURRIDAS</a:t>
            </a:r>
            <a:r>
              <a:rPr lang="es-PE" sz="2200" b="1" dirty="0">
                <a:latin typeface="Arial" panose="020B0604020202020204" pitchFamily="34" charset="0"/>
              </a:rPr>
              <a:t> </a:t>
            </a:r>
            <a:r>
              <a:rPr kumimoji="0" lang="es-PE" sz="2200" b="1" i="0" u="none" strike="noStrike" cap="none" normalizeH="0" baseline="0" dirty="0">
                <a:ln>
                  <a:noFill/>
                </a:ln>
                <a:solidFill>
                  <a:schemeClr val="tx1"/>
                </a:solidFill>
                <a:effectLst/>
                <a:latin typeface="Arial" panose="020B0604020202020204" pitchFamily="34" charset="0"/>
              </a:rPr>
              <a:t>en la región Loreto. 2023 SE1-SE52)-2024* </a:t>
            </a:r>
          </a:p>
          <a:p>
            <a:pPr algn="ctr"/>
            <a:r>
              <a:rPr kumimoji="0" lang="es-PE" sz="2200" b="1" i="0" u="none" strike="noStrike" cap="none" normalizeH="0" baseline="0" dirty="0">
                <a:ln>
                  <a:noFill/>
                </a:ln>
                <a:solidFill>
                  <a:schemeClr val="tx1"/>
                </a:solidFill>
                <a:effectLst/>
                <a:latin typeface="Arial" panose="020B0604020202020204" pitchFamily="34" charset="0"/>
              </a:rPr>
              <a:t>(hasta el 20 de abril)</a:t>
            </a:r>
            <a:r>
              <a:rPr lang="es-PE" sz="2200" b="1" dirty="0">
                <a:latin typeface="Arial" panose="020B0604020202020204" pitchFamily="34" charset="0"/>
              </a:rPr>
              <a:t>.</a:t>
            </a:r>
            <a:endParaRPr lang="es-ES" sz="22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4" y="522154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132522" y="5561296"/>
            <a:ext cx="11926956" cy="1118255"/>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lang="es-PE" sz="1400" dirty="0">
                <a:latin typeface="Arial" panose="020B0604020202020204" pitchFamily="34" charset="0"/>
              </a:rPr>
              <a:t>En el 2023, de 23 muertes maternas, de la 15 muertes maternas directas, el mayor porcentaje son las causadas por hemorragias (47.8%). En las muertes Indirectas, son diversas las causas.</a:t>
            </a:r>
          </a:p>
          <a:p>
            <a:pPr marL="0" marR="0" lvl="0" indent="0" algn="just" defTabSz="914400" rtl="0" eaLnBrk="0" fontAlgn="base" latinLnBrk="0" hangingPunct="0">
              <a:lnSpc>
                <a:spcPct val="100000"/>
              </a:lnSpc>
              <a:spcBef>
                <a:spcPct val="0"/>
              </a:spcBef>
              <a:spcAft>
                <a:spcPts val="800"/>
              </a:spcAft>
              <a:buClrTx/>
              <a:buSzTx/>
              <a:buFontTx/>
              <a:buNone/>
              <a:tabLst/>
            </a:pPr>
            <a:r>
              <a:rPr lang="es-PE" sz="1600" b="1" dirty="0">
                <a:latin typeface="Arial" panose="020B0604020202020204" pitchFamily="34" charset="0"/>
              </a:rPr>
              <a:t>En el año 2024, de las 4 muertes maternas, 2 están relacionadas a la causa genérica de hemorragia y 01 con causa genérica de sepsis y la muerte materna indirecta por Insuficiencia respiratoria (Lupus eritematoso sistémico). </a:t>
            </a:r>
          </a:p>
        </p:txBody>
      </p:sp>
      <p:pic>
        <p:nvPicPr>
          <p:cNvPr id="2" name="Imagen 1">
            <a:extLst>
              <a:ext uri="{FF2B5EF4-FFF2-40B4-BE49-F238E27FC236}">
                <a16:creationId xmlns:a16="http://schemas.microsoft.com/office/drawing/2014/main" id="{92828DEE-F4A4-467E-AC1D-3D0A084E3F53}"/>
              </a:ext>
            </a:extLst>
          </p:cNvPr>
          <p:cNvPicPr>
            <a:picLocks noChangeAspect="1"/>
          </p:cNvPicPr>
          <p:nvPr/>
        </p:nvPicPr>
        <p:blipFill>
          <a:blip r:embed="rId3"/>
          <a:stretch>
            <a:fillRect/>
          </a:stretch>
        </p:blipFill>
        <p:spPr>
          <a:xfrm>
            <a:off x="271835" y="1467664"/>
            <a:ext cx="5417820" cy="3799603"/>
          </a:xfrm>
          <a:prstGeom prst="rect">
            <a:avLst/>
          </a:prstGeom>
          <a:ln>
            <a:solidFill>
              <a:schemeClr val="tx1"/>
            </a:solidFill>
          </a:ln>
        </p:spPr>
      </p:pic>
      <p:sp>
        <p:nvSpPr>
          <p:cNvPr id="4" name="CuadroTexto 3">
            <a:extLst>
              <a:ext uri="{FF2B5EF4-FFF2-40B4-BE49-F238E27FC236}">
                <a16:creationId xmlns:a16="http://schemas.microsoft.com/office/drawing/2014/main" id="{6365F1B9-5DA8-4274-B048-8A8F5CF27EC5}"/>
              </a:ext>
            </a:extLst>
          </p:cNvPr>
          <p:cNvSpPr txBox="1"/>
          <p:nvPr/>
        </p:nvSpPr>
        <p:spPr>
          <a:xfrm>
            <a:off x="271835" y="1141624"/>
            <a:ext cx="800100" cy="365760"/>
          </a:xfrm>
          <a:prstGeom prst="rect">
            <a:avLst/>
          </a:prstGeom>
          <a:noFill/>
        </p:spPr>
        <p:txBody>
          <a:bodyPr wrap="square" rtlCol="0">
            <a:spAutoFit/>
          </a:bodyPr>
          <a:lstStyle/>
          <a:p>
            <a:r>
              <a:rPr lang="es-MX" b="1" dirty="0"/>
              <a:t>2023</a:t>
            </a:r>
          </a:p>
        </p:txBody>
      </p:sp>
      <p:sp>
        <p:nvSpPr>
          <p:cNvPr id="10" name="CuadroTexto 9">
            <a:extLst>
              <a:ext uri="{FF2B5EF4-FFF2-40B4-BE49-F238E27FC236}">
                <a16:creationId xmlns:a16="http://schemas.microsoft.com/office/drawing/2014/main" id="{2BFE6559-D413-4540-878E-48BD369146D3}"/>
              </a:ext>
            </a:extLst>
          </p:cNvPr>
          <p:cNvSpPr txBox="1"/>
          <p:nvPr/>
        </p:nvSpPr>
        <p:spPr>
          <a:xfrm>
            <a:off x="10953750" y="1324504"/>
            <a:ext cx="800100" cy="365760"/>
          </a:xfrm>
          <a:prstGeom prst="rect">
            <a:avLst/>
          </a:prstGeom>
          <a:noFill/>
        </p:spPr>
        <p:txBody>
          <a:bodyPr wrap="square" rtlCol="0">
            <a:spAutoFit/>
          </a:bodyPr>
          <a:lstStyle/>
          <a:p>
            <a:r>
              <a:rPr lang="es-MX" b="1" dirty="0"/>
              <a:t>2024</a:t>
            </a:r>
          </a:p>
        </p:txBody>
      </p:sp>
      <p:pic>
        <p:nvPicPr>
          <p:cNvPr id="3" name="Imagen 2">
            <a:extLst>
              <a:ext uri="{FF2B5EF4-FFF2-40B4-BE49-F238E27FC236}">
                <a16:creationId xmlns:a16="http://schemas.microsoft.com/office/drawing/2014/main" id="{279EFB52-DE00-45DE-9F9F-6AF18BF5FB62}"/>
              </a:ext>
            </a:extLst>
          </p:cNvPr>
          <p:cNvPicPr>
            <a:picLocks noChangeAspect="1"/>
          </p:cNvPicPr>
          <p:nvPr/>
        </p:nvPicPr>
        <p:blipFill>
          <a:blip r:embed="rId4"/>
          <a:stretch>
            <a:fillRect/>
          </a:stretch>
        </p:blipFill>
        <p:spPr>
          <a:xfrm>
            <a:off x="6096000" y="1690264"/>
            <a:ext cx="5824165" cy="3200355"/>
          </a:xfrm>
          <a:prstGeom prst="rect">
            <a:avLst/>
          </a:prstGeom>
          <a:ln>
            <a:solidFill>
              <a:schemeClr val="tx1"/>
            </a:solidFill>
          </a:ln>
        </p:spPr>
      </p:pic>
    </p:spTree>
    <p:extLst>
      <p:ext uri="{BB962C8B-B14F-4D97-AF65-F5344CB8AC3E}">
        <p14:creationId xmlns:p14="http://schemas.microsoft.com/office/powerpoint/2010/main" val="2233473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63793" y="1437646"/>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208207" y="2113936"/>
            <a:ext cx="7620000" cy="1778442"/>
          </a:xfrm>
          <a:blipFill>
            <a:blip r:embed="rId4"/>
            <a:tile tx="0" ty="0" sx="100000" sy="100000" flip="none" algn="tl"/>
          </a:blipFill>
        </p:spPr>
        <p:txBody>
          <a:bodyPr vert="horz" lIns="87105" tIns="43552" rIns="87105" bIns="43552" rtlCol="0" anchor="b">
            <a:normAutofit fontScale="90000"/>
          </a:bodyPr>
          <a:lstStyle/>
          <a:p>
            <a:pPr algn="ctr"/>
            <a:r>
              <a:rPr lang="es-MX" sz="6287" b="1" dirty="0">
                <a:solidFill>
                  <a:schemeClr val="accent6">
                    <a:lumMod val="50000"/>
                  </a:schemeClr>
                </a:solidFill>
                <a:latin typeface="Algerian" panose="04020705040A02060702" pitchFamily="82" charset="0"/>
              </a:rPr>
              <a:t>MUERTES FETALES Y NEONATALES</a:t>
            </a:r>
          </a:p>
        </p:txBody>
      </p:sp>
    </p:spTree>
    <p:extLst>
      <p:ext uri="{BB962C8B-B14F-4D97-AF65-F5344CB8AC3E}">
        <p14:creationId xmlns:p14="http://schemas.microsoft.com/office/powerpoint/2010/main" val="2901769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0C1D5-B551-4508-A8DA-1647FC201E1D}"/>
              </a:ext>
            </a:extLst>
          </p:cNvPr>
          <p:cNvSpPr txBox="1"/>
          <p:nvPr/>
        </p:nvSpPr>
        <p:spPr>
          <a:xfrm>
            <a:off x="372276" y="370735"/>
            <a:ext cx="5928360" cy="1015663"/>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Fetales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a:t>
            </a:r>
            <a:r>
              <a:rPr kumimoji="0" lang="es-PE" sz="2000" b="1" i="0" u="none" strike="noStrike" cap="none" normalizeH="0" baseline="0" dirty="0" smtClean="0">
                <a:ln>
                  <a:noFill/>
                </a:ln>
                <a:solidFill>
                  <a:schemeClr val="tx1"/>
                </a:solidFill>
                <a:effectLst/>
                <a:latin typeface="Arial" panose="020B0604020202020204" pitchFamily="34" charset="0"/>
              </a:rPr>
              <a:t>SE1-17-2024 </a:t>
            </a:r>
            <a:endParaRPr kumimoji="0" lang="es-PE" sz="2000" b="1" i="0" u="none" strike="noStrike" cap="none" normalizeH="0" baseline="0" dirty="0">
              <a:ln>
                <a:noFill/>
              </a:ln>
              <a:solidFill>
                <a:schemeClr val="tx1"/>
              </a:solidFill>
              <a:effectLst/>
              <a:latin typeface="Arial" panose="020B0604020202020204" pitchFamily="34" charset="0"/>
            </a:endParaRPr>
          </a:p>
        </p:txBody>
      </p:sp>
      <p:sp>
        <p:nvSpPr>
          <p:cNvPr id="6" name="Text Box 3">
            <a:extLst>
              <a:ext uri="{FF2B5EF4-FFF2-40B4-BE49-F238E27FC236}">
                <a16:creationId xmlns:a16="http://schemas.microsoft.com/office/drawing/2014/main" id="{FC15D059-C8AC-4D48-9956-31DBE5766ECD}"/>
              </a:ext>
            </a:extLst>
          </p:cNvPr>
          <p:cNvSpPr txBox="1">
            <a:spLocks noChangeArrowheads="1"/>
          </p:cNvSpPr>
          <p:nvPr/>
        </p:nvSpPr>
        <p:spPr bwMode="auto">
          <a:xfrm>
            <a:off x="372276" y="5661207"/>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8" name="Text Box 3">
            <a:extLst>
              <a:ext uri="{FF2B5EF4-FFF2-40B4-BE49-F238E27FC236}">
                <a16:creationId xmlns:a16="http://schemas.microsoft.com/office/drawing/2014/main" id="{4FDBB5FF-8EA7-4AFA-8831-503D09557E26}"/>
              </a:ext>
            </a:extLst>
          </p:cNvPr>
          <p:cNvSpPr txBox="1">
            <a:spLocks noChangeArrowheads="1"/>
          </p:cNvSpPr>
          <p:nvPr/>
        </p:nvSpPr>
        <p:spPr bwMode="auto">
          <a:xfrm>
            <a:off x="6843637" y="5661206"/>
            <a:ext cx="3572620" cy="2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a:t>
            </a:r>
            <a:endParaRPr kumimoji="0" lang="es-PE" sz="24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084AB001-FE35-4C46-BEBA-779CB07B85B3}"/>
              </a:ext>
            </a:extLst>
          </p:cNvPr>
          <p:cNvSpPr txBox="1"/>
          <p:nvPr/>
        </p:nvSpPr>
        <p:spPr>
          <a:xfrm>
            <a:off x="6629222" y="370734"/>
            <a:ext cx="5279677" cy="1015663"/>
          </a:xfrm>
          <a:prstGeom prst="rect">
            <a:avLst/>
          </a:prstGeom>
          <a:solidFill>
            <a:schemeClr val="accent2">
              <a:lumMod val="20000"/>
              <a:lumOff val="80000"/>
            </a:schemeClr>
          </a:solidFill>
          <a:ln>
            <a:solidFill>
              <a:schemeClr val="tx1"/>
            </a:solidFill>
          </a:ln>
        </p:spPr>
        <p:txBody>
          <a:bodyPr wrap="square">
            <a:spAutoFit/>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a:t>
            </a:r>
            <a:r>
              <a:rPr lang="es-PE" sz="2000" b="1" dirty="0">
                <a:latin typeface="Arial" panose="020B0604020202020204" pitchFamily="34" charset="0"/>
              </a:rPr>
              <a:t>y porcentaje de Muertes Neonatales según causa básica de la muerte. R</a:t>
            </a:r>
            <a:r>
              <a:rPr kumimoji="0" lang="es-PE" sz="2000" b="1" i="0" u="none" strike="noStrike" cap="none" normalizeH="0" baseline="0" dirty="0">
                <a:ln>
                  <a:noFill/>
                </a:ln>
                <a:solidFill>
                  <a:schemeClr val="tx1"/>
                </a:solidFill>
                <a:effectLst/>
                <a:latin typeface="Arial" panose="020B0604020202020204" pitchFamily="34" charset="0"/>
              </a:rPr>
              <a:t>egión Loreto. </a:t>
            </a:r>
            <a:r>
              <a:rPr kumimoji="0" lang="es-PE" sz="2000" b="1" i="0" u="none" strike="noStrike" cap="none" normalizeH="0" baseline="0" dirty="0" smtClean="0">
                <a:ln>
                  <a:noFill/>
                </a:ln>
                <a:solidFill>
                  <a:schemeClr val="tx1"/>
                </a:solidFill>
                <a:effectLst/>
                <a:latin typeface="Arial" panose="020B0604020202020204" pitchFamily="34" charset="0"/>
              </a:rPr>
              <a:t>SE1-17. </a:t>
            </a:r>
            <a:r>
              <a:rPr kumimoji="0" lang="es-PE" sz="2000" b="1" i="0" u="none" strike="noStrike" cap="none" normalizeH="0" baseline="0" dirty="0">
                <a:ln>
                  <a:noFill/>
                </a:ln>
                <a:solidFill>
                  <a:schemeClr val="tx1"/>
                </a:solidFill>
                <a:effectLst/>
                <a:latin typeface="Arial" panose="020B0604020202020204" pitchFamily="34" charset="0"/>
              </a:rPr>
              <a:t>2024)</a:t>
            </a:r>
            <a:r>
              <a:rPr lang="es-PE" sz="2000" b="1" dirty="0">
                <a:latin typeface="Arial" panose="020B0604020202020204" pitchFamily="34" charset="0"/>
              </a:rPr>
              <a:t>.</a:t>
            </a:r>
            <a:endParaRPr lang="es-ES" sz="2000" dirty="0"/>
          </a:p>
        </p:txBody>
      </p:sp>
      <p:pic>
        <p:nvPicPr>
          <p:cNvPr id="2" name="Imagen 1"/>
          <p:cNvPicPr>
            <a:picLocks noChangeAspect="1"/>
          </p:cNvPicPr>
          <p:nvPr/>
        </p:nvPicPr>
        <p:blipFill>
          <a:blip r:embed="rId2"/>
          <a:stretch>
            <a:fillRect/>
          </a:stretch>
        </p:blipFill>
        <p:spPr>
          <a:xfrm>
            <a:off x="171948" y="2203899"/>
            <a:ext cx="6128688" cy="3284050"/>
          </a:xfrm>
          <a:prstGeom prst="rect">
            <a:avLst/>
          </a:prstGeom>
        </p:spPr>
      </p:pic>
      <p:pic>
        <p:nvPicPr>
          <p:cNvPr id="3" name="Imagen 2"/>
          <p:cNvPicPr>
            <a:picLocks noChangeAspect="1"/>
          </p:cNvPicPr>
          <p:nvPr/>
        </p:nvPicPr>
        <p:blipFill>
          <a:blip r:embed="rId3"/>
          <a:stretch>
            <a:fillRect/>
          </a:stretch>
        </p:blipFill>
        <p:spPr>
          <a:xfrm>
            <a:off x="6556604" y="2203899"/>
            <a:ext cx="5435699" cy="3284050"/>
          </a:xfrm>
          <a:prstGeom prst="rect">
            <a:avLst/>
          </a:prstGeom>
        </p:spPr>
      </p:pic>
    </p:spTree>
    <p:extLst>
      <p:ext uri="{BB962C8B-B14F-4D97-AF65-F5344CB8AC3E}">
        <p14:creationId xmlns:p14="http://schemas.microsoft.com/office/powerpoint/2010/main" val="1813203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33482" y="1685443"/>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486897" y="2690503"/>
            <a:ext cx="4347477" cy="1005229"/>
          </a:xfrm>
          <a:blipFill>
            <a:blip r:embed="rId4"/>
            <a:tile tx="0" ty="0" sx="100000" sy="100000" flip="none" algn="tl"/>
          </a:blip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687326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105104" y="5838763"/>
            <a:ext cx="11981792"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17-2024</a:t>
            </a:r>
            <a:r>
              <a:rPr lang="es-MX" sz="1333" dirty="0"/>
              <a:t>, se han reportado </a:t>
            </a:r>
            <a:r>
              <a:rPr lang="es-MX" sz="1333" dirty="0" smtClean="0"/>
              <a:t>37,366</a:t>
            </a:r>
            <a:r>
              <a:rPr lang="en-US" sz="1333" dirty="0" smtClean="0"/>
              <a:t> </a:t>
            </a:r>
            <a:r>
              <a:rPr lang="es-MX" sz="1333" dirty="0"/>
              <a:t>episodios de IRA no neumonías en  niños &lt; 5 </a:t>
            </a:r>
            <a:r>
              <a:rPr lang="es-MX" sz="1333" dirty="0" smtClean="0"/>
              <a:t>años:1,996 </a:t>
            </a:r>
            <a:r>
              <a:rPr lang="es-MX" sz="1333" dirty="0"/>
              <a:t>(</a:t>
            </a:r>
            <a:r>
              <a:rPr lang="es-MX" sz="1333" dirty="0" smtClean="0">
                <a:solidFill>
                  <a:srgbClr val="FF0000"/>
                </a:solidFill>
              </a:rPr>
              <a:t>5.34%</a:t>
            </a:r>
            <a:r>
              <a:rPr lang="es-MX" sz="1333" dirty="0" smtClean="0"/>
              <a:t>) </a:t>
            </a:r>
            <a:r>
              <a:rPr lang="es-MX" sz="1333" dirty="0"/>
              <a:t>en niños menores de 2 meses; </a:t>
            </a:r>
            <a:r>
              <a:rPr lang="es-MX" sz="1333" dirty="0" smtClean="0"/>
              <a:t>10,530 </a:t>
            </a:r>
            <a:r>
              <a:rPr lang="es-MX" sz="1333" dirty="0"/>
              <a:t>(</a:t>
            </a:r>
            <a:r>
              <a:rPr lang="es-MX" sz="1333" dirty="0" smtClean="0">
                <a:solidFill>
                  <a:srgbClr val="FF0000"/>
                </a:solidFill>
              </a:rPr>
              <a:t>28.18%</a:t>
            </a:r>
            <a:r>
              <a:rPr lang="es-MX" sz="1333" dirty="0" smtClean="0"/>
              <a:t>) </a:t>
            </a:r>
            <a:r>
              <a:rPr lang="es-MX" sz="1333" dirty="0"/>
              <a:t>en niños de 2 a 11 meses, </a:t>
            </a:r>
            <a:r>
              <a:rPr lang="es-MX" sz="1333" dirty="0" smtClean="0"/>
              <a:t>24,840 </a:t>
            </a:r>
            <a:r>
              <a:rPr lang="es-MX" sz="1333" dirty="0"/>
              <a:t>(</a:t>
            </a:r>
            <a:r>
              <a:rPr lang="es-MX" sz="1333" dirty="0" smtClean="0">
                <a:solidFill>
                  <a:srgbClr val="FF0000"/>
                </a:solidFill>
              </a:rPr>
              <a:t>66.48%</a:t>
            </a:r>
            <a:r>
              <a:rPr lang="es-MX" sz="1333" dirty="0" smtClean="0"/>
              <a:t>) </a:t>
            </a:r>
            <a:r>
              <a:rPr lang="es-MX" sz="1333" dirty="0"/>
              <a:t>en niños de 1 a 4 años. Según el Canal Endémico, en el año 2023 los casos de IRAS-No Neumonía se han ubicado en su mayoría en la zona de EPIDEMIA, En el 2024 la curva de casos se </a:t>
            </a:r>
            <a:r>
              <a:rPr lang="es-MX" sz="1333" dirty="0" smtClean="0"/>
              <a:t>mantiene </a:t>
            </a:r>
            <a:r>
              <a:rPr lang="es-MX" sz="1333" dirty="0"/>
              <a:t>en el límite </a:t>
            </a:r>
            <a:r>
              <a:rPr lang="es-MX" sz="1333" dirty="0" smtClean="0"/>
              <a:t>de la zona </a:t>
            </a:r>
            <a:r>
              <a:rPr lang="es-MX" sz="1333" dirty="0"/>
              <a:t>de </a:t>
            </a:r>
            <a:r>
              <a:rPr lang="es-MX" sz="1333" dirty="0">
                <a:solidFill>
                  <a:srgbClr val="FF0000"/>
                </a:solidFill>
              </a:rPr>
              <a:t>ALARMA</a:t>
            </a:r>
            <a:r>
              <a:rPr lang="es-MX" sz="1333" dirty="0"/>
              <a:t>. El mapa de riesgo ubica a  </a:t>
            </a:r>
            <a:r>
              <a:rPr lang="es-MX" sz="1333" dirty="0" smtClean="0"/>
              <a:t>41</a:t>
            </a:r>
            <a:r>
              <a:rPr lang="es-MX" sz="1333" dirty="0" smtClean="0"/>
              <a:t> </a:t>
            </a:r>
            <a:r>
              <a:rPr lang="es-MX" sz="1333" dirty="0"/>
              <a:t>distritos en alto riesgo y </a:t>
            </a:r>
            <a:r>
              <a:rPr lang="es-MX" sz="1333" dirty="0" smtClean="0"/>
              <a:t>12 </a:t>
            </a:r>
            <a:r>
              <a:rPr lang="es-MX" sz="1333" dirty="0"/>
              <a:t>distritos  en </a:t>
            </a:r>
            <a:r>
              <a:rPr lang="es-MX" sz="1333" dirty="0" smtClean="0"/>
              <a:t>mediano.</a:t>
            </a:r>
            <a:endParaRPr lang="es-MX" sz="1333" dirty="0"/>
          </a:p>
        </p:txBody>
      </p:sp>
      <p:sp>
        <p:nvSpPr>
          <p:cNvPr id="6" name="7 Rectángulo"/>
          <p:cNvSpPr/>
          <p:nvPr/>
        </p:nvSpPr>
        <p:spPr>
          <a:xfrm>
            <a:off x="0" y="0"/>
            <a:ext cx="12192000" cy="71236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1 - 52 - 2023) y (S.E. 01 -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105104" y="5632103"/>
            <a:ext cx="3539733"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3977976" y="899663"/>
            <a:ext cx="7930244" cy="4835770"/>
          </a:xfrm>
          <a:prstGeom prst="rect">
            <a:avLst/>
          </a:prstGeom>
        </p:spPr>
      </p:pic>
      <p:pic>
        <p:nvPicPr>
          <p:cNvPr id="7" name="Imagen 6"/>
          <p:cNvPicPr>
            <a:picLocks noChangeAspect="1"/>
          </p:cNvPicPr>
          <p:nvPr/>
        </p:nvPicPr>
        <p:blipFill>
          <a:blip r:embed="rId4"/>
          <a:stretch>
            <a:fillRect/>
          </a:stretch>
        </p:blipFill>
        <p:spPr>
          <a:xfrm>
            <a:off x="521740" y="899663"/>
            <a:ext cx="3252702" cy="4598542"/>
          </a:xfrm>
          <a:prstGeom prst="rect">
            <a:avLst/>
          </a:prstGeom>
        </p:spPr>
      </p:pic>
    </p:spTree>
    <p:extLst>
      <p:ext uri="{BB962C8B-B14F-4D97-AF65-F5344CB8AC3E}">
        <p14:creationId xmlns:p14="http://schemas.microsoft.com/office/powerpoint/2010/main" val="3382508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56983"/>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01 –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5" name="Abrir llave 4">
            <a:extLst>
              <a:ext uri="{FF2B5EF4-FFF2-40B4-BE49-F238E27FC236}">
                <a16:creationId xmlns:a16="http://schemas.microsoft.com/office/drawing/2014/main" id="{3A770A6C-48A5-48C0-96B1-E275066F5AA4}"/>
              </a:ext>
            </a:extLst>
          </p:cNvPr>
          <p:cNvSpPr/>
          <p:nvPr/>
        </p:nvSpPr>
        <p:spPr>
          <a:xfrm>
            <a:off x="3987808" y="285940892"/>
            <a:ext cx="148079" cy="8710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714"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0" y="5606932"/>
            <a:ext cx="12192000"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En la S.E. </a:t>
            </a:r>
            <a:r>
              <a:rPr lang="es-MX" sz="1333" dirty="0" smtClean="0"/>
              <a:t>17-2024</a:t>
            </a:r>
            <a:r>
              <a:rPr lang="es-MX" sz="1333" dirty="0"/>
              <a:t>, se han registrado </a:t>
            </a:r>
            <a:r>
              <a:rPr lang="es-MX" sz="1333" dirty="0" smtClean="0"/>
              <a:t>562</a:t>
            </a:r>
            <a:r>
              <a:rPr lang="es-MX" sz="1333" dirty="0" smtClean="0"/>
              <a:t> </a:t>
            </a:r>
            <a:r>
              <a:rPr lang="es-MX" sz="1333" dirty="0"/>
              <a:t>episodios total de Neumonía; </a:t>
            </a:r>
            <a:r>
              <a:rPr lang="es-MX" sz="1333" dirty="0" smtClean="0"/>
              <a:t>456 </a:t>
            </a:r>
            <a:r>
              <a:rPr lang="es-MX" sz="1333" dirty="0"/>
              <a:t>(</a:t>
            </a:r>
            <a:r>
              <a:rPr lang="es-MX" sz="1333" dirty="0" smtClean="0">
                <a:solidFill>
                  <a:srgbClr val="FF0000"/>
                </a:solidFill>
              </a:rPr>
              <a:t>81.14%</a:t>
            </a:r>
            <a:r>
              <a:rPr lang="es-MX" sz="1333" dirty="0" smtClean="0"/>
              <a:t>) </a:t>
            </a:r>
            <a:r>
              <a:rPr lang="es-MX" sz="1333" dirty="0"/>
              <a:t>son episodios de Neumonía y </a:t>
            </a:r>
            <a:r>
              <a:rPr lang="es-MX" sz="1333" dirty="0" smtClean="0"/>
              <a:t>106</a:t>
            </a:r>
            <a:r>
              <a:rPr lang="es-MX" sz="1333" dirty="0" smtClean="0"/>
              <a:t> </a:t>
            </a:r>
            <a:r>
              <a:rPr lang="es-MX" sz="1333" dirty="0"/>
              <a:t>(</a:t>
            </a:r>
            <a:r>
              <a:rPr lang="es-MX" sz="1333" dirty="0" smtClean="0">
                <a:solidFill>
                  <a:srgbClr val="FF0000"/>
                </a:solidFill>
              </a:rPr>
              <a:t>18.86%</a:t>
            </a:r>
            <a:r>
              <a:rPr lang="es-MX" sz="1333" dirty="0" smtClean="0"/>
              <a:t>) </a:t>
            </a:r>
            <a:r>
              <a:rPr lang="es-MX" sz="1333" dirty="0"/>
              <a:t>son episodios de Neumonía Grave. Según el Canal Endémico, durante el año 2023 los casos de Neumonía se ubicaron en la mayoría de las semanas en zona de Epidemia. Hasta la </a:t>
            </a:r>
            <a:r>
              <a:rPr lang="es-MX" sz="1333" dirty="0" smtClean="0"/>
              <a:t>SE17-2024 </a:t>
            </a:r>
            <a:r>
              <a:rPr lang="es-MX" sz="1333" dirty="0"/>
              <a:t>los casos se mantienen en las zonas de </a:t>
            </a:r>
            <a:r>
              <a:rPr lang="es-MX" sz="1333" dirty="0">
                <a:solidFill>
                  <a:srgbClr val="FF0000"/>
                </a:solidFill>
              </a:rPr>
              <a:t>ALARMA </a:t>
            </a:r>
            <a:r>
              <a:rPr lang="es-MX" sz="1333" dirty="0"/>
              <a:t>. Según el mapa de riesgo </a:t>
            </a:r>
            <a:r>
              <a:rPr lang="es-MX" sz="1333" dirty="0" smtClean="0"/>
              <a:t>38 </a:t>
            </a:r>
            <a:r>
              <a:rPr lang="es-MX" sz="1333" dirty="0"/>
              <a:t>distritos se ubican en distritos de bajo riesgo y 01 distrito en mediano riesgo.</a:t>
            </a:r>
          </a:p>
          <a:p>
            <a:r>
              <a:rPr lang="es-MX" sz="1333" dirty="0"/>
              <a:t>Defunciones: Hasta la </a:t>
            </a:r>
            <a:r>
              <a:rPr lang="es-MX" sz="1333" dirty="0" smtClean="0"/>
              <a:t>SE17-2024</a:t>
            </a:r>
            <a:r>
              <a:rPr lang="es-MX" sz="1333" dirty="0"/>
              <a:t>, se han reportado </a:t>
            </a:r>
            <a:r>
              <a:rPr lang="es-MX" sz="1333" dirty="0" smtClean="0"/>
              <a:t>11 </a:t>
            </a:r>
            <a:r>
              <a:rPr lang="es-MX" sz="1333" dirty="0"/>
              <a:t>defunciones: </a:t>
            </a:r>
            <a:r>
              <a:rPr lang="es-MX" sz="1333" dirty="0" smtClean="0"/>
              <a:t>5 </a:t>
            </a:r>
            <a:r>
              <a:rPr lang="es-MX" sz="1333" dirty="0"/>
              <a:t>extrahospitalarias y 06 Intrahospitalaria.</a:t>
            </a:r>
          </a:p>
        </p:txBody>
      </p:sp>
      <p:sp>
        <p:nvSpPr>
          <p:cNvPr id="12" name="CuadroTexto 11">
            <a:extLst>
              <a:ext uri="{FF2B5EF4-FFF2-40B4-BE49-F238E27FC236}">
                <a16:creationId xmlns:a16="http://schemas.microsoft.com/office/drawing/2014/main" id="{C44981D4-84EB-4181-B289-ED01AE8F8FEF}"/>
              </a:ext>
            </a:extLst>
          </p:cNvPr>
          <p:cNvSpPr txBox="1"/>
          <p:nvPr/>
        </p:nvSpPr>
        <p:spPr>
          <a:xfrm>
            <a:off x="506066" y="5364765"/>
            <a:ext cx="320847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2"/>
          <a:stretch>
            <a:fillRect/>
          </a:stretch>
        </p:blipFill>
        <p:spPr>
          <a:xfrm>
            <a:off x="382548" y="902736"/>
            <a:ext cx="3327603" cy="4511266"/>
          </a:xfrm>
          <a:prstGeom prst="rect">
            <a:avLst/>
          </a:prstGeom>
        </p:spPr>
      </p:pic>
      <p:pic>
        <p:nvPicPr>
          <p:cNvPr id="6" name="Imagen 5"/>
          <p:cNvPicPr>
            <a:picLocks noChangeAspect="1"/>
          </p:cNvPicPr>
          <p:nvPr/>
        </p:nvPicPr>
        <p:blipFill>
          <a:blip r:embed="rId3"/>
          <a:stretch>
            <a:fillRect/>
          </a:stretch>
        </p:blipFill>
        <p:spPr>
          <a:xfrm>
            <a:off x="4061847" y="902736"/>
            <a:ext cx="7835652" cy="4778089"/>
          </a:xfrm>
          <a:prstGeom prst="rect">
            <a:avLst/>
          </a:prstGeom>
        </p:spPr>
      </p:pic>
    </p:spTree>
    <p:extLst>
      <p:ext uri="{BB962C8B-B14F-4D97-AF65-F5344CB8AC3E}">
        <p14:creationId xmlns:p14="http://schemas.microsoft.com/office/powerpoint/2010/main" val="2813583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1" y="5822507"/>
            <a:ext cx="12191999" cy="91281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333" dirty="0"/>
              <a:t>Hasta la S.E. </a:t>
            </a:r>
            <a:r>
              <a:rPr lang="es-MX" sz="1333" dirty="0" smtClean="0"/>
              <a:t>17-2024</a:t>
            </a:r>
            <a:r>
              <a:rPr lang="es-MX" sz="1333" dirty="0"/>
              <a:t>, se han notificado </a:t>
            </a:r>
            <a:r>
              <a:rPr lang="es-MX" sz="1333" dirty="0" smtClean="0"/>
              <a:t>3,074 </a:t>
            </a:r>
            <a:r>
              <a:rPr lang="es-MX" sz="1333" dirty="0"/>
              <a:t>casos de Síndrome de Obstrucción Bronquial/ASMA en menores de 5 años; </a:t>
            </a:r>
            <a:r>
              <a:rPr lang="es-MX" sz="1333" dirty="0" smtClean="0"/>
              <a:t>576 </a:t>
            </a:r>
            <a:r>
              <a:rPr lang="es-MX" sz="1333" dirty="0"/>
              <a:t>(</a:t>
            </a:r>
            <a:r>
              <a:rPr lang="es-MX" sz="1333" dirty="0" smtClean="0">
                <a:solidFill>
                  <a:srgbClr val="FF0000"/>
                </a:solidFill>
              </a:rPr>
              <a:t>18.74%</a:t>
            </a:r>
            <a:r>
              <a:rPr lang="es-MX" sz="1333" dirty="0" smtClean="0"/>
              <a:t>) </a:t>
            </a:r>
            <a:r>
              <a:rPr lang="es-MX" sz="1333" dirty="0"/>
              <a:t>episodios en niños menores de 2 años y </a:t>
            </a:r>
            <a:r>
              <a:rPr lang="es-MX" sz="1333" dirty="0" smtClean="0"/>
              <a:t>2,498 </a:t>
            </a:r>
            <a:r>
              <a:rPr lang="es-MX" sz="1333" dirty="0"/>
              <a:t>(</a:t>
            </a:r>
            <a:r>
              <a:rPr lang="es-MX" sz="1333" dirty="0" smtClean="0">
                <a:solidFill>
                  <a:srgbClr val="FF0000"/>
                </a:solidFill>
              </a:rPr>
              <a:t>81.26%</a:t>
            </a:r>
            <a:r>
              <a:rPr lang="es-MX" sz="1333" dirty="0" smtClean="0"/>
              <a:t>) </a:t>
            </a:r>
            <a:r>
              <a:rPr lang="es-MX" sz="1333" dirty="0"/>
              <a:t>en niños de 2 a 4 años: En el año 2023 la mayoría de  las semanas se ubicaron en zona de seguridad, con un incremento importante entre las SE17 a la SE22 llegando a epidemia. Hasta la </a:t>
            </a:r>
            <a:r>
              <a:rPr lang="es-MX" sz="1333" dirty="0" smtClean="0"/>
              <a:t>SE17-2024 </a:t>
            </a:r>
            <a:r>
              <a:rPr lang="es-MX" sz="1333" dirty="0"/>
              <a:t>se observa un incremento progresivo desde la SE-7 hasta mantenerse en zona de </a:t>
            </a:r>
            <a:r>
              <a:rPr lang="es-MX" sz="1333" dirty="0">
                <a:solidFill>
                  <a:srgbClr val="FF0000"/>
                </a:solidFill>
              </a:rPr>
              <a:t>ALARMA</a:t>
            </a:r>
            <a:r>
              <a:rPr lang="es-MX" sz="1333" dirty="0"/>
              <a:t>, Según el mapa de riesgo 01 distritos de mediano riesgo, </a:t>
            </a:r>
            <a:r>
              <a:rPr lang="es-MX" sz="1333" dirty="0" smtClean="0"/>
              <a:t>23 </a:t>
            </a:r>
            <a:r>
              <a:rPr lang="es-MX" sz="1333" dirty="0"/>
              <a:t>distritos son de bajo riesgo.</a:t>
            </a:r>
          </a:p>
        </p:txBody>
      </p:sp>
      <p:sp>
        <p:nvSpPr>
          <p:cNvPr id="6" name="7 Rectángulo"/>
          <p:cNvSpPr/>
          <p:nvPr/>
        </p:nvSpPr>
        <p:spPr>
          <a:xfrm>
            <a:off x="0" y="0"/>
            <a:ext cx="12192000" cy="79994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a:t>
            </a:r>
          </a:p>
          <a:p>
            <a:pPr algn="ct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 – 52 - 2023) y (S.E. </a:t>
            </a:r>
            <a:r>
              <a:rPr lang="es-ES" sz="2286"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endParaRPr>
          </a:p>
        </p:txBody>
      </p:sp>
      <p:sp>
        <p:nvSpPr>
          <p:cNvPr id="9" name="CuadroTexto 8">
            <a:extLst>
              <a:ext uri="{FF2B5EF4-FFF2-40B4-BE49-F238E27FC236}">
                <a16:creationId xmlns:a16="http://schemas.microsoft.com/office/drawing/2014/main" id="{4F03823B-F275-4BBD-8AE8-D7FB8562A5A3}"/>
              </a:ext>
            </a:extLst>
          </p:cNvPr>
          <p:cNvSpPr txBox="1"/>
          <p:nvPr/>
        </p:nvSpPr>
        <p:spPr>
          <a:xfrm>
            <a:off x="168643" y="5657878"/>
            <a:ext cx="4529482"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41435" y="903851"/>
            <a:ext cx="3362682" cy="4754027"/>
          </a:xfrm>
          <a:prstGeom prst="rect">
            <a:avLst/>
          </a:prstGeom>
        </p:spPr>
      </p:pic>
      <p:pic>
        <p:nvPicPr>
          <p:cNvPr id="3" name="Imagen 2"/>
          <p:cNvPicPr>
            <a:picLocks noChangeAspect="1"/>
          </p:cNvPicPr>
          <p:nvPr/>
        </p:nvPicPr>
        <p:blipFill>
          <a:blip r:embed="rId4"/>
          <a:stretch>
            <a:fillRect/>
          </a:stretch>
        </p:blipFill>
        <p:spPr>
          <a:xfrm>
            <a:off x="3885522" y="1071405"/>
            <a:ext cx="7938616" cy="4683968"/>
          </a:xfrm>
          <a:prstGeom prst="rect">
            <a:avLst/>
          </a:prstGeom>
        </p:spPr>
      </p:pic>
    </p:spTree>
    <p:extLst>
      <p:ext uri="{BB962C8B-B14F-4D97-AF65-F5344CB8AC3E}">
        <p14:creationId xmlns:p14="http://schemas.microsoft.com/office/powerpoint/2010/main" val="681031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482720" y="1437647"/>
            <a:ext cx="3665247" cy="3982707"/>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5009876" y="2290556"/>
            <a:ext cx="5916243" cy="1138443"/>
          </a:xfrm>
          <a:solidFill>
            <a:schemeClr val="accent1">
              <a:lumMod val="20000"/>
              <a:lumOff val="80000"/>
            </a:schemeClr>
          </a:solidFill>
        </p:spPr>
        <p:txBody>
          <a:bodyPr vert="horz" lIns="87105" tIns="43552" rIns="87105" bIns="43552" rtlCol="0" anchor="b">
            <a:normAutofit/>
          </a:bodyPr>
          <a:lstStyle/>
          <a:p>
            <a:pPr algn="ctr"/>
            <a:r>
              <a:rPr lang="es-MX" sz="6287"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3030090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73572" y="5696354"/>
            <a:ext cx="12118427" cy="111793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marL="292922" indent="-292922" algn="just">
              <a:buFont typeface="Arial" panose="020B0604020202020204" pitchFamily="34" charset="0"/>
              <a:buChar char="•"/>
              <a:defRPr sz="1435" b="1">
                <a:effectLst/>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333" dirty="0"/>
              <a:t>Hasta la S.E. </a:t>
            </a:r>
            <a:r>
              <a:rPr lang="es-ES" sz="1333" dirty="0" smtClean="0"/>
              <a:t>17-2024 </a:t>
            </a:r>
            <a:r>
              <a:rPr lang="es-ES" sz="1333" dirty="0"/>
              <a:t>se reportaron </a:t>
            </a:r>
            <a:r>
              <a:rPr lang="es-ES" sz="1333" dirty="0" smtClean="0"/>
              <a:t>28,311 </a:t>
            </a:r>
            <a:r>
              <a:rPr lang="es-ES" sz="1333" dirty="0"/>
              <a:t>atenciones por EDA´s Acuosas en la región Loreto: </a:t>
            </a:r>
            <a:r>
              <a:rPr lang="es-ES" sz="1333" dirty="0" smtClean="0"/>
              <a:t>2,974 </a:t>
            </a:r>
            <a:r>
              <a:rPr lang="es-ES" sz="1333" dirty="0"/>
              <a:t>(</a:t>
            </a:r>
            <a:r>
              <a:rPr lang="es-ES" sz="1333" dirty="0" smtClean="0">
                <a:solidFill>
                  <a:srgbClr val="FF0000"/>
                </a:solidFill>
              </a:rPr>
              <a:t>10.50%)</a:t>
            </a:r>
            <a:r>
              <a:rPr lang="es-ES" sz="1333" dirty="0" smtClean="0"/>
              <a:t> </a:t>
            </a:r>
            <a:r>
              <a:rPr lang="es-ES" sz="1333" dirty="0"/>
              <a:t>atenciones en menores de 01 año,  </a:t>
            </a:r>
            <a:r>
              <a:rPr lang="es-ES" sz="1333" dirty="0" smtClean="0"/>
              <a:t>9,252 </a:t>
            </a:r>
            <a:r>
              <a:rPr lang="es-ES" sz="1333" dirty="0"/>
              <a:t>(</a:t>
            </a:r>
            <a:r>
              <a:rPr lang="es-ES" sz="1333" dirty="0" smtClean="0">
                <a:solidFill>
                  <a:srgbClr val="FF0000"/>
                </a:solidFill>
              </a:rPr>
              <a:t>32.68%</a:t>
            </a:r>
            <a:r>
              <a:rPr lang="es-ES" sz="1333" dirty="0" smtClean="0"/>
              <a:t>) </a:t>
            </a:r>
            <a:r>
              <a:rPr lang="es-ES" sz="1333" dirty="0"/>
              <a:t>atenciones de 01 a 04 años y </a:t>
            </a:r>
            <a:r>
              <a:rPr lang="es-ES" sz="1333" dirty="0" smtClean="0"/>
              <a:t>16,085 </a:t>
            </a:r>
            <a:r>
              <a:rPr lang="es-ES" sz="1333" dirty="0"/>
              <a:t>(</a:t>
            </a:r>
            <a:r>
              <a:rPr lang="es-ES" sz="1333" dirty="0" smtClean="0">
                <a:solidFill>
                  <a:srgbClr val="FF0000"/>
                </a:solidFill>
              </a:rPr>
              <a:t>56.82%</a:t>
            </a:r>
            <a:r>
              <a:rPr lang="es-ES" sz="1333" dirty="0" smtClean="0"/>
              <a:t>) </a:t>
            </a:r>
            <a:r>
              <a:rPr lang="es-ES" sz="1333" dirty="0"/>
              <a:t>atenciones de 05 a más años. La curva de los casos de EDA Acuosa </a:t>
            </a:r>
            <a:r>
              <a:rPr lang="es-ES" sz="1333" dirty="0" smtClean="0"/>
              <a:t>se mantiene oscilante en </a:t>
            </a:r>
            <a:r>
              <a:rPr lang="es-ES" sz="1333" dirty="0"/>
              <a:t>z</a:t>
            </a:r>
            <a:r>
              <a:rPr lang="es-ES" sz="1333" dirty="0" smtClean="0"/>
              <a:t>ona </a:t>
            </a:r>
            <a:r>
              <a:rPr lang="es-ES" sz="1333" dirty="0"/>
              <a:t>de </a:t>
            </a:r>
            <a:r>
              <a:rPr lang="es-ES" sz="1333" dirty="0" smtClean="0">
                <a:solidFill>
                  <a:srgbClr val="FF0000"/>
                </a:solidFill>
              </a:rPr>
              <a:t>EPIDEMIA</a:t>
            </a:r>
            <a:r>
              <a:rPr lang="es-ES" sz="1333" dirty="0" smtClean="0"/>
              <a:t>. </a:t>
            </a:r>
            <a:r>
              <a:rPr lang="es-ES" sz="1333" dirty="0"/>
              <a:t>Se reporta 09 fallecidos de EDA Acuosa, 05 procedentes del distrito de </a:t>
            </a:r>
            <a:r>
              <a:rPr lang="es-ES" sz="1333" dirty="0" err="1" smtClean="0"/>
              <a:t>Andoas</a:t>
            </a:r>
            <a:r>
              <a:rPr lang="es-ES" sz="1333" dirty="0" smtClean="0"/>
              <a:t>, 1 de Morona</a:t>
            </a:r>
            <a:r>
              <a:rPr lang="es-ES" sz="1333" dirty="0" smtClean="0"/>
              <a:t>,</a:t>
            </a:r>
            <a:r>
              <a:rPr lang="es-ES" sz="1333" dirty="0" smtClean="0"/>
              <a:t> </a:t>
            </a:r>
            <a:r>
              <a:rPr lang="es-ES" sz="1333" dirty="0"/>
              <a:t>provincia del Datem del </a:t>
            </a:r>
            <a:r>
              <a:rPr lang="es-ES" sz="1333" dirty="0" smtClean="0"/>
              <a:t>Marañón y 04  </a:t>
            </a:r>
            <a:r>
              <a:rPr lang="es-ES" sz="1333" dirty="0"/>
              <a:t>procedente del distrito de </a:t>
            </a:r>
            <a:r>
              <a:rPr lang="es-ES" sz="1333" dirty="0" smtClean="0"/>
              <a:t>Lagunas, </a:t>
            </a:r>
            <a:r>
              <a:rPr lang="es-ES" sz="1333" dirty="0"/>
              <a:t>p</a:t>
            </a:r>
            <a:r>
              <a:rPr lang="es-ES" sz="1333" dirty="0" smtClean="0"/>
              <a:t>rovincia </a:t>
            </a:r>
            <a:r>
              <a:rPr lang="es-ES" sz="1333" dirty="0"/>
              <a:t>de Alto Amazonas, </a:t>
            </a:r>
            <a:r>
              <a:rPr lang="es-ES" sz="1333" dirty="0" smtClean="0"/>
              <a:t>8 </a:t>
            </a:r>
            <a:r>
              <a:rPr lang="es-ES" sz="1333" dirty="0"/>
              <a:t>de los fallecidos son menores de 5 años y 2 mayores de 5 años.</a:t>
            </a:r>
          </a:p>
        </p:txBody>
      </p:sp>
      <p:sp>
        <p:nvSpPr>
          <p:cNvPr id="6" name="7 Rectángulo"/>
          <p:cNvSpPr/>
          <p:nvPr/>
        </p:nvSpPr>
        <p:spPr>
          <a:xfrm>
            <a:off x="0" y="0"/>
            <a:ext cx="12192000" cy="75698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t>
            </a:r>
          </a:p>
          <a:p>
            <a:pPr algn="ct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(S.E. 1 – 52 - 2023)  y  (S.E. 01 </a:t>
            </a:r>
            <a:r>
              <a:rPr lang="es-ES" sz="1905"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17 - </a:t>
            </a:r>
            <a:r>
              <a:rPr lang="es-ES" sz="1905"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8" name="CuadroTexto 7">
            <a:extLst>
              <a:ext uri="{FF2B5EF4-FFF2-40B4-BE49-F238E27FC236}">
                <a16:creationId xmlns:a16="http://schemas.microsoft.com/office/drawing/2014/main" id="{E0CA528D-64DC-411D-B11D-C36817B0A64D}"/>
              </a:ext>
            </a:extLst>
          </p:cNvPr>
          <p:cNvSpPr txBox="1"/>
          <p:nvPr/>
        </p:nvSpPr>
        <p:spPr>
          <a:xfrm>
            <a:off x="611009" y="5394560"/>
            <a:ext cx="3186824"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41145" y="955489"/>
            <a:ext cx="3139903" cy="4439071"/>
          </a:xfrm>
          <a:prstGeom prst="rect">
            <a:avLst/>
          </a:prstGeom>
        </p:spPr>
      </p:pic>
      <p:pic>
        <p:nvPicPr>
          <p:cNvPr id="4" name="Imagen 3"/>
          <p:cNvPicPr>
            <a:picLocks noChangeAspect="1"/>
          </p:cNvPicPr>
          <p:nvPr/>
        </p:nvPicPr>
        <p:blipFill>
          <a:blip r:embed="rId4"/>
          <a:stretch>
            <a:fillRect/>
          </a:stretch>
        </p:blipFill>
        <p:spPr>
          <a:xfrm>
            <a:off x="3967697" y="1058776"/>
            <a:ext cx="7727499" cy="4715258"/>
          </a:xfrm>
          <a:prstGeom prst="rect">
            <a:avLst/>
          </a:prstGeom>
        </p:spPr>
      </p:pic>
    </p:spTree>
    <p:extLst>
      <p:ext uri="{BB962C8B-B14F-4D97-AF65-F5344CB8AC3E}">
        <p14:creationId xmlns:p14="http://schemas.microsoft.com/office/powerpoint/2010/main" val="24525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77005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por distritos, Región Loreto (S.E.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p:txBody>
      </p:sp>
      <p:sp>
        <p:nvSpPr>
          <p:cNvPr id="9" name="1 CuadroTexto"/>
          <p:cNvSpPr txBox="1"/>
          <p:nvPr/>
        </p:nvSpPr>
        <p:spPr>
          <a:xfrm>
            <a:off x="341642" y="6244901"/>
            <a:ext cx="11699913" cy="55002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marL="272183" indent="-272183">
              <a:buFont typeface="Arial" panose="020B0604020202020204" pitchFamily="34" charset="0"/>
              <a:buChar char="•"/>
            </a:pPr>
            <a:r>
              <a:rPr lang="es-PE" sz="1487" dirty="0">
                <a:effectLst/>
                <a:latin typeface="Arial" panose="020B0604020202020204" pitchFamily="34" charset="0"/>
                <a:cs typeface="Arial" panose="020B0604020202020204" pitchFamily="34" charset="0"/>
              </a:rPr>
              <a:t>Hasta  la S.E. </a:t>
            </a:r>
            <a:r>
              <a:rPr lang="es-PE" sz="1487" dirty="0" smtClean="0">
                <a:effectLst/>
                <a:latin typeface="Arial" panose="020B0604020202020204" pitchFamily="34" charset="0"/>
                <a:cs typeface="Arial" panose="020B0604020202020204" pitchFamily="34" charset="0"/>
              </a:rPr>
              <a:t>17 </a:t>
            </a:r>
            <a:r>
              <a:rPr lang="es-PE" sz="1487" dirty="0">
                <a:effectLst/>
                <a:latin typeface="Arial" panose="020B0604020202020204" pitchFamily="34" charset="0"/>
                <a:cs typeface="Arial" panose="020B0604020202020204" pitchFamily="34" charset="0"/>
              </a:rPr>
              <a:t>del 2024, </a:t>
            </a:r>
            <a:r>
              <a:rPr lang="es-PE" sz="1487" dirty="0" smtClean="0">
                <a:effectLst/>
                <a:latin typeface="Arial" panose="020B0604020202020204" pitchFamily="34" charset="0"/>
                <a:cs typeface="Arial" panose="020B0604020202020204" pitchFamily="34" charset="0"/>
              </a:rPr>
              <a:t>43 </a:t>
            </a:r>
            <a:r>
              <a:rPr lang="es-PE" sz="1487" dirty="0">
                <a:effectLst/>
                <a:latin typeface="Arial" panose="020B0604020202020204" pitchFamily="34" charset="0"/>
                <a:cs typeface="Arial" panose="020B0604020202020204" pitchFamily="34" charset="0"/>
              </a:rPr>
              <a:t>distritos reportan casos de malaria. De ellos, 11 distritos concentran el </a:t>
            </a:r>
            <a:r>
              <a:rPr lang="es-PE" sz="1487" dirty="0" smtClean="0">
                <a:solidFill>
                  <a:srgbClr val="FF0000"/>
                </a:solidFill>
                <a:effectLst/>
                <a:latin typeface="Arial" panose="020B0604020202020204" pitchFamily="34" charset="0"/>
                <a:cs typeface="Arial" panose="020B0604020202020204" pitchFamily="34" charset="0"/>
              </a:rPr>
              <a:t>81.62%</a:t>
            </a:r>
            <a:r>
              <a:rPr lang="es-PE" sz="1487" dirty="0" smtClean="0">
                <a:effectLst/>
                <a:latin typeface="Arial" panose="020B0604020202020204" pitchFamily="34" charset="0"/>
                <a:cs typeface="Arial" panose="020B0604020202020204" pitchFamily="34" charset="0"/>
              </a:rPr>
              <a:t> </a:t>
            </a:r>
            <a:r>
              <a:rPr lang="es-PE" sz="1487" dirty="0">
                <a:effectLst/>
                <a:latin typeface="Arial" panose="020B0604020202020204" pitchFamily="34" charset="0"/>
                <a:cs typeface="Arial" panose="020B0604020202020204" pitchFamily="34" charset="0"/>
              </a:rPr>
              <a:t>de los casos de la Región, siendo los distritos con mayor reporte de casos: Yavarí (</a:t>
            </a:r>
            <a:r>
              <a:rPr lang="es-PE" sz="1487" dirty="0" smtClean="0">
                <a:effectLst/>
                <a:latin typeface="Arial" panose="020B0604020202020204" pitchFamily="34" charset="0"/>
                <a:cs typeface="Arial" panose="020B0604020202020204" pitchFamily="34" charset="0"/>
              </a:rPr>
              <a:t>14.76%), </a:t>
            </a:r>
            <a:r>
              <a:rPr lang="es-PE" sz="1487" dirty="0">
                <a:effectLst/>
                <a:latin typeface="Arial" panose="020B0604020202020204" pitchFamily="34" charset="0"/>
                <a:cs typeface="Arial" panose="020B0604020202020204" pitchFamily="34" charset="0"/>
              </a:rPr>
              <a:t>Andoas (</a:t>
            </a:r>
            <a:r>
              <a:rPr lang="es-PE" sz="1487" dirty="0" smtClean="0">
                <a:effectLst/>
                <a:latin typeface="Arial" panose="020B0604020202020204" pitchFamily="34" charset="0"/>
                <a:cs typeface="Arial" panose="020B0604020202020204" pitchFamily="34" charset="0"/>
              </a:rPr>
              <a:t>12.81%) </a:t>
            </a:r>
            <a:r>
              <a:rPr lang="es-PE" sz="1487" dirty="0">
                <a:effectLst/>
                <a:latin typeface="Arial" panose="020B0604020202020204" pitchFamily="34" charset="0"/>
                <a:cs typeface="Arial" panose="020B0604020202020204" pitchFamily="34" charset="0"/>
              </a:rPr>
              <a:t>y Ramon Castilla </a:t>
            </a:r>
            <a:r>
              <a:rPr lang="es-PE" sz="1487" dirty="0" smtClean="0">
                <a:effectLst/>
                <a:latin typeface="Arial" panose="020B0604020202020204" pitchFamily="34" charset="0"/>
                <a:cs typeface="Arial" panose="020B0604020202020204" pitchFamily="34" charset="0"/>
              </a:rPr>
              <a:t>(9.02%) </a:t>
            </a:r>
            <a:endParaRPr lang="es-PE" sz="1487"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670C40A0-640B-4A92-8C9A-1A7A3036478E}"/>
              </a:ext>
            </a:extLst>
          </p:cNvPr>
          <p:cNvSpPr txBox="1"/>
          <p:nvPr/>
        </p:nvSpPr>
        <p:spPr>
          <a:xfrm>
            <a:off x="341642" y="5909601"/>
            <a:ext cx="4036027" cy="220958"/>
          </a:xfrm>
          <a:prstGeom prst="rect">
            <a:avLst/>
          </a:prstGeom>
          <a:solidFill>
            <a:schemeClr val="bg1"/>
          </a:solidFill>
        </p:spPr>
        <p:txBody>
          <a:bodyPr wrap="square" rtlCol="0">
            <a:spAutoFit/>
          </a:bodyPr>
          <a:lstStyle/>
          <a:p>
            <a:r>
              <a:rPr lang="es-MX" sz="836"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341642" y="964271"/>
            <a:ext cx="3517990" cy="4973596"/>
          </a:xfrm>
          <a:prstGeom prst="rect">
            <a:avLst/>
          </a:prstGeom>
        </p:spPr>
      </p:pic>
      <p:pic>
        <p:nvPicPr>
          <p:cNvPr id="7" name="Imagen 6"/>
          <p:cNvPicPr>
            <a:picLocks noChangeAspect="1"/>
          </p:cNvPicPr>
          <p:nvPr/>
        </p:nvPicPr>
        <p:blipFill>
          <a:blip r:embed="rId4"/>
          <a:stretch>
            <a:fillRect/>
          </a:stretch>
        </p:blipFill>
        <p:spPr>
          <a:xfrm>
            <a:off x="4253326" y="964271"/>
            <a:ext cx="6971723" cy="5086417"/>
          </a:xfrm>
          <a:prstGeom prst="rect">
            <a:avLst/>
          </a:prstGeom>
        </p:spPr>
      </p:pic>
    </p:spTree>
    <p:extLst>
      <p:ext uri="{BB962C8B-B14F-4D97-AF65-F5344CB8AC3E}">
        <p14:creationId xmlns:p14="http://schemas.microsoft.com/office/powerpoint/2010/main" val="26248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261181"/>
            <a:ext cx="12097406" cy="150772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En la S.E. </a:t>
            </a:r>
            <a:r>
              <a:rPr lang="es-PE" sz="1333" dirty="0" smtClean="0">
                <a:effectLst/>
                <a:latin typeface="Arial" panose="020B0604020202020204" pitchFamily="34" charset="0"/>
                <a:cs typeface="Arial" panose="020B0604020202020204" pitchFamily="34" charset="0"/>
              </a:rPr>
              <a:t>17-2024</a:t>
            </a:r>
            <a:r>
              <a:rPr lang="es-PE" sz="1333" dirty="0">
                <a:effectLst/>
                <a:latin typeface="Arial" panose="020B0604020202020204" pitchFamily="34" charset="0"/>
                <a:cs typeface="Arial" panose="020B0604020202020204" pitchFamily="34" charset="0"/>
              </a:rPr>
              <a:t>, se han notificado </a:t>
            </a:r>
            <a:r>
              <a:rPr lang="es-PE" sz="1333" dirty="0" smtClean="0">
                <a:effectLst/>
                <a:latin typeface="Arial" panose="020B0604020202020204" pitchFamily="34" charset="0"/>
                <a:cs typeface="Arial" panose="020B0604020202020204" pitchFamily="34" charset="0"/>
              </a:rPr>
              <a:t>1,577 </a:t>
            </a:r>
            <a:r>
              <a:rPr lang="es-PE" sz="1333" dirty="0">
                <a:effectLst/>
                <a:latin typeface="Arial" panose="020B0604020202020204" pitchFamily="34" charset="0"/>
                <a:cs typeface="Arial" panose="020B0604020202020204" pitchFamily="34" charset="0"/>
              </a:rPr>
              <a:t>atenciones por Diarrea Disentérica, de los cuales </a:t>
            </a:r>
            <a:r>
              <a:rPr lang="es-PE" sz="1333" dirty="0" smtClean="0">
                <a:effectLst/>
                <a:latin typeface="Arial" panose="020B0604020202020204" pitchFamily="34" charset="0"/>
                <a:cs typeface="Arial" panose="020B0604020202020204" pitchFamily="34" charset="0"/>
              </a:rPr>
              <a:t>168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10.65%</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atenciones corresponde a &lt;1 año, </a:t>
            </a:r>
            <a:r>
              <a:rPr lang="es-PE" sz="1333" dirty="0" smtClean="0">
                <a:effectLst/>
                <a:latin typeface="Arial" panose="020B0604020202020204" pitchFamily="34" charset="0"/>
                <a:cs typeface="Arial" panose="020B0604020202020204" pitchFamily="34" charset="0"/>
              </a:rPr>
              <a:t>518</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32.85%) </a:t>
            </a:r>
            <a:r>
              <a:rPr lang="es-PE" sz="1333" dirty="0">
                <a:effectLst/>
                <a:latin typeface="Arial" panose="020B0604020202020204" pitchFamily="34" charset="0"/>
                <a:cs typeface="Arial" panose="020B0604020202020204" pitchFamily="34" charset="0"/>
              </a:rPr>
              <a:t>atenciones de 1 a 4 años y </a:t>
            </a:r>
            <a:r>
              <a:rPr lang="es-PE" sz="1333" dirty="0" smtClean="0">
                <a:effectLst/>
                <a:latin typeface="Arial" panose="020B0604020202020204" pitchFamily="34" charset="0"/>
                <a:cs typeface="Arial" panose="020B0604020202020204" pitchFamily="34" charset="0"/>
              </a:rPr>
              <a:t>891</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
            </a:r>
            <a:r>
              <a:rPr lang="es-PE" sz="1333" dirty="0" smtClean="0">
                <a:solidFill>
                  <a:srgbClr val="FF0000"/>
                </a:solidFill>
                <a:effectLst/>
                <a:latin typeface="Arial" panose="020B0604020202020204" pitchFamily="34" charset="0"/>
                <a:cs typeface="Arial" panose="020B0604020202020204" pitchFamily="34" charset="0"/>
              </a:rPr>
              <a:t>56.50%</a:t>
            </a:r>
            <a:r>
              <a:rPr lang="es-PE" sz="1333" dirty="0" smtClean="0">
                <a:effectLst/>
                <a:latin typeface="Arial" panose="020B0604020202020204" pitchFamily="34" charset="0"/>
                <a:cs typeface="Arial" panose="020B0604020202020204" pitchFamily="34" charset="0"/>
              </a:rPr>
              <a:t>) </a:t>
            </a:r>
            <a:r>
              <a:rPr lang="es-PE" sz="1333" dirty="0">
                <a:effectLst/>
                <a:latin typeface="Arial" panose="020B0604020202020204" pitchFamily="34" charset="0"/>
                <a:cs typeface="Arial" panose="020B0604020202020204" pitchFamily="34" charset="0"/>
              </a:rPr>
              <a:t>atenciones de 5 a más años. Según el Canal Endémico, en el año 2023, los casos se ubicaron principalmente en Zona </a:t>
            </a:r>
            <a:r>
              <a:rPr lang="es-PE" sz="1333" dirty="0" smtClean="0">
                <a:effectLst/>
                <a:latin typeface="Arial" panose="020B0604020202020204" pitchFamily="34" charset="0"/>
                <a:cs typeface="Arial" panose="020B0604020202020204" pitchFamily="34" charset="0"/>
              </a:rPr>
              <a:t>Alarma. </a:t>
            </a:r>
            <a:r>
              <a:rPr lang="es-PE" sz="1333" dirty="0">
                <a:effectLst/>
                <a:latin typeface="Arial" panose="020B0604020202020204" pitchFamily="34" charset="0"/>
                <a:cs typeface="Arial" panose="020B0604020202020204" pitchFamily="34" charset="0"/>
              </a:rPr>
              <a:t>Hasta la </a:t>
            </a:r>
            <a:r>
              <a:rPr lang="es-PE" sz="1333" dirty="0" smtClean="0">
                <a:effectLst/>
                <a:latin typeface="Arial" panose="020B0604020202020204" pitchFamily="34" charset="0"/>
                <a:cs typeface="Arial" panose="020B0604020202020204" pitchFamily="34" charset="0"/>
              </a:rPr>
              <a:t>SE17-2024</a:t>
            </a:r>
            <a:r>
              <a:rPr lang="es-PE" sz="1333" dirty="0">
                <a:effectLst/>
                <a:latin typeface="Arial" panose="020B0604020202020204" pitchFamily="34" charset="0"/>
                <a:cs typeface="Arial" panose="020B0604020202020204" pitchFamily="34" charset="0"/>
              </a:rPr>
              <a:t>, los casos se ubican entre las zonas</a:t>
            </a:r>
            <a:r>
              <a:rPr lang="es-PE" sz="1333" dirty="0">
                <a:solidFill>
                  <a:srgbClr val="FF0000"/>
                </a:solidFill>
                <a:effectLst/>
                <a:latin typeface="Arial" panose="020B0604020202020204" pitchFamily="34" charset="0"/>
                <a:cs typeface="Arial" panose="020B0604020202020204" pitchFamily="34" charset="0"/>
              </a:rPr>
              <a:t> de </a:t>
            </a:r>
            <a:r>
              <a:rPr lang="es-PE" sz="1333" dirty="0" smtClean="0">
                <a:solidFill>
                  <a:srgbClr val="FF0000"/>
                </a:solidFill>
                <a:effectLst/>
                <a:latin typeface="Arial" panose="020B0604020202020204" pitchFamily="34" charset="0"/>
                <a:cs typeface="Arial" panose="020B0604020202020204" pitchFamily="34" charset="0"/>
              </a:rPr>
              <a:t>Alarma y Seguridad.</a:t>
            </a:r>
            <a:endParaRPr lang="es-PE" sz="1333" dirty="0">
              <a:effectLst/>
              <a:latin typeface="Arial" panose="020B0604020202020204" pitchFamily="34" charset="0"/>
              <a:cs typeface="Arial" panose="020B0604020202020204" pitchFamily="34" charset="0"/>
            </a:endParaRPr>
          </a:p>
          <a:p>
            <a:pPr marL="272183" indent="-272183">
              <a:buFont typeface="Arial" panose="020B0604020202020204" pitchFamily="34" charset="0"/>
              <a:buChar char="•"/>
            </a:pPr>
            <a:r>
              <a:rPr lang="es-PE" sz="1333" dirty="0">
                <a:effectLst/>
                <a:latin typeface="Arial" panose="020B0604020202020204" pitchFamily="34" charset="0"/>
                <a:cs typeface="Arial" panose="020B0604020202020204" pitchFamily="34" charset="0"/>
              </a:rPr>
              <a:t>Según el mapa de riesgo 01 distrito se encuentra en alto riesgo (Teniente Manuel Clavero), 36 distritos se encuentran como distritos de bajo riesgo y 5 en mediano riesgo.</a:t>
            </a:r>
            <a:r>
              <a:rPr lang="es-ES" sz="1333" dirty="0"/>
              <a:t> </a:t>
            </a:r>
            <a:r>
              <a:rPr lang="es-ES" sz="1333" dirty="0">
                <a:effectLst/>
                <a:latin typeface="Arial" panose="020B0604020202020204" pitchFamily="34" charset="0"/>
                <a:cs typeface="Arial" panose="020B0604020202020204" pitchFamily="34" charset="0"/>
              </a:rPr>
              <a:t>Se reporta </a:t>
            </a:r>
            <a:r>
              <a:rPr lang="es-ES" sz="1333" dirty="0" smtClean="0">
                <a:effectLst/>
                <a:latin typeface="Arial" panose="020B0604020202020204" pitchFamily="34" charset="0"/>
                <a:cs typeface="Arial" panose="020B0604020202020204" pitchFamily="34" charset="0"/>
              </a:rPr>
              <a:t>03 </a:t>
            </a:r>
            <a:r>
              <a:rPr lang="es-ES" sz="1333" dirty="0">
                <a:effectLst/>
                <a:latin typeface="Arial" panose="020B0604020202020204" pitchFamily="34" charset="0"/>
                <a:cs typeface="Arial" panose="020B0604020202020204" pitchFamily="34" charset="0"/>
              </a:rPr>
              <a:t>fallecidos de EDA Disentérica, 01 procedente de lagunas ,01 de distrito de jeberos Provincia de Alto </a:t>
            </a:r>
            <a:r>
              <a:rPr lang="es-ES" sz="1333" dirty="0" smtClean="0">
                <a:effectLst/>
                <a:latin typeface="Arial" panose="020B0604020202020204" pitchFamily="34" charset="0"/>
                <a:cs typeface="Arial" panose="020B0604020202020204" pitchFamily="34" charset="0"/>
              </a:rPr>
              <a:t>Amazonas y 1 del distrito </a:t>
            </a:r>
            <a:r>
              <a:rPr lang="es-ES" sz="1333" dirty="0" err="1" smtClean="0">
                <a:effectLst/>
                <a:latin typeface="Arial" panose="020B0604020202020204" pitchFamily="34" charset="0"/>
                <a:cs typeface="Arial" panose="020B0604020202020204" pitchFamily="34" charset="0"/>
              </a:rPr>
              <a:t>Andoas</a:t>
            </a:r>
            <a:r>
              <a:rPr lang="es-ES" sz="1333" dirty="0" smtClean="0">
                <a:effectLst/>
                <a:latin typeface="Arial" panose="020B0604020202020204" pitchFamily="34" charset="0"/>
                <a:cs typeface="Arial" panose="020B0604020202020204" pitchFamily="34" charset="0"/>
              </a:rPr>
              <a:t>, provincia Datem del Marañón, </a:t>
            </a:r>
            <a:r>
              <a:rPr lang="es-ES" sz="1333" dirty="0">
                <a:effectLst/>
                <a:latin typeface="Arial" panose="020B0604020202020204" pitchFamily="34" charset="0"/>
                <a:cs typeface="Arial" panose="020B0604020202020204" pitchFamily="34" charset="0"/>
              </a:rPr>
              <a:t>los </a:t>
            </a:r>
            <a:r>
              <a:rPr lang="es-ES" sz="1333" dirty="0" smtClean="0">
                <a:effectLst/>
                <a:latin typeface="Arial" panose="020B0604020202020204" pitchFamily="34" charset="0"/>
                <a:cs typeface="Arial" panose="020B0604020202020204" pitchFamily="34" charset="0"/>
              </a:rPr>
              <a:t>03 </a:t>
            </a:r>
            <a:r>
              <a:rPr lang="es-ES" sz="1333" dirty="0">
                <a:effectLst/>
                <a:latin typeface="Arial" panose="020B0604020202020204" pitchFamily="34" charset="0"/>
                <a:cs typeface="Arial" panose="020B0604020202020204" pitchFamily="34" charset="0"/>
              </a:rPr>
              <a:t>fallecidos son menores de 5 años.</a:t>
            </a:r>
          </a:p>
          <a:p>
            <a:pPr marL="272183" indent="-272183">
              <a:buFont typeface="Arial" panose="020B0604020202020204" pitchFamily="34" charset="0"/>
              <a:buChar char="•"/>
            </a:pPr>
            <a:endParaRPr lang="es-PE" sz="1200" dirty="0">
              <a:effectLst/>
              <a:latin typeface="Arial" panose="020B0604020202020204" pitchFamily="34" charset="0"/>
              <a:cs typeface="Arial" panose="020B0604020202020204" pitchFamily="34" charset="0"/>
            </a:endParaRPr>
          </a:p>
        </p:txBody>
      </p:sp>
      <p:sp>
        <p:nvSpPr>
          <p:cNvPr id="6" name="7 Rectángulo"/>
          <p:cNvSpPr/>
          <p:nvPr/>
        </p:nvSpPr>
        <p:spPr>
          <a:xfrm>
            <a:off x="0" y="0"/>
            <a:ext cx="12192000" cy="67402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t>
            </a:r>
          </a:p>
          <a:p>
            <a:pPr algn="ct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 – 52 - 2023</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(S.E. 01 – </a:t>
            </a:r>
            <a:r>
              <a:rPr lang="es-ES" sz="1905"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1905"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- 2024)</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110596" y="5051572"/>
            <a:ext cx="3590999" cy="209609"/>
          </a:xfrm>
          <a:prstGeom prst="rect">
            <a:avLst/>
          </a:prstGeom>
          <a:noFill/>
        </p:spPr>
        <p:txBody>
          <a:bodyPr wrap="square" rtlCol="0">
            <a:spAutoFit/>
          </a:bodyPr>
          <a:lstStyle/>
          <a:p>
            <a:r>
              <a:rPr lang="es-MX" sz="762"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63391" y="757571"/>
            <a:ext cx="3037290" cy="4294001"/>
          </a:xfrm>
          <a:prstGeom prst="rect">
            <a:avLst/>
          </a:prstGeom>
        </p:spPr>
      </p:pic>
      <p:pic>
        <p:nvPicPr>
          <p:cNvPr id="4" name="Imagen 3"/>
          <p:cNvPicPr>
            <a:picLocks noChangeAspect="1"/>
          </p:cNvPicPr>
          <p:nvPr/>
        </p:nvPicPr>
        <p:blipFill>
          <a:blip r:embed="rId4"/>
          <a:stretch>
            <a:fillRect/>
          </a:stretch>
        </p:blipFill>
        <p:spPr>
          <a:xfrm>
            <a:off x="4054390" y="757571"/>
            <a:ext cx="7738678" cy="4718956"/>
          </a:xfrm>
          <a:prstGeom prst="rect">
            <a:avLst/>
          </a:prstGeom>
        </p:spPr>
      </p:pic>
    </p:spTree>
    <p:extLst>
      <p:ext uri="{BB962C8B-B14F-4D97-AF65-F5344CB8AC3E}">
        <p14:creationId xmlns:p14="http://schemas.microsoft.com/office/powerpoint/2010/main" val="3790199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a16="http://schemas.microsoft.com/office/drawing/2014/main"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a16="http://schemas.microsoft.com/office/drawing/2014/main"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17-2024</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a16="http://schemas.microsoft.com/office/drawing/2014/main"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a16="http://schemas.microsoft.com/office/drawing/2014/main"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a16="http://schemas.microsoft.com/office/drawing/2014/main"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a16="http://schemas.microsoft.com/office/drawing/2014/main"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02/05/2024</a:t>
            </a:r>
          </a:p>
        </p:txBody>
      </p:sp>
      <p:pic>
        <p:nvPicPr>
          <p:cNvPr id="15" name="Imagen 14">
            <a:extLst>
              <a:ext uri="{FF2B5EF4-FFF2-40B4-BE49-F238E27FC236}">
                <a16:creationId xmlns:a16="http://schemas.microsoft.com/office/drawing/2014/main"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864923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06 – 17 DEL 2024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2" name="Imagen 1">
            <a:extLst>
              <a:ext uri="{FF2B5EF4-FFF2-40B4-BE49-F238E27FC236}">
                <a16:creationId xmlns:a16="http://schemas.microsoft.com/office/drawing/2014/main" id="{6ADDD142-DE76-4CF4-B658-61AB3A947DD1}"/>
              </a:ext>
            </a:extLst>
          </p:cNvPr>
          <p:cNvPicPr>
            <a:picLocks noChangeAspect="1"/>
          </p:cNvPicPr>
          <p:nvPr/>
        </p:nvPicPr>
        <p:blipFill>
          <a:blip r:embed="rId4"/>
          <a:stretch>
            <a:fillRect/>
          </a:stretch>
        </p:blipFill>
        <p:spPr>
          <a:xfrm>
            <a:off x="166687" y="1611972"/>
            <a:ext cx="11858625" cy="5132283"/>
          </a:xfrm>
          <a:prstGeom prst="rect">
            <a:avLst/>
          </a:prstGeom>
        </p:spPr>
      </p:pic>
    </p:spTree>
    <p:extLst>
      <p:ext uri="{BB962C8B-B14F-4D97-AF65-F5344CB8AC3E}">
        <p14:creationId xmlns:p14="http://schemas.microsoft.com/office/powerpoint/2010/main" val="46741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06 – 17 DEL 2024(PRUEBAS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32" y="784985"/>
            <a:ext cx="707913" cy="707913"/>
          </a:xfrm>
          <a:prstGeom prst="rect">
            <a:avLst/>
          </a:prstGeom>
        </p:spPr>
      </p:pic>
      <p:pic>
        <p:nvPicPr>
          <p:cNvPr id="4" name="Imagen 3">
            <a:extLst>
              <a:ext uri="{FF2B5EF4-FFF2-40B4-BE49-F238E27FC236}">
                <a16:creationId xmlns:a16="http://schemas.microsoft.com/office/drawing/2014/main" id="{1403B233-A0F1-4A4C-9823-191B46A949A2}"/>
              </a:ext>
            </a:extLst>
          </p:cNvPr>
          <p:cNvPicPr>
            <a:picLocks noChangeAspect="1"/>
          </p:cNvPicPr>
          <p:nvPr/>
        </p:nvPicPr>
        <p:blipFill>
          <a:blip r:embed="rId4"/>
          <a:stretch>
            <a:fillRect/>
          </a:stretch>
        </p:blipFill>
        <p:spPr>
          <a:xfrm>
            <a:off x="177800" y="1611972"/>
            <a:ext cx="11858625" cy="5132283"/>
          </a:xfrm>
          <a:prstGeom prst="rect">
            <a:avLst/>
          </a:prstGeom>
        </p:spPr>
      </p:pic>
    </p:spTree>
    <p:extLst>
      <p:ext uri="{BB962C8B-B14F-4D97-AF65-F5344CB8AC3E}">
        <p14:creationId xmlns:p14="http://schemas.microsoft.com/office/powerpoint/2010/main" val="3096962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02/05/2024</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id="{CC95C9EC-B5C7-4104-B01D-3D985A1AA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10" name="Imagen 9">
            <a:extLst>
              <a:ext uri="{FF2B5EF4-FFF2-40B4-BE49-F238E27FC236}">
                <a16:creationId xmlns:a16="http://schemas.microsoft.com/office/drawing/2014/main" id="{143E6834-6CFF-4F38-8808-B3240B1B45F6}"/>
              </a:ext>
            </a:extLst>
          </p:cNvPr>
          <p:cNvPicPr>
            <a:picLocks noChangeAspect="1"/>
          </p:cNvPicPr>
          <p:nvPr/>
        </p:nvPicPr>
        <p:blipFill>
          <a:blip r:embed="rId4"/>
          <a:stretch>
            <a:fillRect/>
          </a:stretch>
        </p:blipFill>
        <p:spPr>
          <a:xfrm>
            <a:off x="337334" y="2704830"/>
            <a:ext cx="11517332" cy="1928957"/>
          </a:xfrm>
          <a:prstGeom prst="rect">
            <a:avLst/>
          </a:prstGeom>
        </p:spPr>
      </p:pic>
    </p:spTree>
    <p:extLst>
      <p:ext uri="{BB962C8B-B14F-4D97-AF65-F5344CB8AC3E}">
        <p14:creationId xmlns:p14="http://schemas.microsoft.com/office/powerpoint/2010/main" val="1773074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SEM 30-52 DEL 2023 y SEM 06 - 17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5C988B1E-E250-4982-AC5A-F9BFBB7E625D}"/>
              </a:ext>
            </a:extLst>
          </p:cNvPr>
          <p:cNvSpPr/>
          <p:nvPr/>
        </p:nvSpPr>
        <p:spPr>
          <a:xfrm>
            <a:off x="3913606" y="6150552"/>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a:t>
            </a:r>
            <a:r>
              <a:rPr lang="es-ES" sz="1400" b="1" dirty="0">
                <a:solidFill>
                  <a:srgbClr val="FF0000"/>
                </a:solidFill>
                <a:latin typeface="Tahoma" panose="020B0604030504040204" pitchFamily="34" charset="0"/>
              </a:rPr>
              <a:t>0</a:t>
            </a:r>
            <a:endParaRPr lang="es-PE" sz="1400" dirty="0">
              <a:solidFill>
                <a:srgbClr val="FF0000"/>
              </a:solidFill>
            </a:endParaRPr>
          </a:p>
        </p:txBody>
      </p:sp>
      <p:pic>
        <p:nvPicPr>
          <p:cNvPr id="3" name="Imagen 2">
            <a:extLst>
              <a:ext uri="{FF2B5EF4-FFF2-40B4-BE49-F238E27FC236}">
                <a16:creationId xmlns:a16="http://schemas.microsoft.com/office/drawing/2014/main" id="{088711F4-50E7-46E8-A1FE-62E8D6CCA428}"/>
              </a:ext>
            </a:extLst>
          </p:cNvPr>
          <p:cNvPicPr>
            <a:picLocks noChangeAspect="1"/>
          </p:cNvPicPr>
          <p:nvPr/>
        </p:nvPicPr>
        <p:blipFill>
          <a:blip r:embed="rId4"/>
          <a:stretch>
            <a:fillRect/>
          </a:stretch>
        </p:blipFill>
        <p:spPr>
          <a:xfrm>
            <a:off x="0" y="1938832"/>
            <a:ext cx="12192000" cy="2980336"/>
          </a:xfrm>
          <a:prstGeom prst="rect">
            <a:avLst/>
          </a:prstGeom>
        </p:spPr>
      </p:pic>
    </p:spTree>
    <p:extLst>
      <p:ext uri="{BB962C8B-B14F-4D97-AF65-F5344CB8AC3E}">
        <p14:creationId xmlns:p14="http://schemas.microsoft.com/office/powerpoint/2010/main" val="214499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SEM 01-52 AÑO 2023 Y SEM 06 – 17 DEL 2024 </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4" y="5810806"/>
            <a:ext cx="933449" cy="933449"/>
          </a:xfrm>
          <a:prstGeom prst="rect">
            <a:avLst/>
          </a:prstGeom>
        </p:spPr>
      </p:pic>
      <p:pic>
        <p:nvPicPr>
          <p:cNvPr id="2" name="Imagen 1">
            <a:extLst>
              <a:ext uri="{FF2B5EF4-FFF2-40B4-BE49-F238E27FC236}">
                <a16:creationId xmlns:a16="http://schemas.microsoft.com/office/drawing/2014/main" id="{2FA89D84-9517-4D0D-8859-050106467F93}"/>
              </a:ext>
            </a:extLst>
          </p:cNvPr>
          <p:cNvPicPr>
            <a:picLocks noChangeAspect="1"/>
          </p:cNvPicPr>
          <p:nvPr/>
        </p:nvPicPr>
        <p:blipFill>
          <a:blip r:embed="rId4"/>
          <a:stretch>
            <a:fillRect/>
          </a:stretch>
        </p:blipFill>
        <p:spPr>
          <a:xfrm>
            <a:off x="1075929" y="2111125"/>
            <a:ext cx="10967947" cy="4663358"/>
          </a:xfrm>
          <a:prstGeom prst="rect">
            <a:avLst/>
          </a:prstGeom>
        </p:spPr>
      </p:pic>
    </p:spTree>
    <p:extLst>
      <p:ext uri="{BB962C8B-B14F-4D97-AF65-F5344CB8AC3E}">
        <p14:creationId xmlns:p14="http://schemas.microsoft.com/office/powerpoint/2010/main" val="4114870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02/05/2024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9" name="Rectángulo: esquinas redondeadas 8">
            <a:extLst>
              <a:ext uri="{FF2B5EF4-FFF2-40B4-BE49-F238E27FC236}">
                <a16:creationId xmlns:a16="http://schemas.microsoft.com/office/drawing/2014/main" id="{1C6A36B9-4033-4339-8999-A833CB460DF5}"/>
              </a:ext>
            </a:extLst>
          </p:cNvPr>
          <p:cNvSpPr/>
          <p:nvPr/>
        </p:nvSpPr>
        <p:spPr>
          <a:xfrm>
            <a:off x="8653568" y="3662077"/>
            <a:ext cx="3157432" cy="423217"/>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FALLECIDOS 2024  : </a:t>
            </a:r>
            <a:r>
              <a:rPr lang="es-ES" sz="1400" b="1" dirty="0">
                <a:solidFill>
                  <a:srgbClr val="FF0000"/>
                </a:solidFill>
                <a:latin typeface="Tahoma" panose="020B0604030504040204" pitchFamily="34" charset="0"/>
              </a:rPr>
              <a:t>5</a:t>
            </a:r>
            <a:endParaRPr lang="es-PE" sz="1400" dirty="0">
              <a:solidFill>
                <a:srgbClr val="FF0000"/>
              </a:solidFill>
            </a:endParaRPr>
          </a:p>
        </p:txBody>
      </p:sp>
      <p:graphicFrame>
        <p:nvGraphicFramePr>
          <p:cNvPr id="2" name="Tabla 1">
            <a:extLst>
              <a:ext uri="{FF2B5EF4-FFF2-40B4-BE49-F238E27FC236}">
                <a16:creationId xmlns:a16="http://schemas.microsoft.com/office/drawing/2014/main" id="{E1E161A8-925D-4978-8236-15DDBBFDA546}"/>
              </a:ext>
            </a:extLst>
          </p:cNvPr>
          <p:cNvGraphicFramePr>
            <a:graphicFrameLocks noGrp="1"/>
          </p:cNvGraphicFramePr>
          <p:nvPr>
            <p:extLst/>
          </p:nvPr>
        </p:nvGraphicFramePr>
        <p:xfrm>
          <a:off x="1142150" y="1649046"/>
          <a:ext cx="3474238" cy="5132555"/>
        </p:xfrm>
        <a:graphic>
          <a:graphicData uri="http://schemas.openxmlformats.org/drawingml/2006/table">
            <a:tbl>
              <a:tblPr/>
              <a:tblGrid>
                <a:gridCol w="2575023">
                  <a:extLst>
                    <a:ext uri="{9D8B030D-6E8A-4147-A177-3AD203B41FA5}">
                      <a16:colId xmlns:a16="http://schemas.microsoft.com/office/drawing/2014/main" val="3930547123"/>
                    </a:ext>
                  </a:extLst>
                </a:gridCol>
                <a:gridCol w="899215">
                  <a:extLst>
                    <a:ext uri="{9D8B030D-6E8A-4147-A177-3AD203B41FA5}">
                      <a16:colId xmlns:a16="http://schemas.microsoft.com/office/drawing/2014/main" val="4122236693"/>
                    </a:ext>
                  </a:extLst>
                </a:gridCol>
              </a:tblGrid>
              <a:tr h="255755">
                <a:tc>
                  <a:txBody>
                    <a:bodyPr/>
                    <a:lstStyle/>
                    <a:p>
                      <a:pPr algn="ctr" rtl="0" fontAlgn="ctr"/>
                      <a:r>
                        <a:rPr lang="es-419" sz="1000" b="1" i="0" u="none" strike="noStrike" dirty="0">
                          <a:solidFill>
                            <a:srgbClr val="000000"/>
                          </a:solidFill>
                          <a:effectLst/>
                          <a:latin typeface="Tahoma" panose="020B0604030504040204" pitchFamily="34" charset="0"/>
                        </a:rPr>
                        <a:t>PROVINCIA/DISTRITO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419" sz="1000" b="1" i="0" u="none" strike="noStrike">
                          <a:solidFill>
                            <a:srgbClr val="000000"/>
                          </a:solidFill>
                          <a:effectLst/>
                          <a:latin typeface="Tahoma" panose="020B0604030504040204" pitchFamily="34" charset="0"/>
                        </a:rPr>
                        <a:t>TOTALES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519884984"/>
                  </a:ext>
                </a:extLst>
              </a:tr>
              <a:tr h="142443">
                <a:tc>
                  <a:txBody>
                    <a:bodyPr/>
                    <a:lstStyle/>
                    <a:p>
                      <a:pPr algn="l" rtl="0" fontAlgn="b"/>
                      <a:r>
                        <a:rPr lang="es-419" sz="1000" b="1" i="0" u="none" strike="noStrike">
                          <a:solidFill>
                            <a:srgbClr val="000000"/>
                          </a:solidFill>
                          <a:effectLst/>
                          <a:latin typeface="Tahoma" panose="020B0604030504040204" pitchFamily="34" charset="0"/>
                        </a:rPr>
                        <a:t>ALTO AMAZONAS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4093883370"/>
                  </a:ext>
                </a:extLst>
              </a:tr>
              <a:tr h="142443">
                <a:tc>
                  <a:txBody>
                    <a:bodyPr/>
                    <a:lstStyle/>
                    <a:p>
                      <a:pPr algn="l" rtl="0" fontAlgn="b"/>
                      <a:r>
                        <a:rPr lang="es-419" sz="1000" b="0" i="0" u="none" strike="noStrike" dirty="0">
                          <a:solidFill>
                            <a:srgbClr val="000000"/>
                          </a:solidFill>
                          <a:effectLst/>
                          <a:latin typeface="Tahoma" panose="020B0604030504040204" pitchFamily="34" charset="0"/>
                        </a:rPr>
                        <a:t>160201 - YURIMAGUAS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6965275"/>
                  </a:ext>
                </a:extLst>
              </a:tr>
              <a:tr h="142443">
                <a:tc>
                  <a:txBody>
                    <a:bodyPr/>
                    <a:lstStyle/>
                    <a:p>
                      <a:pPr algn="l" rtl="0" fontAlgn="b"/>
                      <a:r>
                        <a:rPr lang="es-419" sz="1000" b="0" i="0" u="none" strike="noStrike">
                          <a:solidFill>
                            <a:srgbClr val="000000"/>
                          </a:solidFill>
                          <a:effectLst/>
                          <a:latin typeface="Tahoma" panose="020B0604030504040204" pitchFamily="34" charset="0"/>
                        </a:rPr>
                        <a:t>160202 - BALSAPUERTO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7216642"/>
                  </a:ext>
                </a:extLst>
              </a:tr>
              <a:tr h="142443">
                <a:tc>
                  <a:txBody>
                    <a:bodyPr/>
                    <a:lstStyle/>
                    <a:p>
                      <a:pPr algn="l" rtl="0" fontAlgn="b"/>
                      <a:r>
                        <a:rPr lang="es-419" sz="1000" b="0" i="0" u="none" strike="noStrike">
                          <a:solidFill>
                            <a:srgbClr val="000000"/>
                          </a:solidFill>
                          <a:effectLst/>
                          <a:latin typeface="Tahoma" panose="020B0604030504040204" pitchFamily="34" charset="0"/>
                        </a:rPr>
                        <a:t>160205 - JEBEROS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3948479"/>
                  </a:ext>
                </a:extLst>
              </a:tr>
              <a:tr h="142443">
                <a:tc>
                  <a:txBody>
                    <a:bodyPr/>
                    <a:lstStyle/>
                    <a:p>
                      <a:pPr algn="l" rtl="0" fontAlgn="b"/>
                      <a:r>
                        <a:rPr lang="es-419" sz="1000" b="0" i="0" u="none" strike="noStrike">
                          <a:solidFill>
                            <a:srgbClr val="000000"/>
                          </a:solidFill>
                          <a:effectLst/>
                          <a:latin typeface="Tahoma" panose="020B0604030504040204" pitchFamily="34" charset="0"/>
                        </a:rPr>
                        <a:t>160206 - LAGUNAS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8224618"/>
                  </a:ext>
                </a:extLst>
              </a:tr>
              <a:tr h="142443">
                <a:tc>
                  <a:txBody>
                    <a:bodyPr/>
                    <a:lstStyle/>
                    <a:p>
                      <a:pPr algn="l" rtl="0" fontAlgn="b"/>
                      <a:r>
                        <a:rPr lang="es-419" sz="1000" b="0" i="0" u="none" strike="noStrike">
                          <a:solidFill>
                            <a:srgbClr val="000000"/>
                          </a:solidFill>
                          <a:effectLst/>
                          <a:latin typeface="Tahoma" panose="020B0604030504040204" pitchFamily="34" charset="0"/>
                        </a:rPr>
                        <a:t>160210 - SANTA CRUZ</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6115245"/>
                  </a:ext>
                </a:extLst>
              </a:tr>
              <a:tr h="142443">
                <a:tc>
                  <a:txBody>
                    <a:bodyPr/>
                    <a:lstStyle/>
                    <a:p>
                      <a:pPr algn="l" rtl="0" fontAlgn="b"/>
                      <a:r>
                        <a:rPr lang="es-419" sz="1000" b="0" i="0" u="none" strike="noStrike">
                          <a:solidFill>
                            <a:srgbClr val="000000"/>
                          </a:solidFill>
                          <a:effectLst/>
                          <a:latin typeface="Tahoma" panose="020B0604030504040204" pitchFamily="34" charset="0"/>
                        </a:rPr>
                        <a:t>160211 - TENIENTE CESAR LOPEZ ROJAS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657785"/>
                  </a:ext>
                </a:extLst>
              </a:tr>
              <a:tr h="142443">
                <a:tc>
                  <a:txBody>
                    <a:bodyPr/>
                    <a:lstStyle/>
                    <a:p>
                      <a:pPr algn="l" rtl="0" fontAlgn="b"/>
                      <a:r>
                        <a:rPr lang="es-419" sz="1000" b="1" i="0" u="none" strike="noStrike">
                          <a:solidFill>
                            <a:srgbClr val="000000"/>
                          </a:solidFill>
                          <a:effectLst/>
                          <a:latin typeface="Tahoma" panose="020B0604030504040204" pitchFamily="34" charset="0"/>
                        </a:rPr>
                        <a:t>DATEM DEL MARAÑON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2430506874"/>
                  </a:ext>
                </a:extLst>
              </a:tr>
              <a:tr h="142443">
                <a:tc>
                  <a:txBody>
                    <a:bodyPr/>
                    <a:lstStyle/>
                    <a:p>
                      <a:pPr algn="l" rtl="0" fontAlgn="b"/>
                      <a:r>
                        <a:rPr lang="es-419" sz="1000" b="0" i="0" u="none" strike="noStrike">
                          <a:solidFill>
                            <a:srgbClr val="000000"/>
                          </a:solidFill>
                          <a:effectLst/>
                          <a:latin typeface="Tahoma" panose="020B0604030504040204" pitchFamily="34" charset="0"/>
                        </a:rPr>
                        <a:t>160701 - BARRANCA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1387923"/>
                  </a:ext>
                </a:extLst>
              </a:tr>
              <a:tr h="142443">
                <a:tc>
                  <a:txBody>
                    <a:bodyPr/>
                    <a:lstStyle/>
                    <a:p>
                      <a:pPr algn="l" rtl="0" fontAlgn="b"/>
                      <a:r>
                        <a:rPr lang="es-419" sz="1000" b="0" i="0" u="none" strike="noStrike">
                          <a:solidFill>
                            <a:srgbClr val="000000"/>
                          </a:solidFill>
                          <a:effectLst/>
                          <a:latin typeface="Tahoma" panose="020B0604030504040204" pitchFamily="34" charset="0"/>
                        </a:rPr>
                        <a:t>160702 - CAHUAPANAS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430548"/>
                  </a:ext>
                </a:extLst>
              </a:tr>
              <a:tr h="142443">
                <a:tc>
                  <a:txBody>
                    <a:bodyPr/>
                    <a:lstStyle/>
                    <a:p>
                      <a:pPr algn="l" rtl="0" fontAlgn="b"/>
                      <a:r>
                        <a:rPr lang="es-419" sz="1000" b="0" i="0" u="none" strike="noStrike">
                          <a:solidFill>
                            <a:srgbClr val="000000"/>
                          </a:solidFill>
                          <a:effectLst/>
                          <a:latin typeface="Tahoma" panose="020B0604030504040204" pitchFamily="34" charset="0"/>
                        </a:rPr>
                        <a:t>160703 - MANSERICHE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7284233"/>
                  </a:ext>
                </a:extLst>
              </a:tr>
              <a:tr h="142443">
                <a:tc>
                  <a:txBody>
                    <a:bodyPr/>
                    <a:lstStyle/>
                    <a:p>
                      <a:pPr algn="l" rtl="0" fontAlgn="b"/>
                      <a:r>
                        <a:rPr lang="es-419" sz="1000" b="0" i="0" u="none" strike="noStrike">
                          <a:solidFill>
                            <a:srgbClr val="000000"/>
                          </a:solidFill>
                          <a:effectLst/>
                          <a:latin typeface="Tahoma" panose="020B0604030504040204" pitchFamily="34" charset="0"/>
                        </a:rPr>
                        <a:t>160704 - MORONA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4364645"/>
                  </a:ext>
                </a:extLst>
              </a:tr>
              <a:tr h="142443">
                <a:tc>
                  <a:txBody>
                    <a:bodyPr/>
                    <a:lstStyle/>
                    <a:p>
                      <a:pPr algn="l" rtl="0" fontAlgn="b"/>
                      <a:r>
                        <a:rPr lang="es-419" sz="1000" b="0" i="0" u="none" strike="noStrike">
                          <a:solidFill>
                            <a:srgbClr val="000000"/>
                          </a:solidFill>
                          <a:effectLst/>
                          <a:latin typeface="Tahoma" panose="020B0604030504040204" pitchFamily="34" charset="0"/>
                        </a:rPr>
                        <a:t>160705 - PASTAZA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928190"/>
                  </a:ext>
                </a:extLst>
              </a:tr>
              <a:tr h="142443">
                <a:tc>
                  <a:txBody>
                    <a:bodyPr/>
                    <a:lstStyle/>
                    <a:p>
                      <a:pPr algn="l" rtl="0" fontAlgn="b"/>
                      <a:r>
                        <a:rPr lang="es-419" sz="1000" b="0" i="0" u="none" strike="noStrike">
                          <a:solidFill>
                            <a:srgbClr val="000000"/>
                          </a:solidFill>
                          <a:effectLst/>
                          <a:latin typeface="Tahoma" panose="020B0604030504040204" pitchFamily="34" charset="0"/>
                        </a:rPr>
                        <a:t>160706 - ANDOAS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479032"/>
                  </a:ext>
                </a:extLst>
              </a:tr>
              <a:tr h="142443">
                <a:tc>
                  <a:txBody>
                    <a:bodyPr/>
                    <a:lstStyle/>
                    <a:p>
                      <a:pPr algn="l" rtl="0" fontAlgn="b"/>
                      <a:r>
                        <a:rPr lang="es-419" sz="1000" b="1" i="0" u="none" strike="noStrike">
                          <a:solidFill>
                            <a:srgbClr val="000000"/>
                          </a:solidFill>
                          <a:effectLst/>
                          <a:latin typeface="Tahoma" panose="020B0604030504040204" pitchFamily="34" charset="0"/>
                        </a:rPr>
                        <a:t>LORETO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extLst>
                  <a:ext uri="{0D108BD9-81ED-4DB2-BD59-A6C34878D82A}">
                    <a16:rowId xmlns:a16="http://schemas.microsoft.com/office/drawing/2014/main" val="1720448402"/>
                  </a:ext>
                </a:extLst>
              </a:tr>
              <a:tr h="142443">
                <a:tc>
                  <a:txBody>
                    <a:bodyPr/>
                    <a:lstStyle/>
                    <a:p>
                      <a:pPr algn="l" rtl="0" fontAlgn="b"/>
                      <a:r>
                        <a:rPr lang="es-419" sz="1000" b="0" i="0" u="none" strike="noStrike">
                          <a:solidFill>
                            <a:srgbClr val="000000"/>
                          </a:solidFill>
                          <a:effectLst/>
                          <a:latin typeface="Tahoma" panose="020B0604030504040204" pitchFamily="34" charset="0"/>
                        </a:rPr>
                        <a:t>160301 - NAUTA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9335447"/>
                  </a:ext>
                </a:extLst>
              </a:tr>
              <a:tr h="142443">
                <a:tc>
                  <a:txBody>
                    <a:bodyPr/>
                    <a:lstStyle/>
                    <a:p>
                      <a:pPr algn="l" rtl="0" fontAlgn="b"/>
                      <a:r>
                        <a:rPr lang="es-419" sz="1000" b="0" i="0" u="none" strike="noStrike">
                          <a:solidFill>
                            <a:srgbClr val="000000"/>
                          </a:solidFill>
                          <a:effectLst/>
                          <a:latin typeface="Tahoma" panose="020B0604030504040204" pitchFamily="34" charset="0"/>
                        </a:rPr>
                        <a:t>160302 - PARINARI</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9612824"/>
                  </a:ext>
                </a:extLst>
              </a:tr>
              <a:tr h="142443">
                <a:tc>
                  <a:txBody>
                    <a:bodyPr/>
                    <a:lstStyle/>
                    <a:p>
                      <a:pPr algn="l" rtl="0" fontAlgn="b"/>
                      <a:r>
                        <a:rPr lang="es-419" sz="1000" b="0" i="0" u="none" strike="noStrike">
                          <a:solidFill>
                            <a:srgbClr val="000000"/>
                          </a:solidFill>
                          <a:effectLst/>
                          <a:latin typeface="Tahoma" panose="020B0604030504040204" pitchFamily="34" charset="0"/>
                        </a:rPr>
                        <a:t>160303 - TIGRE</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1891921"/>
                  </a:ext>
                </a:extLst>
              </a:tr>
              <a:tr h="142443">
                <a:tc>
                  <a:txBody>
                    <a:bodyPr/>
                    <a:lstStyle/>
                    <a:p>
                      <a:pPr algn="l" rtl="0" fontAlgn="b"/>
                      <a:r>
                        <a:rPr lang="es-419" sz="1000" b="0" i="0" u="none" strike="noStrike">
                          <a:solidFill>
                            <a:srgbClr val="000000"/>
                          </a:solidFill>
                          <a:effectLst/>
                          <a:latin typeface="Tahoma" panose="020B0604030504040204" pitchFamily="34" charset="0"/>
                        </a:rPr>
                        <a:t>160304 - TROMPETEROS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4334182"/>
                  </a:ext>
                </a:extLst>
              </a:tr>
              <a:tr h="142443">
                <a:tc>
                  <a:txBody>
                    <a:bodyPr/>
                    <a:lstStyle/>
                    <a:p>
                      <a:pPr algn="l" rtl="0" fontAlgn="b"/>
                      <a:r>
                        <a:rPr lang="es-419" sz="1000" b="0" i="0" u="none" strike="noStrike">
                          <a:solidFill>
                            <a:srgbClr val="000000"/>
                          </a:solidFill>
                          <a:effectLst/>
                          <a:latin typeface="Tahoma" panose="020B0604030504040204" pitchFamily="34" charset="0"/>
                        </a:rPr>
                        <a:t>160305 - URARINAS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629470"/>
                  </a:ext>
                </a:extLst>
              </a:tr>
              <a:tr h="142443">
                <a:tc>
                  <a:txBody>
                    <a:bodyPr/>
                    <a:lstStyle/>
                    <a:p>
                      <a:pPr algn="l" rtl="0" fontAlgn="b"/>
                      <a:r>
                        <a:rPr lang="es-419" sz="1000" b="1" i="0" u="none" strike="noStrike">
                          <a:solidFill>
                            <a:srgbClr val="000000"/>
                          </a:solidFill>
                          <a:effectLst/>
                          <a:latin typeface="Tahoma" panose="020B0604030504040204" pitchFamily="34" charset="0"/>
                        </a:rPr>
                        <a:t>MAYNAS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2F2F2"/>
                    </a:solidFill>
                  </a:tcPr>
                </a:tc>
                <a:tc>
                  <a:txBody>
                    <a:bodyPr/>
                    <a:lstStyle/>
                    <a:p>
                      <a:pPr algn="ctr" rtl="0" fontAlgn="b"/>
                      <a:r>
                        <a:rPr lang="es-419" sz="1000" b="1" i="0" u="none" strike="noStrike">
                          <a:solidFill>
                            <a:srgbClr val="9C0006"/>
                          </a:solidFill>
                          <a:effectLst/>
                          <a:latin typeface="Tahoma" panose="020B0604030504040204" pitchFamily="34" charset="0"/>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2006164832"/>
                  </a:ext>
                </a:extLst>
              </a:tr>
              <a:tr h="142443">
                <a:tc>
                  <a:txBody>
                    <a:bodyPr/>
                    <a:lstStyle/>
                    <a:p>
                      <a:pPr algn="l" rtl="0" fontAlgn="b"/>
                      <a:r>
                        <a:rPr lang="es-419" sz="1000" b="0" i="0" u="none" strike="noStrike">
                          <a:solidFill>
                            <a:srgbClr val="000000"/>
                          </a:solidFill>
                          <a:effectLst/>
                          <a:latin typeface="Tahoma" panose="020B0604030504040204" pitchFamily="34" charset="0"/>
                        </a:rPr>
                        <a:t>160101 - IQUITOS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a:noFill/>
                    </a:lnB>
                  </a:tcPr>
                </a:tc>
                <a:tc>
                  <a:txBody>
                    <a:bodyPr/>
                    <a:lstStyle/>
                    <a:p>
                      <a:pPr algn="ctr" rtl="0" fontAlgn="b"/>
                      <a:r>
                        <a:rPr lang="es-419" sz="1000" b="0" i="0" u="none" strike="noStrike">
                          <a:solidFill>
                            <a:srgbClr val="9C0006"/>
                          </a:solidFill>
                          <a:effectLst/>
                          <a:latin typeface="Tahoma" panose="020B0604030504040204" pitchFamily="34" charset="0"/>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945368265"/>
                  </a:ext>
                </a:extLst>
              </a:tr>
              <a:tr h="142443">
                <a:tc>
                  <a:txBody>
                    <a:bodyPr/>
                    <a:lstStyle/>
                    <a:p>
                      <a:pPr algn="l" rtl="0" fontAlgn="b"/>
                      <a:r>
                        <a:rPr lang="es-419" sz="1000" b="0" i="0" u="none" strike="noStrike">
                          <a:solidFill>
                            <a:srgbClr val="000000"/>
                          </a:solidFill>
                          <a:effectLst/>
                          <a:latin typeface="Tahoma" panose="020B0604030504040204" pitchFamily="34" charset="0"/>
                        </a:rPr>
                        <a:t>160102 - ALTO NANAY</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2546419"/>
                  </a:ext>
                </a:extLst>
              </a:tr>
              <a:tr h="142443">
                <a:tc>
                  <a:txBody>
                    <a:bodyPr/>
                    <a:lstStyle/>
                    <a:p>
                      <a:pPr algn="l" rtl="0" fontAlgn="b"/>
                      <a:r>
                        <a:rPr lang="es-419" sz="1000" b="0" i="0" u="none" strike="noStrike">
                          <a:solidFill>
                            <a:srgbClr val="000000"/>
                          </a:solidFill>
                          <a:effectLst/>
                          <a:latin typeface="Tahoma" panose="020B0604030504040204" pitchFamily="34" charset="0"/>
                        </a:rPr>
                        <a:t>160103 - FERNANDO LORES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2330192"/>
                  </a:ext>
                </a:extLst>
              </a:tr>
              <a:tr h="142443">
                <a:tc>
                  <a:txBody>
                    <a:bodyPr/>
                    <a:lstStyle/>
                    <a:p>
                      <a:pPr algn="l" rtl="0" fontAlgn="b"/>
                      <a:r>
                        <a:rPr lang="es-419" sz="1000" b="0" i="0" u="none" strike="noStrike">
                          <a:solidFill>
                            <a:srgbClr val="000000"/>
                          </a:solidFill>
                          <a:effectLst/>
                          <a:latin typeface="Tahoma" panose="020B0604030504040204" pitchFamily="34" charset="0"/>
                        </a:rPr>
                        <a:t>160104 - INDIANA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514399"/>
                  </a:ext>
                </a:extLst>
              </a:tr>
              <a:tr h="142443">
                <a:tc>
                  <a:txBody>
                    <a:bodyPr/>
                    <a:lstStyle/>
                    <a:p>
                      <a:pPr algn="l" rtl="0" fontAlgn="b"/>
                      <a:r>
                        <a:rPr lang="es-419" sz="1000" b="0" i="0" u="none" strike="noStrike">
                          <a:solidFill>
                            <a:srgbClr val="000000"/>
                          </a:solidFill>
                          <a:effectLst/>
                          <a:latin typeface="Tahoma" panose="020B0604030504040204" pitchFamily="34" charset="0"/>
                        </a:rPr>
                        <a:t>160105 - LAS AMAZONAS</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5187365"/>
                  </a:ext>
                </a:extLst>
              </a:tr>
              <a:tr h="142443">
                <a:tc>
                  <a:txBody>
                    <a:bodyPr/>
                    <a:lstStyle/>
                    <a:p>
                      <a:pPr algn="l" rtl="0" fontAlgn="b"/>
                      <a:r>
                        <a:rPr lang="es-419" sz="1000" b="0" i="0" u="none" strike="noStrike">
                          <a:solidFill>
                            <a:srgbClr val="000000"/>
                          </a:solidFill>
                          <a:effectLst/>
                          <a:latin typeface="Tahoma" panose="020B0604030504040204" pitchFamily="34" charset="0"/>
                        </a:rPr>
                        <a:t>160106 - MAZAN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7718683"/>
                  </a:ext>
                </a:extLst>
              </a:tr>
              <a:tr h="142443">
                <a:tc>
                  <a:txBody>
                    <a:bodyPr/>
                    <a:lstStyle/>
                    <a:p>
                      <a:pPr algn="l" rtl="0" fontAlgn="b"/>
                      <a:r>
                        <a:rPr lang="es-419" sz="1000" b="0" i="0" u="none" strike="noStrike">
                          <a:solidFill>
                            <a:srgbClr val="000000"/>
                          </a:solidFill>
                          <a:effectLst/>
                          <a:latin typeface="Tahoma" panose="020B0604030504040204" pitchFamily="34" charset="0"/>
                        </a:rPr>
                        <a:t>160107 - NAPO</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8756503"/>
                  </a:ext>
                </a:extLst>
              </a:tr>
              <a:tr h="142443">
                <a:tc>
                  <a:txBody>
                    <a:bodyPr/>
                    <a:lstStyle/>
                    <a:p>
                      <a:pPr algn="l" rtl="0" fontAlgn="b"/>
                      <a:r>
                        <a:rPr lang="es-419" sz="1000" b="0" i="0" u="none" strike="noStrike">
                          <a:solidFill>
                            <a:srgbClr val="000000"/>
                          </a:solidFill>
                          <a:effectLst/>
                          <a:latin typeface="Tahoma" panose="020B0604030504040204" pitchFamily="34" charset="0"/>
                        </a:rPr>
                        <a:t>160108 - PUNCHANA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332061279"/>
                  </a:ext>
                </a:extLst>
              </a:tr>
              <a:tr h="142443">
                <a:tc>
                  <a:txBody>
                    <a:bodyPr/>
                    <a:lstStyle/>
                    <a:p>
                      <a:pPr algn="l" rtl="0" fontAlgn="b"/>
                      <a:r>
                        <a:rPr lang="es-419" sz="1000" b="0" i="0" u="none" strike="noStrike">
                          <a:solidFill>
                            <a:srgbClr val="000000"/>
                          </a:solidFill>
                          <a:effectLst/>
                          <a:latin typeface="Tahoma" panose="020B0604030504040204" pitchFamily="34" charset="0"/>
                        </a:rPr>
                        <a:t>160110 - TORRES CAUSANA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8434507"/>
                  </a:ext>
                </a:extLst>
              </a:tr>
              <a:tr h="142443">
                <a:tc>
                  <a:txBody>
                    <a:bodyPr/>
                    <a:lstStyle/>
                    <a:p>
                      <a:pPr algn="l" rtl="0" fontAlgn="b"/>
                      <a:r>
                        <a:rPr lang="es-419" sz="1000" b="0" i="0" u="none" strike="noStrike">
                          <a:solidFill>
                            <a:srgbClr val="000000"/>
                          </a:solidFill>
                          <a:effectLst/>
                          <a:latin typeface="Tahoma" panose="020B0604030504040204" pitchFamily="34" charset="0"/>
                        </a:rPr>
                        <a:t>160112 - BELEN</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0" fontAlgn="b"/>
                      <a:r>
                        <a:rPr lang="es-419" sz="1000" b="0" i="0" u="none" strike="noStrike">
                          <a:solidFill>
                            <a:srgbClr val="9C0006"/>
                          </a:solidFill>
                          <a:effectLst/>
                          <a:latin typeface="Tahoma" panose="020B0604030504040204" pitchFamily="34" charset="0"/>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C7CE"/>
                    </a:solidFill>
                  </a:tcPr>
                </a:tc>
                <a:extLst>
                  <a:ext uri="{0D108BD9-81ED-4DB2-BD59-A6C34878D82A}">
                    <a16:rowId xmlns:a16="http://schemas.microsoft.com/office/drawing/2014/main" val="3673191423"/>
                  </a:ext>
                </a:extLst>
              </a:tr>
              <a:tr h="142443">
                <a:tc>
                  <a:txBody>
                    <a:bodyPr/>
                    <a:lstStyle/>
                    <a:p>
                      <a:pPr algn="l" rtl="0" fontAlgn="b"/>
                      <a:r>
                        <a:rPr lang="es-419" sz="1000" b="0" i="0" u="none" strike="noStrike">
                          <a:solidFill>
                            <a:srgbClr val="000000"/>
                          </a:solidFill>
                          <a:effectLst/>
                          <a:latin typeface="Tahoma" panose="020B0604030504040204" pitchFamily="34" charset="0"/>
                        </a:rPr>
                        <a:t>160113 - SAN JUAN BAUTISTA</a:t>
                      </a:r>
                    </a:p>
                  </a:txBody>
                  <a:tcPr marL="79175"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es-419" sz="1000" b="0" i="0" u="none" strike="noStrike" dirty="0">
                          <a:solidFill>
                            <a:srgbClr val="000000"/>
                          </a:solidFill>
                          <a:effectLst/>
                          <a:latin typeface="Tahoma" panose="020B060403050404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9BC2E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331292"/>
                  </a:ext>
                </a:extLst>
              </a:tr>
            </a:tbl>
          </a:graphicData>
        </a:graphic>
      </p:graphicFrame>
      <p:pic>
        <p:nvPicPr>
          <p:cNvPr id="11" name="Imagen 10">
            <a:extLst>
              <a:ext uri="{FF2B5EF4-FFF2-40B4-BE49-F238E27FC236}">
                <a16:creationId xmlns:a16="http://schemas.microsoft.com/office/drawing/2014/main" id="{A9DC4018-925F-4009-80B6-9DFC4412AA4F}"/>
              </a:ext>
            </a:extLst>
          </p:cNvPr>
          <p:cNvPicPr>
            <a:picLocks noChangeAspect="1"/>
          </p:cNvPicPr>
          <p:nvPr/>
        </p:nvPicPr>
        <p:blipFill>
          <a:blip r:embed="rId4"/>
          <a:stretch>
            <a:fillRect/>
          </a:stretch>
        </p:blipFill>
        <p:spPr>
          <a:xfrm>
            <a:off x="4834280" y="1649045"/>
            <a:ext cx="3474238" cy="5003879"/>
          </a:xfrm>
          <a:prstGeom prst="rect">
            <a:avLst/>
          </a:prstGeom>
        </p:spPr>
      </p:pic>
    </p:spTree>
    <p:extLst>
      <p:ext uri="{BB962C8B-B14F-4D97-AF65-F5344CB8AC3E}">
        <p14:creationId xmlns:p14="http://schemas.microsoft.com/office/powerpoint/2010/main" val="3835367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02/05/2024</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2024: 5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3,661</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id="{1C6A36B9-4033-4339-8999-A833CB460DF5}"/>
              </a:ext>
            </a:extLst>
          </p:cNvPr>
          <p:cNvSpPr/>
          <p:nvPr/>
        </p:nvSpPr>
        <p:spPr>
          <a:xfrm>
            <a:off x="3805518" y="1710966"/>
            <a:ext cx="4206987"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2020-2021-2022-2023-2024  : </a:t>
            </a:r>
            <a:r>
              <a:rPr lang="es-ES" sz="1400" b="1" dirty="0">
                <a:solidFill>
                  <a:srgbClr val="FF0000"/>
                </a:solidFill>
                <a:latin typeface="Tahoma" panose="020B0604030504040204" pitchFamily="34" charset="0"/>
              </a:rPr>
              <a:t>3,661</a:t>
            </a:r>
            <a:endParaRPr lang="es-PE" sz="1400" dirty="0">
              <a:solidFill>
                <a:srgbClr val="FF0000"/>
              </a:solidFill>
            </a:endParaRPr>
          </a:p>
        </p:txBody>
      </p:sp>
    </p:spTree>
    <p:extLst>
      <p:ext uri="{BB962C8B-B14F-4D97-AF65-F5344CB8AC3E}">
        <p14:creationId xmlns:p14="http://schemas.microsoft.com/office/powerpoint/2010/main" val="2870413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3" y="232818"/>
            <a:ext cx="2334505" cy="8568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31" name="Rectángulo 30">
            <a:extLst>
              <a:ext uri="{FF2B5EF4-FFF2-40B4-BE49-F238E27FC236}">
                <a16:creationId xmlns:a16="http://schemas.microsoft.com/office/drawing/2014/main" id="{EE5FB10D-4742-4B4F-90CF-360DACEFC8C3}"/>
              </a:ext>
            </a:extLst>
          </p:cNvPr>
          <p:cNvSpPr/>
          <p:nvPr/>
        </p:nvSpPr>
        <p:spPr>
          <a:xfrm>
            <a:off x="2174493" y="2464513"/>
            <a:ext cx="8686624" cy="1784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GRACIAS…</a:t>
            </a:r>
          </a:p>
        </p:txBody>
      </p:sp>
      <p:sp>
        <p:nvSpPr>
          <p:cNvPr id="32" name="object 35">
            <a:extLst>
              <a:ext uri="{FF2B5EF4-FFF2-40B4-BE49-F238E27FC236}">
                <a16:creationId xmlns:a16="http://schemas.microsoft.com/office/drawing/2014/main" id="{1E7D3452-054C-4A23-9EE8-1CD3721E3CFA}"/>
              </a:ext>
            </a:extLst>
          </p:cNvPr>
          <p:cNvSpPr txBox="1"/>
          <p:nvPr/>
        </p:nvSpPr>
        <p:spPr>
          <a:xfrm>
            <a:off x="3504124" y="4505550"/>
            <a:ext cx="5183752"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rPr>
              <a:t>GERESA LORETO</a:t>
            </a:r>
            <a:endParaRPr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ahoma"/>
              <a:cs typeface="Tahoma"/>
            </a:endParaRPr>
          </a:p>
        </p:txBody>
      </p:sp>
      <p:pic>
        <p:nvPicPr>
          <p:cNvPr id="33" name="Imagen 32">
            <a:extLst>
              <a:ext uri="{FF2B5EF4-FFF2-40B4-BE49-F238E27FC236}">
                <a16:creationId xmlns:a16="http://schemas.microsoft.com/office/drawing/2014/main" id="{92352F6E-C30C-4A03-A555-A8772D021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6" y="2154001"/>
            <a:ext cx="2360514" cy="2360514"/>
          </a:xfrm>
          <a:prstGeom prst="rect">
            <a:avLst/>
          </a:prstGeom>
        </p:spPr>
      </p:pic>
    </p:spTree>
    <p:extLst>
      <p:ext uri="{BB962C8B-B14F-4D97-AF65-F5344CB8AC3E}">
        <p14:creationId xmlns:p14="http://schemas.microsoft.com/office/powerpoint/2010/main" val="21662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0"/>
            <a:ext cx="12192000"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Vivax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5" name="CuadroTexto 4">
            <a:extLst>
              <a:ext uri="{FF2B5EF4-FFF2-40B4-BE49-F238E27FC236}">
                <a16:creationId xmlns:a16="http://schemas.microsoft.com/office/drawing/2014/main" id="{E93141F9-6077-4790-AB27-B970C7D7AE47}"/>
              </a:ext>
            </a:extLst>
          </p:cNvPr>
          <p:cNvSpPr txBox="1"/>
          <p:nvPr/>
        </p:nvSpPr>
        <p:spPr>
          <a:xfrm>
            <a:off x="4584752" y="6657803"/>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sp>
        <p:nvSpPr>
          <p:cNvPr id="9" name="CuadroTexto 8">
            <a:extLst>
              <a:ext uri="{FF2B5EF4-FFF2-40B4-BE49-F238E27FC236}">
                <a16:creationId xmlns:a16="http://schemas.microsoft.com/office/drawing/2014/main" id="{B1CC3F07-99CF-4209-A3AD-CABC391A536F}"/>
              </a:ext>
            </a:extLst>
          </p:cNvPr>
          <p:cNvSpPr txBox="1"/>
          <p:nvPr/>
        </p:nvSpPr>
        <p:spPr>
          <a:xfrm>
            <a:off x="10315650" y="1411883"/>
            <a:ext cx="1703207" cy="4696542"/>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301" b="1" dirty="0">
                <a:latin typeface="Arial" panose="020B0604020202020204" pitchFamily="34" charset="0"/>
                <a:cs typeface="Arial" panose="020B0604020202020204" pitchFamily="34" charset="0"/>
              </a:rPr>
              <a:t>Hasta la SE </a:t>
            </a:r>
            <a:r>
              <a:rPr lang="es-MX" sz="1301" b="1" dirty="0" smtClean="0">
                <a:latin typeface="Arial" panose="020B0604020202020204" pitchFamily="34" charset="0"/>
                <a:cs typeface="Arial" panose="020B0604020202020204" pitchFamily="34" charset="0"/>
              </a:rPr>
              <a:t>17-2024</a:t>
            </a:r>
            <a:r>
              <a:rPr lang="es-MX" sz="1301" b="1" dirty="0">
                <a:latin typeface="Arial" panose="020B0604020202020204" pitchFamily="34" charset="0"/>
                <a:cs typeface="Arial" panose="020B0604020202020204" pitchFamily="34" charset="0"/>
              </a:rPr>
              <a:t>. en </a:t>
            </a:r>
            <a:r>
              <a:rPr lang="es-MX" sz="1301" b="1" dirty="0" smtClean="0">
                <a:latin typeface="Arial" panose="020B0604020202020204" pitchFamily="34" charset="0"/>
                <a:cs typeface="Arial" panose="020B0604020202020204" pitchFamily="34" charset="0"/>
              </a:rPr>
              <a:t>42  </a:t>
            </a:r>
            <a:r>
              <a:rPr lang="es-MX" sz="1301" b="1" dirty="0">
                <a:latin typeface="Arial" panose="020B0604020202020204" pitchFamily="34" charset="0"/>
                <a:cs typeface="Arial" panose="020B0604020202020204" pitchFamily="34" charset="0"/>
              </a:rPr>
              <a:t>distritos se ha reportado   </a:t>
            </a:r>
            <a:r>
              <a:rPr lang="es-MX" sz="1301" b="1" dirty="0" smtClean="0">
                <a:latin typeface="Arial" panose="020B0604020202020204" pitchFamily="34" charset="0"/>
                <a:cs typeface="Arial" panose="020B0604020202020204" pitchFamily="34" charset="0"/>
              </a:rPr>
              <a:t>7,367 </a:t>
            </a:r>
            <a:r>
              <a:rPr lang="es-MX" sz="1301" b="1" dirty="0">
                <a:latin typeface="Arial" panose="020B0604020202020204" pitchFamily="34" charset="0"/>
                <a:cs typeface="Arial" panose="020B0604020202020204" pitchFamily="34" charset="0"/>
              </a:rPr>
              <a:t>casos de Malaria Vivax, el </a:t>
            </a:r>
            <a:r>
              <a:rPr lang="es-MX" sz="1301" b="1" dirty="0" smtClean="0">
                <a:solidFill>
                  <a:srgbClr val="FF0000"/>
                </a:solidFill>
                <a:latin typeface="Arial" panose="020B0604020202020204" pitchFamily="34" charset="0"/>
                <a:cs typeface="Arial" panose="020B0604020202020204" pitchFamily="34" charset="0"/>
              </a:rPr>
              <a:t>81.78% </a:t>
            </a:r>
            <a:r>
              <a:rPr lang="es-MX" sz="1301" b="1" dirty="0">
                <a:latin typeface="Arial" panose="020B0604020202020204" pitchFamily="34" charset="0"/>
                <a:cs typeface="Arial" panose="020B0604020202020204" pitchFamily="34" charset="0"/>
              </a:rPr>
              <a:t>de casos se concentra en 12 distritos, siendo los 3 distritos principales: Yavarí (</a:t>
            </a:r>
            <a:r>
              <a:rPr lang="es-MX" sz="1301" b="1" dirty="0" smtClean="0">
                <a:latin typeface="Arial" panose="020B0604020202020204" pitchFamily="34" charset="0"/>
                <a:cs typeface="Arial" panose="020B0604020202020204" pitchFamily="34" charset="0"/>
              </a:rPr>
              <a:t>14.82%), </a:t>
            </a:r>
            <a:r>
              <a:rPr lang="es-MX" sz="1301" b="1" dirty="0">
                <a:latin typeface="Arial" panose="020B0604020202020204" pitchFamily="34" charset="0"/>
                <a:cs typeface="Arial" panose="020B0604020202020204" pitchFamily="34" charset="0"/>
              </a:rPr>
              <a:t>Ramón Castilla (</a:t>
            </a:r>
            <a:r>
              <a:rPr lang="es-MX" sz="1301" b="1" dirty="0" smtClean="0">
                <a:latin typeface="Arial" panose="020B0604020202020204" pitchFamily="34" charset="0"/>
                <a:cs typeface="Arial" panose="020B0604020202020204" pitchFamily="34" charset="0"/>
              </a:rPr>
              <a:t>10.91%) </a:t>
            </a:r>
            <a:r>
              <a:rPr lang="es-MX" sz="1301" b="1" dirty="0">
                <a:latin typeface="Arial" panose="020B0604020202020204" pitchFamily="34" charset="0"/>
                <a:cs typeface="Arial" panose="020B0604020202020204" pitchFamily="34" charset="0"/>
              </a:rPr>
              <a:t>y Andoas (</a:t>
            </a:r>
            <a:r>
              <a:rPr lang="es-MX" sz="1301" b="1" dirty="0" smtClean="0">
                <a:latin typeface="Arial" panose="020B0604020202020204" pitchFamily="34" charset="0"/>
                <a:cs typeface="Arial" panose="020B0604020202020204" pitchFamily="34" charset="0"/>
              </a:rPr>
              <a:t>9.56%).</a:t>
            </a:r>
            <a:endParaRPr lang="es-MX" sz="1301" b="1" dirty="0">
              <a:latin typeface="Arial" panose="020B0604020202020204" pitchFamily="34" charset="0"/>
              <a:cs typeface="Arial" panose="020B0604020202020204" pitchFamily="34" charset="0"/>
            </a:endParaRPr>
          </a:p>
          <a:p>
            <a:pPr algn="just"/>
            <a:endParaRPr lang="es-MX" sz="1301" b="1" dirty="0">
              <a:latin typeface="Arial" panose="020B0604020202020204" pitchFamily="34" charset="0"/>
              <a:cs typeface="Arial" panose="020B0604020202020204" pitchFamily="34" charset="0"/>
            </a:endParaRPr>
          </a:p>
          <a:p>
            <a:pPr algn="just"/>
            <a:r>
              <a:rPr lang="es-MX" sz="1301" b="1" dirty="0">
                <a:latin typeface="Arial" panose="020B0604020202020204" pitchFamily="34" charset="0"/>
                <a:cs typeface="Arial" panose="020B0604020202020204" pitchFamily="34" charset="0"/>
              </a:rPr>
              <a:t>En el 2023 en el mismo periodo se han reportado </a:t>
            </a:r>
            <a:r>
              <a:rPr lang="es-MX" sz="1301" b="1" dirty="0" smtClean="0">
                <a:latin typeface="Arial" panose="020B0604020202020204" pitchFamily="34" charset="0"/>
                <a:cs typeface="Arial" panose="020B0604020202020204" pitchFamily="34" charset="0"/>
              </a:rPr>
              <a:t>5,627 </a:t>
            </a:r>
            <a:r>
              <a:rPr lang="es-MX" sz="1301" b="1" dirty="0">
                <a:latin typeface="Arial" panose="020B0604020202020204" pitchFamily="34" charset="0"/>
                <a:cs typeface="Arial" panose="020B0604020202020204" pitchFamily="34" charset="0"/>
              </a:rPr>
              <a:t>casos de malaria Vivax, </a:t>
            </a:r>
            <a:r>
              <a:rPr lang="es-MX" sz="1301" b="1" dirty="0" smtClean="0">
                <a:latin typeface="Arial" panose="020B0604020202020204" pitchFamily="34" charset="0"/>
                <a:cs typeface="Arial" panose="020B0604020202020204" pitchFamily="34" charset="0"/>
              </a:rPr>
              <a:t>1,405 </a:t>
            </a:r>
            <a:r>
              <a:rPr lang="es-MX" sz="1301" b="1" dirty="0">
                <a:latin typeface="Arial" panose="020B0604020202020204" pitchFamily="34" charset="0"/>
                <a:cs typeface="Arial" panose="020B0604020202020204" pitchFamily="34" charset="0"/>
              </a:rPr>
              <a:t>casos menos que en el presente año 2024. </a:t>
            </a:r>
          </a:p>
        </p:txBody>
      </p:sp>
      <p:sp>
        <p:nvSpPr>
          <p:cNvPr id="14" name="CuadroTexto 13">
            <a:extLst>
              <a:ext uri="{FF2B5EF4-FFF2-40B4-BE49-F238E27FC236}">
                <a16:creationId xmlns:a16="http://schemas.microsoft.com/office/drawing/2014/main" id="{7B2A0F1F-9DA8-4BB4-BD8D-2FCDBA72F30B}"/>
              </a:ext>
            </a:extLst>
          </p:cNvPr>
          <p:cNvSpPr txBox="1"/>
          <p:nvPr/>
        </p:nvSpPr>
        <p:spPr>
          <a:xfrm>
            <a:off x="218441" y="4362428"/>
            <a:ext cx="2467044" cy="2348656"/>
          </a:xfrm>
          <a:prstGeom prst="rect">
            <a:avLst/>
          </a:prstGeom>
          <a:solidFill>
            <a:schemeClr val="accent1">
              <a:lumMod val="20000"/>
              <a:lumOff val="80000"/>
            </a:schemeClr>
          </a:solidFill>
          <a:ln>
            <a:solidFill>
              <a:schemeClr val="tx1"/>
            </a:solidFill>
          </a:ln>
        </p:spPr>
        <p:txBody>
          <a:bodyPr wrap="square">
            <a:spAutoFit/>
          </a:bodyPr>
          <a:lstStyle/>
          <a:p>
            <a:pPr algn="just"/>
            <a:r>
              <a:rPr lang="es-MX" sz="1333" b="1" dirty="0">
                <a:latin typeface="Arial" panose="020B0604020202020204" pitchFamily="34" charset="0"/>
                <a:cs typeface="Arial" panose="020B0604020202020204" pitchFamily="34" charset="0"/>
              </a:rPr>
              <a:t>Según el mapa de riesgo de malaria P. Vivax nos presenta, 5 distritos de muy alto riesgo (</a:t>
            </a:r>
            <a:r>
              <a:rPr lang="es-MX" sz="1333" b="1" dirty="0">
                <a:solidFill>
                  <a:srgbClr val="FF0000"/>
                </a:solidFill>
                <a:latin typeface="Arial" panose="020B0604020202020204" pitchFamily="34" charset="0"/>
                <a:cs typeface="Arial" panose="020B0604020202020204" pitchFamily="34" charset="0"/>
              </a:rPr>
              <a:t>Yavarí, Alto Nanay,  Pastaza, Soplin y Yaquerana</a:t>
            </a:r>
            <a:r>
              <a:rPr lang="es-MX" sz="1333" b="1" dirty="0">
                <a:latin typeface="Arial" panose="020B0604020202020204" pitchFamily="34" charset="0"/>
                <a:cs typeface="Arial" panose="020B0604020202020204" pitchFamily="34" charset="0"/>
              </a:rPr>
              <a:t>) , 10 distritos de alto riesgo  y </a:t>
            </a:r>
            <a:r>
              <a:rPr lang="es-MX" sz="1333" b="1" dirty="0" smtClean="0">
                <a:latin typeface="Arial" panose="020B0604020202020204" pitchFamily="34" charset="0"/>
                <a:cs typeface="Arial" panose="020B0604020202020204" pitchFamily="34" charset="0"/>
              </a:rPr>
              <a:t>14 </a:t>
            </a:r>
            <a:r>
              <a:rPr lang="es-MX" sz="1333" b="1" dirty="0">
                <a:latin typeface="Arial" panose="020B0604020202020204" pitchFamily="34" charset="0"/>
                <a:cs typeface="Arial" panose="020B0604020202020204" pitchFamily="34" charset="0"/>
              </a:rPr>
              <a:t>distritos de mediano riesgo y </a:t>
            </a:r>
            <a:r>
              <a:rPr lang="es-MX" sz="1333" b="1" dirty="0" smtClean="0">
                <a:latin typeface="Arial" panose="020B0604020202020204" pitchFamily="34" charset="0"/>
                <a:cs typeface="Arial" panose="020B0604020202020204" pitchFamily="34" charset="0"/>
              </a:rPr>
              <a:t>13 </a:t>
            </a:r>
            <a:r>
              <a:rPr lang="es-MX" sz="1333" b="1" dirty="0">
                <a:latin typeface="Arial" panose="020B0604020202020204" pitchFamily="34" charset="0"/>
                <a:cs typeface="Arial" panose="020B0604020202020204" pitchFamily="34" charset="0"/>
              </a:rPr>
              <a:t>distritos de bajo riesgo y </a:t>
            </a:r>
            <a:r>
              <a:rPr lang="es-MX" sz="1333" b="1" dirty="0" smtClean="0">
                <a:latin typeface="Arial" panose="020B0604020202020204" pitchFamily="34" charset="0"/>
                <a:cs typeface="Arial" panose="020B0604020202020204" pitchFamily="34" charset="0"/>
              </a:rPr>
              <a:t>11 </a:t>
            </a:r>
            <a:r>
              <a:rPr lang="es-MX" sz="1333" b="1" dirty="0">
                <a:latin typeface="Arial" panose="020B0604020202020204" pitchFamily="34" charset="0"/>
                <a:cs typeface="Arial" panose="020B0604020202020204" pitchFamily="34" charset="0"/>
              </a:rPr>
              <a:t>distritos sin riesgo de transmisión. </a:t>
            </a:r>
            <a:endParaRPr lang="es-MX" sz="1333" dirty="0"/>
          </a:p>
        </p:txBody>
      </p:sp>
      <p:pic>
        <p:nvPicPr>
          <p:cNvPr id="4" name="Imagen 3"/>
          <p:cNvPicPr>
            <a:picLocks noChangeAspect="1"/>
          </p:cNvPicPr>
          <p:nvPr/>
        </p:nvPicPr>
        <p:blipFill>
          <a:blip r:embed="rId3"/>
          <a:stretch>
            <a:fillRect/>
          </a:stretch>
        </p:blipFill>
        <p:spPr>
          <a:xfrm>
            <a:off x="170181" y="881918"/>
            <a:ext cx="2563564" cy="3480510"/>
          </a:xfrm>
          <a:prstGeom prst="rect">
            <a:avLst/>
          </a:prstGeom>
        </p:spPr>
      </p:pic>
      <p:pic>
        <p:nvPicPr>
          <p:cNvPr id="8" name="Imagen 7"/>
          <p:cNvPicPr>
            <a:picLocks noChangeAspect="1"/>
          </p:cNvPicPr>
          <p:nvPr/>
        </p:nvPicPr>
        <p:blipFill>
          <a:blip r:embed="rId4"/>
          <a:stretch>
            <a:fillRect/>
          </a:stretch>
        </p:blipFill>
        <p:spPr>
          <a:xfrm>
            <a:off x="2876470" y="1098487"/>
            <a:ext cx="7296455" cy="5323334"/>
          </a:xfrm>
          <a:prstGeom prst="rect">
            <a:avLst/>
          </a:prstGeom>
        </p:spPr>
      </p:pic>
    </p:spTree>
    <p:extLst>
      <p:ext uri="{BB962C8B-B14F-4D97-AF65-F5344CB8AC3E}">
        <p14:creationId xmlns:p14="http://schemas.microsoft.com/office/powerpoint/2010/main" val="126646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431401" y="0"/>
            <a:ext cx="11329198" cy="77227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a:p>
            <a:pPr algn="ct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a:t>
            </a:r>
            <a:r>
              <a:rPr lang="es-ES" sz="2286" dirty="0" err="1">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Falciparum</a:t>
            </a:r>
            <a:r>
              <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por distritos, Región Loreto, </a:t>
            </a:r>
          </a:p>
          <a:p>
            <a:pPr algn="ct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01 - </a:t>
            </a:r>
            <a:r>
              <a:rPr lang="es-ES" sz="2286" b="1" dirty="0" smtClean="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- 2024 )</a:t>
            </a:r>
          </a:p>
          <a:p>
            <a:pPr algn="ctr"/>
            <a:endParaRPr lang="es-ES" sz="2286"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endParaRPr>
          </a:p>
        </p:txBody>
      </p:sp>
      <p:sp>
        <p:nvSpPr>
          <p:cNvPr id="8" name="CuadroTexto 7">
            <a:extLst>
              <a:ext uri="{FF2B5EF4-FFF2-40B4-BE49-F238E27FC236}">
                <a16:creationId xmlns:a16="http://schemas.microsoft.com/office/drawing/2014/main" id="{5D8A7E2B-CCA8-C0AC-E667-DAD88F190D9B}"/>
              </a:ext>
            </a:extLst>
          </p:cNvPr>
          <p:cNvSpPr txBox="1"/>
          <p:nvPr/>
        </p:nvSpPr>
        <p:spPr>
          <a:xfrm>
            <a:off x="41188" y="5550213"/>
            <a:ext cx="12109623" cy="1196481"/>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35" b="1" dirty="0">
                <a:latin typeface="Arial" panose="020B0604020202020204" pitchFamily="34" charset="0"/>
                <a:cs typeface="Arial" panose="020B0604020202020204" pitchFamily="34" charset="0"/>
              </a:rPr>
              <a:t>Hasta la S.E. </a:t>
            </a:r>
            <a:r>
              <a:rPr lang="es-ES" sz="1435" b="1" dirty="0" smtClean="0">
                <a:latin typeface="Arial" panose="020B0604020202020204" pitchFamily="34" charset="0"/>
                <a:cs typeface="Arial" panose="020B0604020202020204" pitchFamily="34" charset="0"/>
              </a:rPr>
              <a:t>17 </a:t>
            </a:r>
            <a:r>
              <a:rPr lang="es-ES" sz="1435" b="1" dirty="0">
                <a:latin typeface="Arial" panose="020B0604020202020204" pitchFamily="34" charset="0"/>
                <a:cs typeface="Arial" panose="020B0604020202020204" pitchFamily="34" charset="0"/>
              </a:rPr>
              <a:t>- 2024 se han reportado </a:t>
            </a:r>
            <a:r>
              <a:rPr lang="es-ES" sz="1435" b="1" dirty="0" smtClean="0">
                <a:latin typeface="Arial" panose="020B0604020202020204" pitchFamily="34" charset="0"/>
                <a:cs typeface="Arial" panose="020B0604020202020204" pitchFamily="34" charset="0"/>
              </a:rPr>
              <a:t>1,707 </a:t>
            </a:r>
            <a:r>
              <a:rPr lang="es-ES" sz="1435" b="1" dirty="0">
                <a:latin typeface="Arial" panose="020B0604020202020204" pitchFamily="34" charset="0"/>
                <a:cs typeface="Arial" panose="020B0604020202020204" pitchFamily="34" charset="0"/>
              </a:rPr>
              <a:t>casos de Malaria Falciparum, 5 distritos concentran el </a:t>
            </a:r>
            <a:r>
              <a:rPr lang="es-ES" sz="1435" b="1" dirty="0" smtClean="0">
                <a:solidFill>
                  <a:srgbClr val="FF0000"/>
                </a:solidFill>
                <a:latin typeface="Arial" panose="020B0604020202020204" pitchFamily="34" charset="0"/>
                <a:cs typeface="Arial" panose="020B0604020202020204" pitchFamily="34" charset="0"/>
              </a:rPr>
              <a:t>83.77%</a:t>
            </a:r>
            <a:r>
              <a:rPr lang="es-ES" sz="1435" b="1" dirty="0" smtClean="0">
                <a:latin typeface="Arial" panose="020B0604020202020204" pitchFamily="34" charset="0"/>
                <a:cs typeface="Arial" panose="020B0604020202020204" pitchFamily="34" charset="0"/>
              </a:rPr>
              <a:t> </a:t>
            </a:r>
            <a:r>
              <a:rPr lang="es-ES" sz="1435" b="1" dirty="0">
                <a:latin typeface="Arial" panose="020B0604020202020204" pitchFamily="34" charset="0"/>
                <a:cs typeface="Arial" panose="020B0604020202020204" pitchFamily="34" charset="0"/>
              </a:rPr>
              <a:t>de los casos, </a:t>
            </a:r>
            <a:r>
              <a:rPr lang="es-ES" sz="1435" b="1" dirty="0" smtClean="0">
                <a:latin typeface="Arial" panose="020B0604020202020204" pitchFamily="34" charset="0"/>
                <a:cs typeface="Arial" panose="020B0604020202020204" pitchFamily="34" charset="0"/>
              </a:rPr>
              <a:t>los </a:t>
            </a:r>
            <a:r>
              <a:rPr lang="es-ES" sz="1435" b="1" dirty="0">
                <a:latin typeface="Arial" panose="020B0604020202020204" pitchFamily="34" charset="0"/>
                <a:cs typeface="Arial" panose="020B0604020202020204" pitchFamily="34" charset="0"/>
              </a:rPr>
              <a:t>distritos que mayor casos reportan son: Andoas (</a:t>
            </a:r>
            <a:r>
              <a:rPr lang="es-ES" sz="1435" b="1" dirty="0" smtClean="0">
                <a:latin typeface="Arial" panose="020B0604020202020204" pitchFamily="34" charset="0"/>
                <a:cs typeface="Arial" panose="020B0604020202020204" pitchFamily="34" charset="0"/>
              </a:rPr>
              <a:t>26.95%), Urarinas (16.34%), Trompeteros (15.64%), Pastaza (14.59%) y Morona (10.25%). </a:t>
            </a:r>
            <a:r>
              <a:rPr lang="es-ES" sz="1435" b="1" dirty="0">
                <a:latin typeface="Arial" panose="020B0604020202020204" pitchFamily="34" charset="0"/>
                <a:cs typeface="Arial" panose="020B0604020202020204" pitchFamily="34" charset="0"/>
              </a:rPr>
              <a:t>Existe un incremento </a:t>
            </a:r>
            <a:r>
              <a:rPr lang="es-ES" sz="1435" b="1" dirty="0" smtClean="0">
                <a:latin typeface="Arial" panose="020B0604020202020204" pitchFamily="34" charset="0"/>
                <a:cs typeface="Arial" panose="020B0604020202020204" pitchFamily="34" charset="0"/>
              </a:rPr>
              <a:t>del 67% de los </a:t>
            </a:r>
            <a:r>
              <a:rPr lang="es-ES" sz="1435" b="1" dirty="0">
                <a:latin typeface="Arial" panose="020B0604020202020204" pitchFamily="34" charset="0"/>
                <a:cs typeface="Arial" panose="020B0604020202020204" pitchFamily="34" charset="0"/>
              </a:rPr>
              <a:t>casos de malaria falciparum con respecto al mismo periodo 2023 (</a:t>
            </a:r>
            <a:r>
              <a:rPr lang="es-ES" sz="1435" b="1" dirty="0" smtClean="0">
                <a:latin typeface="Arial" panose="020B0604020202020204" pitchFamily="34" charset="0"/>
                <a:cs typeface="Arial" panose="020B0604020202020204" pitchFamily="34" charset="0"/>
              </a:rPr>
              <a:t>685 casos más)</a:t>
            </a:r>
            <a:endParaRPr lang="es-ES" sz="1435" b="1" i="1" dirty="0">
              <a:latin typeface="Arial" panose="020B0604020202020204" pitchFamily="34" charset="0"/>
              <a:cs typeface="Arial" panose="020B0604020202020204" pitchFamily="34" charset="0"/>
            </a:endParaRPr>
          </a:p>
          <a:p>
            <a:pPr algn="just"/>
            <a:r>
              <a:rPr lang="es-ES" sz="1435" b="1" dirty="0">
                <a:latin typeface="Arial" panose="020B0604020202020204" pitchFamily="34" charset="0"/>
                <a:cs typeface="Arial" panose="020B0604020202020204" pitchFamily="34" charset="0"/>
              </a:rPr>
              <a:t>Según el mapa de riesgo de la SE </a:t>
            </a:r>
            <a:r>
              <a:rPr lang="es-ES" sz="1435" b="1" dirty="0" smtClean="0">
                <a:latin typeface="Arial" panose="020B0604020202020204" pitchFamily="34" charset="0"/>
                <a:cs typeface="Arial" panose="020B0604020202020204" pitchFamily="34" charset="0"/>
              </a:rPr>
              <a:t>17-2024</a:t>
            </a:r>
            <a:r>
              <a:rPr lang="es-ES" sz="1435" b="1" dirty="0">
                <a:latin typeface="Arial" panose="020B0604020202020204" pitchFamily="34" charset="0"/>
                <a:cs typeface="Arial" panose="020B0604020202020204" pitchFamily="34" charset="0"/>
              </a:rPr>
              <a:t>, 06 distritos se encuentran en Alto Riesgo de transmisión de malaria falciparum (Pastaza, Andoas, Trompeteros, Tigre , Yavarí y Urarinas).</a:t>
            </a:r>
            <a:endParaRPr lang="es-PE" sz="1435"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11A6327-9C27-4593-AEB8-C1818628CB62}"/>
              </a:ext>
            </a:extLst>
          </p:cNvPr>
          <p:cNvSpPr txBox="1"/>
          <p:nvPr/>
        </p:nvSpPr>
        <p:spPr>
          <a:xfrm>
            <a:off x="5741523" y="5296018"/>
            <a:ext cx="3500256" cy="206660"/>
          </a:xfrm>
          <a:prstGeom prst="rect">
            <a:avLst/>
          </a:prstGeom>
          <a:noFill/>
        </p:spPr>
        <p:txBody>
          <a:bodyPr wrap="square" rtlCol="0">
            <a:spAutoFit/>
          </a:bodyPr>
          <a:lstStyle/>
          <a:p>
            <a:r>
              <a:rPr lang="es-MX" sz="743" dirty="0"/>
              <a:t>Fuente: Base de datos del Noti Web de la Dirección de Epidemiología- GERESA Loreto</a:t>
            </a:r>
          </a:p>
        </p:txBody>
      </p:sp>
      <p:pic>
        <p:nvPicPr>
          <p:cNvPr id="4" name="Imagen 3"/>
          <p:cNvPicPr>
            <a:picLocks noChangeAspect="1"/>
          </p:cNvPicPr>
          <p:nvPr/>
        </p:nvPicPr>
        <p:blipFill>
          <a:blip r:embed="rId3"/>
          <a:stretch>
            <a:fillRect/>
          </a:stretch>
        </p:blipFill>
        <p:spPr>
          <a:xfrm>
            <a:off x="701210" y="935620"/>
            <a:ext cx="3141585" cy="4441448"/>
          </a:xfrm>
          <a:prstGeom prst="rect">
            <a:avLst/>
          </a:prstGeom>
        </p:spPr>
      </p:pic>
      <p:pic>
        <p:nvPicPr>
          <p:cNvPr id="10" name="Imagen 9"/>
          <p:cNvPicPr>
            <a:picLocks noChangeAspect="1"/>
          </p:cNvPicPr>
          <p:nvPr/>
        </p:nvPicPr>
        <p:blipFill>
          <a:blip r:embed="rId4"/>
          <a:stretch>
            <a:fillRect/>
          </a:stretch>
        </p:blipFill>
        <p:spPr>
          <a:xfrm>
            <a:off x="4210008" y="945421"/>
            <a:ext cx="6951978" cy="4303063"/>
          </a:xfrm>
          <a:prstGeom prst="rect">
            <a:avLst/>
          </a:prstGeom>
        </p:spPr>
      </p:pic>
    </p:spTree>
    <p:extLst>
      <p:ext uri="{BB962C8B-B14F-4D97-AF65-F5344CB8AC3E}">
        <p14:creationId xmlns:p14="http://schemas.microsoft.com/office/powerpoint/2010/main" val="7426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690179"/>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Índice Parasitario Anual –IPA x 1000 hab. Región Loreto,  S.E. </a:t>
            </a:r>
            <a:r>
              <a:rPr lang="es-ES" sz="2286" b="1" dirty="0" smtClean="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17- </a:t>
            </a:r>
            <a:r>
              <a:rPr lang="es-ES" sz="2286"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2024</a:t>
            </a:r>
          </a:p>
        </p:txBody>
      </p:sp>
      <p:sp>
        <p:nvSpPr>
          <p:cNvPr id="7" name="1 CuadroTexto"/>
          <p:cNvSpPr txBox="1"/>
          <p:nvPr/>
        </p:nvSpPr>
        <p:spPr>
          <a:xfrm>
            <a:off x="0" y="5986068"/>
            <a:ext cx="12192000" cy="795987"/>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524" dirty="0">
                <a:effectLst/>
                <a:latin typeface="Arial" panose="020B0604020202020204" pitchFamily="34" charset="0"/>
                <a:cs typeface="Arial" panose="020B0604020202020204" pitchFamily="34" charset="0"/>
              </a:rPr>
              <a:t>Según el nivel de  riesgo para Malaria hasta la S.E. </a:t>
            </a:r>
            <a:r>
              <a:rPr lang="es-PE" sz="1524" dirty="0" smtClean="0">
                <a:effectLst/>
                <a:latin typeface="Arial" panose="020B0604020202020204" pitchFamily="34" charset="0"/>
                <a:cs typeface="Arial" panose="020B0604020202020204" pitchFamily="34" charset="0"/>
              </a:rPr>
              <a:t>17 </a:t>
            </a:r>
            <a:r>
              <a:rPr lang="es-PE" sz="1524" dirty="0">
                <a:effectLst/>
                <a:latin typeface="Arial" panose="020B0604020202020204" pitchFamily="34" charset="0"/>
                <a:cs typeface="Arial" panose="020B0604020202020204" pitchFamily="34" charset="0"/>
              </a:rPr>
              <a:t>- 2024, Loreto reporta: 7 distritos de Muy Alto riesgo (</a:t>
            </a:r>
            <a:r>
              <a:rPr lang="es-PE" sz="1524" dirty="0" err="1">
                <a:effectLst/>
                <a:latin typeface="Arial" panose="020B0604020202020204" pitchFamily="34" charset="0"/>
                <a:cs typeface="Arial" panose="020B0604020202020204" pitchFamily="34" charset="0"/>
              </a:rPr>
              <a:t>Yavari</a:t>
            </a:r>
            <a:r>
              <a:rPr lang="es-PE" sz="1524" dirty="0">
                <a:effectLst/>
                <a:latin typeface="Arial" panose="020B0604020202020204" pitchFamily="34" charset="0"/>
                <a:cs typeface="Arial" panose="020B0604020202020204" pitchFamily="34" charset="0"/>
              </a:rPr>
              <a:t>, Alto Nanay, </a:t>
            </a:r>
            <a:r>
              <a:rPr lang="es-PE" sz="1524" dirty="0" err="1">
                <a:effectLst/>
                <a:latin typeface="Arial" panose="020B0604020202020204" pitchFamily="34" charset="0"/>
                <a:cs typeface="Arial" panose="020B0604020202020204" pitchFamily="34" charset="0"/>
              </a:rPr>
              <a:t>Yaquerana</a:t>
            </a:r>
            <a:r>
              <a:rPr lang="es-PE" sz="1524" dirty="0">
                <a:effectLst/>
                <a:latin typeface="Arial" panose="020B0604020202020204" pitchFamily="34" charset="0"/>
                <a:cs typeface="Arial" panose="020B0604020202020204" pitchFamily="34" charset="0"/>
              </a:rPr>
              <a:t>, Soplin, Pastaza, Tigre, y Andoas), 8 distritos de Alto riesgo, 13 de Mediano riesgo y 14 de bajo riesgo de transmisión de malaria. El TIA regional es de </a:t>
            </a:r>
            <a:r>
              <a:rPr lang="es-PE" sz="1524" dirty="0" smtClean="0">
                <a:effectLst/>
                <a:latin typeface="Arial" panose="020B0604020202020204" pitchFamily="34" charset="0"/>
                <a:cs typeface="Arial" panose="020B0604020202020204" pitchFamily="34" charset="0"/>
              </a:rPr>
              <a:t>9.12 </a:t>
            </a:r>
            <a:r>
              <a:rPr lang="es-PE" sz="1524" dirty="0">
                <a:effectLst/>
                <a:latin typeface="Arial" panose="020B0604020202020204" pitchFamily="34" charset="0"/>
                <a:cs typeface="Arial" panose="020B0604020202020204" pitchFamily="34" charset="0"/>
              </a:rPr>
              <a:t>casos x 1,000 hab, estratificado como de Mediano riesgo.</a:t>
            </a:r>
          </a:p>
        </p:txBody>
      </p:sp>
      <p:sp>
        <p:nvSpPr>
          <p:cNvPr id="8" name="CuadroTexto 7">
            <a:extLst>
              <a:ext uri="{FF2B5EF4-FFF2-40B4-BE49-F238E27FC236}">
                <a16:creationId xmlns:a16="http://schemas.microsoft.com/office/drawing/2014/main" id="{76C28EFB-1857-4789-B7ED-CC10D6B802FA}"/>
              </a:ext>
            </a:extLst>
          </p:cNvPr>
          <p:cNvSpPr txBox="1"/>
          <p:nvPr/>
        </p:nvSpPr>
        <p:spPr>
          <a:xfrm>
            <a:off x="328111" y="5791078"/>
            <a:ext cx="3252629" cy="194990"/>
          </a:xfrm>
          <a:prstGeom prst="rect">
            <a:avLst/>
          </a:prstGeom>
          <a:noFill/>
        </p:spPr>
        <p:txBody>
          <a:bodyPr wrap="square" rtlCol="0">
            <a:spAutoFit/>
          </a:bodyPr>
          <a:lstStyle/>
          <a:p>
            <a:r>
              <a:rPr lang="es-MX" sz="667" dirty="0"/>
              <a:t>Fuente: Base de datos del Noti Web de la Dirección de Epidemiología- GERESA Loreto</a:t>
            </a:r>
          </a:p>
        </p:txBody>
      </p:sp>
      <p:pic>
        <p:nvPicPr>
          <p:cNvPr id="2" name="Imagen 1"/>
          <p:cNvPicPr>
            <a:picLocks noChangeAspect="1"/>
          </p:cNvPicPr>
          <p:nvPr/>
        </p:nvPicPr>
        <p:blipFill>
          <a:blip r:embed="rId3"/>
          <a:stretch>
            <a:fillRect/>
          </a:stretch>
        </p:blipFill>
        <p:spPr>
          <a:xfrm>
            <a:off x="471770" y="1126907"/>
            <a:ext cx="11389141" cy="4401534"/>
          </a:xfrm>
          <a:prstGeom prst="rect">
            <a:avLst/>
          </a:prstGeom>
        </p:spPr>
      </p:pic>
    </p:spTree>
    <p:extLst>
      <p:ext uri="{BB962C8B-B14F-4D97-AF65-F5344CB8AC3E}">
        <p14:creationId xmlns:p14="http://schemas.microsoft.com/office/powerpoint/2010/main" val="1143473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2735</TotalTime>
  <Words>5288</Words>
  <Application>Microsoft Office PowerPoint</Application>
  <PresentationFormat>Panorámica</PresentationFormat>
  <Paragraphs>635</Paragraphs>
  <Slides>69</Slides>
  <Notes>20</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2</vt:i4>
      </vt:variant>
      <vt:variant>
        <vt:lpstr>Títulos de diapositiva</vt:lpstr>
      </vt:variant>
      <vt:variant>
        <vt:i4>69</vt:i4>
      </vt:variant>
    </vt:vector>
  </HeadingPairs>
  <TitlesOfParts>
    <vt:vector size="83" baseType="lpstr">
      <vt:lpstr>Algerian</vt:lpstr>
      <vt:lpstr>Arial</vt:lpstr>
      <vt:lpstr>Arial Black</vt:lpstr>
      <vt:lpstr>Calibri</vt:lpstr>
      <vt:lpstr>Calibri Light</vt:lpstr>
      <vt:lpstr>Cambria</vt:lpstr>
      <vt:lpstr>Century Gothic</vt:lpstr>
      <vt:lpstr>Georgia</vt:lpstr>
      <vt:lpstr>Tahoma</vt:lpstr>
      <vt:lpstr>Times New Roman</vt:lpstr>
      <vt:lpstr>Wingdings</vt:lpstr>
      <vt:lpstr>Tema de Office</vt:lpstr>
      <vt:lpstr>Hoja de cálculo</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DEL VIRUS DENGUE</vt:lpstr>
      <vt:lpstr>Presentación de PowerPoint</vt:lpstr>
      <vt:lpstr>Presentación de PowerPoint</vt:lpstr>
      <vt:lpstr>Presentación de PowerPoint</vt:lpstr>
      <vt:lpstr>Presentación de PowerPoint</vt:lpstr>
      <vt:lpstr>Presentación de PowerPoint</vt:lpstr>
      <vt:lpstr>CONTROL DEL VECTOR </vt:lpstr>
      <vt:lpstr>AVANCE DE II CICLO DE TRATAMIENTO FOCAL EN LA CIUDAD DE IQUITOS ABRIL 2024</vt:lpstr>
      <vt:lpstr>Presentación de PowerPoint</vt:lpstr>
      <vt:lpstr>AVANCE DE II CICLO DE TRATAMIENTO FOCAL EN LOCALIDADES PERIURBANAS A LA CIUDAD DE  IQUITOS ABRIL 2024</vt:lpstr>
      <vt:lpstr>AVANCE DE II CICLO DE TRATAMIENTO FOCAL EN LOCALIDADES DE LA REGION LORETO ABRIL 2024</vt:lpstr>
      <vt:lpstr>LEPTOSPIROSIS</vt:lpstr>
      <vt:lpstr>Presentación de PowerPoint</vt:lpstr>
      <vt:lpstr>Presentación de PowerPoint</vt:lpstr>
      <vt:lpstr>Presentación de PowerPoint</vt:lpstr>
      <vt:lpstr>LABORATORIO DE REFERENCIAL REGIONAL DE LORETO</vt:lpstr>
      <vt:lpstr>Presentación de PowerPoint</vt:lpstr>
      <vt:lpstr>Presentación de PowerPoint</vt:lpstr>
      <vt:lpstr>Presentación de PowerPoint</vt:lpstr>
      <vt:lpstr>OROPUCHE</vt:lpstr>
      <vt:lpstr>Presentación de PowerPoint</vt:lpstr>
      <vt:lpstr>Presentación de PowerPoint</vt:lpstr>
      <vt:lpstr>OFIDISMO</vt:lpstr>
      <vt:lpstr>Presentación de PowerPoint</vt:lpstr>
      <vt:lpstr>TUBERCULOSIS</vt:lpstr>
      <vt:lpstr>Presentación de PowerPoint</vt:lpstr>
      <vt:lpstr>MUERTEs MATERNAs</vt:lpstr>
      <vt:lpstr>Presentación de PowerPoint</vt:lpstr>
      <vt:lpstr>Presentación de PowerPoint</vt:lpstr>
      <vt:lpstr>Presentación de PowerPoint</vt:lpstr>
      <vt:lpstr>Presentación de PowerPoint</vt:lpstr>
      <vt:lpstr>Presentación de PowerPoint</vt:lpstr>
      <vt:lpstr>Presentación de PowerPoint</vt:lpstr>
      <vt:lpstr>MUERTES FETALES Y NEONATALES</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Peru</cp:lastModifiedBy>
  <cp:revision>176</cp:revision>
  <dcterms:created xsi:type="dcterms:W3CDTF">2024-04-16T19:26:49Z</dcterms:created>
  <dcterms:modified xsi:type="dcterms:W3CDTF">2024-05-06T02:38:23Z</dcterms:modified>
</cp:coreProperties>
</file>