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76" r:id="rId5"/>
    <p:sldId id="282" r:id="rId6"/>
    <p:sldId id="283" r:id="rId7"/>
    <p:sldId id="277" r:id="rId8"/>
    <p:sldId id="278" r:id="rId9"/>
    <p:sldId id="279" r:id="rId10"/>
    <p:sldId id="280" r:id="rId11"/>
    <p:sldId id="281" r:id="rId12"/>
    <p:sldId id="284" r:id="rId13"/>
    <p:sldId id="270" r:id="rId14"/>
  </p:sldIdLst>
  <p:sldSz cx="18288000" cy="10287000"/>
  <p:notesSz cx="6888163" cy="10020300"/>
  <p:embeddedFontLst>
    <p:embeddedFont>
      <p:font typeface="Arial Black" panose="020B0A04020102020204" pitchFamily="34" charset="0"/>
      <p:bold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 Ultra Bold" panose="020B0A02020104020203" pitchFamily="34" charset="0"/>
      <p:regular r:id="rId25"/>
    </p:embeddedFont>
    <p:embeddedFont>
      <p:font typeface="Montserrat Classic" panose="020B0604020202020204" charset="0"/>
      <p:regular r:id="rId26"/>
    </p:embeddedFont>
    <p:embeddedFont>
      <p:font typeface="Montserrat Classic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3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8810390-7543-43C2-98D5-2C220847246E}" type="datetimeFigureOut">
              <a:rPr lang="es-MX" smtClean="0"/>
              <a:t>27/06/2025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DF1FE2-090B-470B-A203-0FBF69C58C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96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2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8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45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827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3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F1FE2-090B-470B-A203-0FBF69C58CB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54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14324902" y="1469072"/>
            <a:ext cx="4879847" cy="15755995"/>
          </a:xfrm>
          <a:custGeom>
            <a:avLst/>
            <a:gdLst/>
            <a:ahLst/>
            <a:cxnLst/>
            <a:rect l="l" t="t" r="r" b="b"/>
            <a:pathLst>
              <a:path w="4879847" h="15755995">
                <a:moveTo>
                  <a:pt x="0" y="0"/>
                </a:moveTo>
                <a:lnTo>
                  <a:pt x="4879847" y="0"/>
                </a:lnTo>
                <a:lnTo>
                  <a:pt x="4879847" y="15755996"/>
                </a:lnTo>
                <a:lnTo>
                  <a:pt x="0" y="15755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23159228" y="526605"/>
            <a:ext cx="21809050" cy="25908662"/>
          </a:xfrm>
          <a:custGeom>
            <a:avLst/>
            <a:gdLst/>
            <a:ahLst/>
            <a:cxnLst/>
            <a:rect l="l" t="t" r="r" b="b"/>
            <a:pathLst>
              <a:path w="9336114" h="9336114">
                <a:moveTo>
                  <a:pt x="0" y="0"/>
                </a:moveTo>
                <a:lnTo>
                  <a:pt x="9336113" y="0"/>
                </a:lnTo>
                <a:lnTo>
                  <a:pt x="9336113" y="9336114"/>
                </a:lnTo>
                <a:lnTo>
                  <a:pt x="0" y="93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689456" y="3444202"/>
            <a:ext cx="1408394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0" spc="427" dirty="0">
                <a:solidFill>
                  <a:srgbClr val="2A2E3A"/>
                </a:solidFill>
                <a:latin typeface="Montserrat Classic Bold"/>
              </a:rPr>
              <a:t>REPORTE DE LA VIGILANCIA IAAS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521329" y="-3317944"/>
            <a:ext cx="2336254" cy="7543272"/>
          </a:xfrm>
          <a:custGeom>
            <a:avLst/>
            <a:gdLst/>
            <a:ahLst/>
            <a:cxnLst/>
            <a:rect l="l" t="t" r="r" b="b"/>
            <a:pathLst>
              <a:path w="2336254" h="7543272">
                <a:moveTo>
                  <a:pt x="0" y="0"/>
                </a:moveTo>
                <a:lnTo>
                  <a:pt x="2336254" y="0"/>
                </a:lnTo>
                <a:lnTo>
                  <a:pt x="2336254" y="7543273"/>
                </a:lnTo>
                <a:lnTo>
                  <a:pt x="0" y="7543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-434583" y="-7892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857148" y="2051198"/>
            <a:ext cx="1001214" cy="1156078"/>
          </a:xfrm>
          <a:custGeom>
            <a:avLst/>
            <a:gdLst/>
            <a:ahLst/>
            <a:cxnLst/>
            <a:rect l="l" t="t" r="r" b="b"/>
            <a:pathLst>
              <a:path w="1001214" h="1156078">
                <a:moveTo>
                  <a:pt x="0" y="0"/>
                </a:moveTo>
                <a:lnTo>
                  <a:pt x="1001214" y="0"/>
                </a:lnTo>
                <a:lnTo>
                  <a:pt x="1001214" y="1156079"/>
                </a:lnTo>
                <a:lnTo>
                  <a:pt x="0" y="1156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72758" y="7454921"/>
            <a:ext cx="540836" cy="534936"/>
          </a:xfrm>
          <a:custGeom>
            <a:avLst/>
            <a:gdLst/>
            <a:ahLst/>
            <a:cxnLst/>
            <a:rect l="l" t="t" r="r" b="b"/>
            <a:pathLst>
              <a:path w="540836" h="534936">
                <a:moveTo>
                  <a:pt x="0" y="0"/>
                </a:moveTo>
                <a:lnTo>
                  <a:pt x="540836" y="0"/>
                </a:lnTo>
                <a:lnTo>
                  <a:pt x="540836" y="534936"/>
                </a:lnTo>
                <a:lnTo>
                  <a:pt x="0" y="534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27707" y="5382763"/>
            <a:ext cx="8233908" cy="150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45"/>
              </a:lnSpc>
            </a:pPr>
            <a:r>
              <a:rPr lang="en-US" sz="5400" spc="391" dirty="0">
                <a:solidFill>
                  <a:srgbClr val="4DBF38"/>
                </a:solidFill>
                <a:latin typeface="Montserrat Classic Bold"/>
              </a:rPr>
              <a:t>MAYO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98581" y="2161807"/>
            <a:ext cx="7137762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Centro de Prevención y Control</a:t>
            </a:r>
          </a:p>
          <a:p>
            <a:pPr algn="l">
              <a:lnSpc>
                <a:spcPts val="3371"/>
              </a:lnSpc>
            </a:pPr>
            <a:r>
              <a:rPr lang="en-US" sz="2906" spc="113" dirty="0">
                <a:solidFill>
                  <a:srgbClr val="2A2E3A"/>
                </a:solidFill>
                <a:latin typeface="Montserrat Classic"/>
              </a:rPr>
              <a:t>Dirección de Epidemiología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CB56D49-80DC-632D-14B4-A41F6884D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4" y="116934"/>
            <a:ext cx="15427618" cy="136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BDCBA2D-12CB-7901-7D1A-5636E857B6E9}"/>
              </a:ext>
            </a:extLst>
          </p:cNvPr>
          <p:cNvSpPr txBox="1"/>
          <p:nvPr/>
        </p:nvSpPr>
        <p:spPr>
          <a:xfrm>
            <a:off x="613611" y="8831237"/>
            <a:ext cx="820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Black" panose="020B0A04020102020204" pitchFamily="34" charset="0"/>
              </a:rPr>
              <a:t>Lic. Enf. Juana Elvira Valera Pérez</a:t>
            </a:r>
          </a:p>
          <a:p>
            <a:r>
              <a:rPr lang="es-ES" b="1" dirty="0">
                <a:latin typeface="Arial Black" panose="020B0A04020102020204" pitchFamily="34" charset="0"/>
              </a:rPr>
              <a:t>Responsable Regional de IAAS- GERESA Loreto</a:t>
            </a: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fichas investigación">
            <a:extLst>
              <a:ext uri="{FF2B5EF4-FFF2-40B4-BE49-F238E27FC236}">
                <a16:creationId xmlns:a16="http://schemas.microsoft.com/office/drawing/2014/main" id="{C51337D9-AE5B-2192-E595-D760CD62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78" y="7598217"/>
            <a:ext cx="1910703" cy="18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 LA SALUD">
            <a:extLst>
              <a:ext uri="{FF2B5EF4-FFF2-40B4-BE49-F238E27FC236}">
                <a16:creationId xmlns:a16="http://schemas.microsoft.com/office/drawing/2014/main" id="{44574181-E6B7-7437-B03D-F30EEB02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2" y="1912378"/>
            <a:ext cx="6124349" cy="82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64403" y="9867808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533479" y="525331"/>
            <a:ext cx="16992441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UCI PEDIATRIA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697380" y="7570868"/>
            <a:ext cx="15163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En el servicio </a:t>
            </a:r>
            <a:r>
              <a:rPr lang="es-MX" sz="2400" b="1" dirty="0"/>
              <a:t>UCI PEDIATRIA: </a:t>
            </a:r>
          </a:p>
          <a:p>
            <a:r>
              <a:rPr lang="es-MX" sz="2400" b="1" dirty="0"/>
              <a:t>mayo 2025:  </a:t>
            </a:r>
            <a:r>
              <a:rPr lang="es-MX" sz="2400" dirty="0"/>
              <a:t>El Hospital Regional de Loreto, ha reportado una tasa de ITU de </a:t>
            </a:r>
            <a:r>
              <a:rPr lang="es-MX" sz="2400" b="1" dirty="0"/>
              <a:t>10.10</a:t>
            </a:r>
            <a:r>
              <a:rPr lang="es-MX" sz="2400" dirty="0"/>
              <a:t> x 1,000 dias de exposición a CUP. </a:t>
            </a:r>
          </a:p>
          <a:p>
            <a:r>
              <a:rPr lang="es-MX" sz="2400" dirty="0"/>
              <a:t>Mientras el Hospital de Apoyo Iquitos no ha reportado IAAS.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667F4F-37BD-DE84-B95B-F312B4BFA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80" y="2168398"/>
            <a:ext cx="16828539" cy="2509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2DDD67-3BB8-C047-B2FA-D318D9D45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80" y="4981086"/>
            <a:ext cx="10622280" cy="224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55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55">
            <a:extLst>
              <a:ext uri="{FF2B5EF4-FFF2-40B4-BE49-F238E27FC236}">
                <a16:creationId xmlns:a16="http://schemas.microsoft.com/office/drawing/2014/main" id="{151FDB96-CCC3-4E04-ABC8-7D89040D7D51}"/>
              </a:ext>
            </a:extLst>
          </p:cNvPr>
          <p:cNvSpPr txBox="1"/>
          <p:nvPr/>
        </p:nvSpPr>
        <p:spPr>
          <a:xfrm>
            <a:off x="381000" y="10494"/>
            <a:ext cx="17526000" cy="16689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PE" sz="32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ACCIDENTES EN PERSONAL DE SALUD CON OBJETOS PUNZO CORTANTES Y FLUIDOS CORPORALES EN ESTABLECIMIENTOS DE SALUD. REGIÓN LORETO,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 2025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65F229-6483-4F8C-A541-3971733B1CF4}"/>
              </a:ext>
            </a:extLst>
          </p:cNvPr>
          <p:cNvSpPr/>
          <p:nvPr/>
        </p:nvSpPr>
        <p:spPr>
          <a:xfrm>
            <a:off x="152400" y="9936567"/>
            <a:ext cx="3631122" cy="225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CDC/Aplicativo Vigilancia IAAS-Dirección de Epidemiología -GERESA Loreto</a:t>
            </a:r>
            <a:endParaRPr lang="es-PE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46D9FE-6987-4108-BAF2-B59C589BF7A9}"/>
              </a:ext>
            </a:extLst>
          </p:cNvPr>
          <p:cNvSpPr/>
          <p:nvPr/>
        </p:nvSpPr>
        <p:spPr>
          <a:xfrm>
            <a:off x="381000" y="7921752"/>
            <a:ext cx="17526000" cy="774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 04 IPRESS que notificaron Accidentes Punzo Cortantes/fluido</a:t>
            </a:r>
            <a:r>
              <a:rPr lang="es-ES" sz="2000" dirty="0"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Hospital de Apoyo Yurimaguas ha notificado 4 accidentes en personal de salud ,03 con fluidos y 01 de accidente punzo cortantes. Todos recibieron profilaxis.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6B4B65-B7F2-3408-A399-B8159B10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00"/>
            <a:ext cx="17526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83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BFD74D-7987-46AD-8F5A-E7B3F0D7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2623500"/>
            <a:ext cx="10621650" cy="61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7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CCC511D4-814A-8CF2-78B1-0680BF00608C}"/>
              </a:ext>
            </a:extLst>
          </p:cNvPr>
          <p:cNvSpPr/>
          <p:nvPr/>
        </p:nvSpPr>
        <p:spPr>
          <a:xfrm>
            <a:off x="1047751" y="238661"/>
            <a:ext cx="161925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REPORTE DE COBERTURA DE NOTIFICACIÓN</a:t>
            </a:r>
          </a:p>
          <a:p>
            <a:pPr algn="ctr"/>
            <a:r>
              <a:rPr lang="es-ES" sz="40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GERESA LORETO. </a:t>
            </a:r>
            <a:r>
              <a:rPr lang="es-ES" sz="40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 2025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D0A8F4-356E-FE09-4CB9-FD6A08840389}"/>
              </a:ext>
            </a:extLst>
          </p:cNvPr>
          <p:cNvSpPr txBox="1"/>
          <p:nvPr/>
        </p:nvSpPr>
        <p:spPr>
          <a:xfrm>
            <a:off x="792480" y="8951309"/>
            <a:ext cx="167335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De 22 establecimientos de salud programados para realizar la vigilancia de IAAS,  13 no reportaron la vigilancia en los diferentes </a:t>
            </a:r>
            <a:r>
              <a:rPr lang="es-MX" sz="2400" dirty="0" err="1"/>
              <a:t>servicos</a:t>
            </a:r>
            <a:r>
              <a:rPr lang="es-MX" sz="240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668CC4-8045-5487-88F3-F682156D5F9A}"/>
              </a:ext>
            </a:extLst>
          </p:cNvPr>
          <p:cNvSpPr txBox="1"/>
          <p:nvPr/>
        </p:nvSpPr>
        <p:spPr>
          <a:xfrm>
            <a:off x="1047750" y="9991094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7AFFDD-F018-13A9-CFE3-5DA08393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770887"/>
            <a:ext cx="16733520" cy="69716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25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1041">
            <a:off x="13216914" y="-2949524"/>
            <a:ext cx="3889773" cy="12559257"/>
          </a:xfrm>
          <a:custGeom>
            <a:avLst/>
            <a:gdLst/>
            <a:ahLst/>
            <a:cxnLst/>
            <a:rect l="l" t="t" r="r" b="b"/>
            <a:pathLst>
              <a:path w="3889773" h="12559257">
                <a:moveTo>
                  <a:pt x="0" y="0"/>
                </a:moveTo>
                <a:lnTo>
                  <a:pt x="3889773" y="0"/>
                </a:lnTo>
                <a:lnTo>
                  <a:pt x="3889773" y="12559257"/>
                </a:lnTo>
                <a:lnTo>
                  <a:pt x="0" y="1255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25794" t="-40822" b="-5299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468074">
            <a:off x="11893389" y="3703410"/>
            <a:ext cx="8739806" cy="5324588"/>
            <a:chOff x="0" y="0"/>
            <a:chExt cx="2301842" cy="1402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1842" cy="1402361"/>
            </a:xfrm>
            <a:custGeom>
              <a:avLst/>
              <a:gdLst/>
              <a:ahLst/>
              <a:cxnLst/>
              <a:rect l="l" t="t" r="r" b="b"/>
              <a:pathLst>
                <a:path w="2301842" h="1402361">
                  <a:moveTo>
                    <a:pt x="0" y="0"/>
                  </a:moveTo>
                  <a:lnTo>
                    <a:pt x="2301842" y="0"/>
                  </a:lnTo>
                  <a:lnTo>
                    <a:pt x="2301842" y="1402361"/>
                  </a:lnTo>
                  <a:lnTo>
                    <a:pt x="0" y="1402361"/>
                  </a:lnTo>
                  <a:close/>
                </a:path>
              </a:pathLst>
            </a:custGeom>
            <a:solidFill>
              <a:srgbClr val="052A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01842" cy="1449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468074">
            <a:off x="13759538" y="4203233"/>
            <a:ext cx="4609127" cy="4873542"/>
            <a:chOff x="0" y="0"/>
            <a:chExt cx="1213926" cy="12835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3926" cy="1283567"/>
            </a:xfrm>
            <a:custGeom>
              <a:avLst/>
              <a:gdLst/>
              <a:ahLst/>
              <a:cxnLst/>
              <a:rect l="l" t="t" r="r" b="b"/>
              <a:pathLst>
                <a:path w="1213926" h="1283567">
                  <a:moveTo>
                    <a:pt x="0" y="0"/>
                  </a:moveTo>
                  <a:lnTo>
                    <a:pt x="1213926" y="0"/>
                  </a:lnTo>
                  <a:lnTo>
                    <a:pt x="1213926" y="1283567"/>
                  </a:lnTo>
                  <a:lnTo>
                    <a:pt x="0" y="12835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80D12A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13926" cy="133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3688142" y="6845658"/>
            <a:ext cx="6882684" cy="6882684"/>
          </a:xfrm>
          <a:custGeom>
            <a:avLst/>
            <a:gdLst/>
            <a:ahLst/>
            <a:cxnLst/>
            <a:rect l="l" t="t" r="r" b="b"/>
            <a:pathLst>
              <a:path w="6882684" h="6882684">
                <a:moveTo>
                  <a:pt x="0" y="0"/>
                </a:moveTo>
                <a:lnTo>
                  <a:pt x="6882684" y="0"/>
                </a:lnTo>
                <a:lnTo>
                  <a:pt x="6882684" y="6882684"/>
                </a:lnTo>
                <a:lnTo>
                  <a:pt x="0" y="6882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2BB618-48DA-15D7-EE9F-10752FFA7124}"/>
              </a:ext>
            </a:extLst>
          </p:cNvPr>
          <p:cNvSpPr/>
          <p:nvPr/>
        </p:nvSpPr>
        <p:spPr>
          <a:xfrm>
            <a:off x="3819008" y="1193512"/>
            <a:ext cx="958710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254" dirty="0">
                <a:solidFill>
                  <a:srgbClr val="2A2E3A"/>
                </a:solidFill>
                <a:latin typeface="Gill Sans Ultra Bold" panose="020B0A02020104020203" pitchFamily="34" charset="0"/>
              </a:rPr>
              <a:t>INTRODUCCIÓN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EBF8C1-119B-260E-9995-BCB3CBE237AE}"/>
              </a:ext>
            </a:extLst>
          </p:cNvPr>
          <p:cNvSpPr txBox="1"/>
          <p:nvPr/>
        </p:nvSpPr>
        <p:spPr>
          <a:xfrm>
            <a:off x="810275" y="9772590"/>
            <a:ext cx="1352005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  <a:p>
            <a:pPr algn="l"/>
            <a:r>
              <a:rPr lang="es-MX" sz="1000" dirty="0">
                <a:solidFill>
                  <a:srgbClr val="000000"/>
                </a:solidFill>
              </a:rPr>
              <a:t>*Hasta el I Trimestre 2025</a:t>
            </a:r>
            <a:r>
              <a:rPr lang="es-MX" sz="1000" b="0" i="0" u="none" strike="noStrike" baseline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AC9D28-2881-85F9-578A-555F33B9D4B6}"/>
              </a:ext>
            </a:extLst>
          </p:cNvPr>
          <p:cNvSpPr txBox="1"/>
          <p:nvPr/>
        </p:nvSpPr>
        <p:spPr>
          <a:xfrm>
            <a:off x="810274" y="2971116"/>
            <a:ext cx="15877525" cy="627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44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Las Infecciones Asociadas a la Atención en Salud (IAAS) representan un serio problema de salud pública en la región Loreto, debido a las condiciones particulares del sistema sanitario, el contexto geográfico, las limitaciones en infraestructura, y el acceso desigual a servicios especializados. La vigilancia y análisis continuo de estas infecciones son fundamentales para garantizar la calidad y seguridad en la atención a los pacientes.</a:t>
            </a:r>
            <a:endParaRPr lang="es-MX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3C26C2BC-42EA-E2B0-D4CF-E036C7A8E362}"/>
              </a:ext>
            </a:extLst>
          </p:cNvPr>
          <p:cNvSpPr/>
          <p:nvPr/>
        </p:nvSpPr>
        <p:spPr>
          <a:xfrm>
            <a:off x="14630400" y="529844"/>
            <a:ext cx="2401555" cy="1483181"/>
          </a:xfrm>
          <a:custGeom>
            <a:avLst/>
            <a:gdLst/>
            <a:ahLst/>
            <a:cxnLst/>
            <a:rect l="l" t="t" r="r" b="b"/>
            <a:pathLst>
              <a:path w="787256" h="767216">
                <a:moveTo>
                  <a:pt x="0" y="0"/>
                </a:moveTo>
                <a:lnTo>
                  <a:pt x="787255" y="0"/>
                </a:lnTo>
                <a:lnTo>
                  <a:pt x="787255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016743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94410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381000" y="-18628"/>
            <a:ext cx="17297402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SEGÚN UPSS, PROCEDIMIENTOS MÉDICOS y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7D414E-4430-AE4F-B416-767DEDEDA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790700"/>
            <a:ext cx="17145002" cy="815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839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52013" y="9861481"/>
            <a:ext cx="41910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685960" y="141198"/>
            <a:ext cx="16992441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CIRUGÍA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691403" y="7119382"/>
            <a:ext cx="1699244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En mayo-2025, 5 establecimientos de salud reportaron la vigilancia en el servicio de Cirugía, en ellos </a:t>
            </a:r>
            <a:r>
              <a:rPr lang="es-MX" sz="2400" dirty="0"/>
              <a:t>se han vigilado </a:t>
            </a:r>
            <a:r>
              <a:rPr lang="es-MX" sz="2400" b="1" u="sng" dirty="0"/>
              <a:t>111</a:t>
            </a:r>
            <a:r>
              <a:rPr lang="es-MX" sz="2400" u="sng" dirty="0"/>
              <a:t>  pacientes con cirugía de Colecistectomía y </a:t>
            </a:r>
            <a:r>
              <a:rPr lang="es-MX" sz="2400" b="1" u="sng" dirty="0"/>
              <a:t>32</a:t>
            </a:r>
            <a:r>
              <a:rPr lang="es-MX" sz="2400" u="sng" dirty="0"/>
              <a:t> pacientes con cirugía de hernioplastía</a:t>
            </a:r>
            <a:r>
              <a:rPr lang="es-MX" sz="2400" dirty="0"/>
              <a:t>, el Hospital III Iquitos ha reportado 54 pacientes que se han sometido a colecistectomía , de ellos: </a:t>
            </a:r>
            <a:r>
              <a:rPr lang="es-MX" sz="2400" b="1" dirty="0"/>
              <a:t>01 Infección de Herido Operatoria (IHO) con </a:t>
            </a:r>
            <a:r>
              <a:rPr lang="es-MX" sz="2400" b="1" dirty="0">
                <a:solidFill>
                  <a:srgbClr val="FF0000"/>
                </a:solidFill>
              </a:rPr>
              <a:t>1.85 x 100 pacientes sometidos  a colecistectomía</a:t>
            </a:r>
            <a:r>
              <a:rPr lang="es-MX" sz="2400" b="1" dirty="0"/>
              <a:t>. En forma general en el servicio de cirugía reportó  01 IAAS con 0.90 IAAS x 100 pacientes vigilados.</a:t>
            </a:r>
          </a:p>
          <a:p>
            <a:pPr algn="just"/>
            <a:endParaRPr lang="es-MX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FA83B5-511E-2E56-1E32-E5E81FB0B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13" y="1932026"/>
            <a:ext cx="16983974" cy="47070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47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016743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84879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685960" y="190500"/>
            <a:ext cx="16992441" cy="1656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INCIDENCIA ACUMULADA (X 100 PACIENTES VIGILADOS), </a:t>
            </a:r>
            <a:r>
              <a:rPr lang="es-PE" sz="32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SERVICIO DE GINECOBSTETRICAS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32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</a:t>
            </a:r>
            <a:r>
              <a:rPr lang="es-PE" sz="32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PE" sz="32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8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304CB8-F999-3DB7-B3A4-006EEB9C23DB}"/>
              </a:ext>
            </a:extLst>
          </p:cNvPr>
          <p:cNvSpPr txBox="1"/>
          <p:nvPr/>
        </p:nvSpPr>
        <p:spPr>
          <a:xfrm>
            <a:off x="685960" y="7448003"/>
            <a:ext cx="1683988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En  MAYO 2025</a:t>
            </a:r>
            <a:r>
              <a:rPr lang="es-MX" sz="2400" dirty="0"/>
              <a:t>, 9 Establecimientos de Salud reportaron la vigilancia de IAAS y 03 estando en la vigilancia no reportaron. En el servicio ginecobstetricia, se atendieron 446 partos vaginales y 300 partos por cesárea, no se reportaron endometritis en ambos procedimientos; en los partos por cesárea se reportaron: </a:t>
            </a:r>
            <a:r>
              <a:rPr lang="es-MX" sz="2400" b="1" i="1" dirty="0"/>
              <a:t>01 Infección de Herida Operatoria (IHO) en el Hospital  de Apoyo Iquitos con una  tasa de </a:t>
            </a:r>
            <a:r>
              <a:rPr lang="es-MX" sz="2400" b="1" i="1" dirty="0">
                <a:solidFill>
                  <a:srgbClr val="FF0000"/>
                </a:solidFill>
              </a:rPr>
              <a:t>2.13</a:t>
            </a:r>
            <a:r>
              <a:rPr lang="es-MX" sz="2400" b="1" i="1" dirty="0"/>
              <a:t>  Infección de Herida Operatoria (IHO) x 100 pacientes cesareadas  vigiladas y 01 IHO de paciente cesareada en el Hospital Regional de Loreto (0.68 x 100 pacientes cesareadas) . Una Tasa general de </a:t>
            </a:r>
            <a:r>
              <a:rPr lang="es-MX" sz="2400" b="1" i="1" dirty="0">
                <a:solidFill>
                  <a:srgbClr val="FF0000"/>
                </a:solidFill>
              </a:rPr>
              <a:t>0.67</a:t>
            </a:r>
            <a:r>
              <a:rPr lang="es-MX" sz="2400" b="1" i="1" dirty="0"/>
              <a:t> IAAS en el servicio de gineco-obstetricia</a:t>
            </a:r>
            <a:r>
              <a:rPr lang="es-MX" sz="2400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BF844A-C909-11EC-4338-147C8FC66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40" y="2019300"/>
            <a:ext cx="168398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94410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EAED5FA2-09DA-47C2-C131-9402969097CF}"/>
              </a:ext>
            </a:extLst>
          </p:cNvPr>
          <p:cNvSpPr txBox="1"/>
          <p:nvPr/>
        </p:nvSpPr>
        <p:spPr>
          <a:xfrm>
            <a:off x="-152400" y="38100"/>
            <a:ext cx="1844039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</a:t>
            </a:r>
            <a:r>
              <a:rPr lang="es-PE" sz="28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DENSIDAD DE INCIDENCIA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(X 1,000 DÍAS DE EXPOSICIÓN </a:t>
            </a:r>
            <a:r>
              <a:rPr lang="es-PE" sz="2800" b="1" dirty="0"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DISPOSITIVOS MÉDICOS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SEGÚN UPSS,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 </a:t>
            </a:r>
            <a:r>
              <a:rPr lang="es-PE" sz="2800" b="1" dirty="0">
                <a:solidFill>
                  <a:srgbClr val="FF000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</a:t>
            </a: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1EA8D16-76A4-E37C-A17B-1BAE482842A3}"/>
              </a:ext>
            </a:extLst>
          </p:cNvPr>
          <p:cNvSpPr/>
          <p:nvPr/>
        </p:nvSpPr>
        <p:spPr>
          <a:xfrm>
            <a:off x="4800600" y="10020300"/>
            <a:ext cx="152400" cy="1700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78A88E-9BB4-AED7-30B6-C01DABCB7F2F}"/>
              </a:ext>
            </a:extLst>
          </p:cNvPr>
          <p:cNvSpPr txBox="1"/>
          <p:nvPr/>
        </p:nvSpPr>
        <p:spPr>
          <a:xfrm>
            <a:off x="5029200" y="9988803"/>
            <a:ext cx="3581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IAAS SUPERIORES AL PROMEDIO NACIONAL SEGÚN CATEGORÍAS.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F63AEE-372A-0CA8-1655-48BB9EB7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181101"/>
            <a:ext cx="18135599" cy="876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1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664403" y="9977553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685960" y="141198"/>
            <a:ext cx="17221040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UCI ADULTOS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631531" y="8267700"/>
            <a:ext cx="1732989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000" dirty="0">
                <a:cs typeface="Arial" panose="020B0604020202020204" pitchFamily="34" charset="0"/>
              </a:rPr>
              <a:t>En el servicio UCI Adultos se vigilan 5 dispositivos médicos y son 4 establecimientos de salud  que reportaron en este servicio. El Hospital Regional de Loreto reportó  una tasa de neumonía  </a:t>
            </a:r>
            <a:r>
              <a:rPr lang="es-MX" sz="2000" b="1" dirty="0">
                <a:solidFill>
                  <a:srgbClr val="FF0000"/>
                </a:solidFill>
                <a:cs typeface="Arial" panose="020B0604020202020204" pitchFamily="34" charset="0"/>
              </a:rPr>
              <a:t>37.5  </a:t>
            </a:r>
            <a:r>
              <a:rPr lang="es-MX" sz="2000" dirty="0">
                <a:cs typeface="Arial" panose="020B0604020202020204" pitchFamily="34" charset="0"/>
              </a:rPr>
              <a:t>x 1000 días de exposición a ventilador mecánico y el  Hospital III Iquitos reportó una tasa de neumonía de </a:t>
            </a:r>
            <a:r>
              <a:rPr lang="es-MX" sz="2000" b="1" dirty="0">
                <a:solidFill>
                  <a:srgbClr val="FF0000"/>
                </a:solidFill>
                <a:cs typeface="Arial" panose="020B0604020202020204" pitchFamily="34" charset="0"/>
              </a:rPr>
              <a:t>18.18  </a:t>
            </a:r>
            <a:r>
              <a:rPr lang="es-MX" sz="2000" dirty="0">
                <a:cs typeface="Arial" panose="020B0604020202020204" pitchFamily="34" charset="0"/>
              </a:rPr>
              <a:t>x 1,000 días de exposición a ventilador mecánico. En forma general en el servicio de UCI ADULTOS  se ha reportado 06 IAAS.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2672A5-28E1-E202-01E7-0D9A431BC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64" y="5054266"/>
            <a:ext cx="9753600" cy="2827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2E79AC-4D23-075A-AD50-12469F39B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64" y="1714500"/>
            <a:ext cx="17221040" cy="3007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22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84879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416962" y="371649"/>
            <a:ext cx="16992441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UCI NEONATAL  Y SERVICIO DE NEONATOLOGÍA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355600" y="5492715"/>
            <a:ext cx="171129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u="sng" dirty="0"/>
              <a:t>En el servicio </a:t>
            </a:r>
            <a:r>
              <a:rPr lang="es-MX" sz="2400" b="1" u="sng" dirty="0"/>
              <a:t>UCI Neonatal</a:t>
            </a:r>
            <a:r>
              <a:rPr lang="es-MX" sz="2400" b="1" dirty="0"/>
              <a:t>: </a:t>
            </a:r>
          </a:p>
          <a:p>
            <a:r>
              <a:rPr lang="es-MX" sz="2400" b="1" dirty="0"/>
              <a:t>En mayo 2025: 3</a:t>
            </a:r>
            <a:r>
              <a:rPr lang="es-MX" sz="2400" dirty="0"/>
              <a:t> EE.SS reportaron la vigilancia de IAAS :  El Hospital Regional de Loreto, reportó una tasa de </a:t>
            </a:r>
            <a:r>
              <a:rPr lang="es-MX" sz="2400" b="1" dirty="0">
                <a:solidFill>
                  <a:srgbClr val="FF0000"/>
                </a:solidFill>
              </a:rPr>
              <a:t>5.9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/>
              <a:t>de ITS x 1,000 dias de exposición a CVP. En forma general se han reportado en el servicio de UCI NEONATOLOGÍA 2 IAAS.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39EF1C-CEBD-27EB-88E9-313D80B86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26" y="7889421"/>
            <a:ext cx="6629400" cy="1823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AC94A86-C9A4-B4D7-3C3E-995F66C5F543}"/>
              </a:ext>
            </a:extLst>
          </p:cNvPr>
          <p:cNvSpPr txBox="1"/>
          <p:nvPr/>
        </p:nvSpPr>
        <p:spPr>
          <a:xfrm>
            <a:off x="7475279" y="8016270"/>
            <a:ext cx="1032927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u="sng" dirty="0"/>
              <a:t>En el servicio de </a:t>
            </a:r>
            <a:r>
              <a:rPr lang="es-MX" sz="2400" b="1" u="sng" dirty="0"/>
              <a:t>Neonatología</a:t>
            </a:r>
            <a:r>
              <a:rPr lang="es-MX" sz="2400" b="1" dirty="0"/>
              <a:t>: </a:t>
            </a:r>
            <a:r>
              <a:rPr lang="es-MX" sz="2400" dirty="0"/>
              <a:t>Se vigila Infección del Torrente Sanguíneo por Cateter Venoso Periférico, solo el Hospital de Apoyo Yurimaguas realizó la vigilancia, se vigiló 77 pacientes con CVP y 624 días de exposición, no reportaron IAAS.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88ED0-B2EA-6C9D-185A-4C31F446BCC1}"/>
              </a:ext>
            </a:extLst>
          </p:cNvPr>
          <p:cNvSpPr/>
          <p:nvPr/>
        </p:nvSpPr>
        <p:spPr>
          <a:xfrm>
            <a:off x="848479" y="1980222"/>
            <a:ext cx="277858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SERVICO DE UCI NEONATAL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F6ECBD-80BD-96A8-7B40-3C794127AF58}"/>
              </a:ext>
            </a:extLst>
          </p:cNvPr>
          <p:cNvSpPr/>
          <p:nvPr/>
        </p:nvSpPr>
        <p:spPr>
          <a:xfrm>
            <a:off x="570955" y="7452084"/>
            <a:ext cx="30173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SERVICO DE NEONATOLOGÍA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2F0582-C2DE-6148-ED02-334D6281C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67" y="2449378"/>
            <a:ext cx="17457420" cy="2835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83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9374818" y="-2586212"/>
            <a:ext cx="9619282" cy="5963955"/>
          </a:xfrm>
          <a:custGeom>
            <a:avLst/>
            <a:gdLst/>
            <a:ahLst/>
            <a:cxnLst/>
            <a:rect l="l" t="t" r="r" b="b"/>
            <a:pathLst>
              <a:path w="9619282" h="5963955">
                <a:moveTo>
                  <a:pt x="0" y="0"/>
                </a:moveTo>
                <a:lnTo>
                  <a:pt x="9619282" y="0"/>
                </a:lnTo>
                <a:lnTo>
                  <a:pt x="9619282" y="5963954"/>
                </a:lnTo>
                <a:lnTo>
                  <a:pt x="0" y="596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8345096" y="-1333500"/>
            <a:ext cx="5903940" cy="3660443"/>
          </a:xfrm>
          <a:custGeom>
            <a:avLst/>
            <a:gdLst/>
            <a:ahLst/>
            <a:cxnLst/>
            <a:rect l="l" t="t" r="r" b="b"/>
            <a:pathLst>
              <a:path w="5903940" h="3660443">
                <a:moveTo>
                  <a:pt x="0" y="0"/>
                </a:moveTo>
                <a:lnTo>
                  <a:pt x="5903940" y="0"/>
                </a:lnTo>
                <a:lnTo>
                  <a:pt x="5903940" y="3660443"/>
                </a:lnTo>
                <a:lnTo>
                  <a:pt x="0" y="366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3763A96-BFA0-F6D2-C001-600DAD79546F}"/>
              </a:ext>
            </a:extLst>
          </p:cNvPr>
          <p:cNvSpPr txBox="1"/>
          <p:nvPr/>
        </p:nvSpPr>
        <p:spPr>
          <a:xfrm>
            <a:off x="381000" y="9848790"/>
            <a:ext cx="1352005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s-MX" sz="1000" b="0" i="0" u="none" strike="noStrike" baseline="0" dirty="0">
                <a:solidFill>
                  <a:srgbClr val="000000"/>
                </a:solidFill>
              </a:rPr>
              <a:t>Fuente: Base de datos de Vigilancia de IAAS  de GERESA Loreto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B886208-D3CE-ACEA-4148-DA8C8F905CF3}"/>
              </a:ext>
            </a:extLst>
          </p:cNvPr>
          <p:cNvSpPr txBox="1"/>
          <p:nvPr/>
        </p:nvSpPr>
        <p:spPr>
          <a:xfrm>
            <a:off x="533479" y="525331"/>
            <a:ext cx="16992441" cy="14209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457200" indent="-228600" algn="ctr">
              <a:spcAft>
                <a:spcPts val="1000"/>
              </a:spcAft>
            </a:pPr>
            <a:r>
              <a:rPr lang="es-MX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ASAS DE DENSIDAD DE INCIDENCIA (X 1,000 DÍAS DE EXPOSICIÓN), EN EL </a:t>
            </a:r>
            <a:r>
              <a:rPr lang="es-PE" sz="2800" b="1" dirty="0">
                <a:solidFill>
                  <a:srgbClr val="00B050"/>
                </a:solidFill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SERVICIO DE </a:t>
            </a:r>
            <a:r>
              <a:rPr lang="es-PE" sz="2800" b="1" dirty="0">
                <a:solidFill>
                  <a:srgbClr val="00B05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MEDICINA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SEGÚN TIPO DE IAAS, REGIÓN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LORETO, </a:t>
            </a:r>
          </a:p>
          <a:p>
            <a:pPr marL="457200" indent="-228600" algn="ctr">
              <a:spcAft>
                <a:spcPts val="1000"/>
              </a:spcAft>
            </a:pPr>
            <a:r>
              <a:rPr lang="es-PE" sz="2800" b="1" dirty="0">
                <a:solidFill>
                  <a:srgbClr val="FF0000"/>
                </a:solidFill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MAYO-</a:t>
            </a:r>
            <a:r>
              <a:rPr lang="es-PE" sz="2800" b="1" dirty="0">
                <a:effectLst/>
                <a:latin typeface="Gill Sans Ultra Bold" panose="020B0A020201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</a:t>
            </a:r>
            <a:endParaRPr lang="es-MX" sz="2400" dirty="0">
              <a:effectLst/>
              <a:latin typeface="Gill Sans Ultra Bold" panose="020B0A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47BBAC-ED23-F407-E008-C196A32FA24E}"/>
              </a:ext>
            </a:extLst>
          </p:cNvPr>
          <p:cNvSpPr txBox="1"/>
          <p:nvPr/>
        </p:nvSpPr>
        <p:spPr>
          <a:xfrm>
            <a:off x="2438399" y="6806369"/>
            <a:ext cx="1249680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el servicio de </a:t>
            </a:r>
            <a:r>
              <a:rPr lang="es-MX" sz="2400" b="1" dirty="0"/>
              <a:t>Medicina: </a:t>
            </a: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mayo 2025. 4 Establecimientos de Salud han reportado la vigilancia IAAS, 79 pacientes vigilados y 583 días de exposición a Cateter Urinario Permanente:</a:t>
            </a:r>
          </a:p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El Hospital III Iquitos reportó 4 IAAS con 17.70 ITU x 1000 días de exposición de CUP, así como el Hospital Regional de Loreto con 4.12  ITU x 1000 días de exposición con CUP.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5AAF5C-5FE6-A687-6E73-C693C2EB0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9" y="2326943"/>
            <a:ext cx="12496801" cy="4098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677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1071</Words>
  <Application>Microsoft Office PowerPoint</Application>
  <PresentationFormat>Personalizado</PresentationFormat>
  <Paragraphs>58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Bookman Old Style</vt:lpstr>
      <vt:lpstr>Arial Black</vt:lpstr>
      <vt:lpstr>Montserrat Classic Bold</vt:lpstr>
      <vt:lpstr>Gill Sans Ultra Bold</vt:lpstr>
      <vt:lpstr>Montserrat Classic</vt:lpstr>
      <vt:lpstr>Calibri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Modern Professional Company Profile Presentation</dc:title>
  <dc:creator>Juana Elvira Valera Pérez</dc:creator>
  <cp:lastModifiedBy>CPC2024</cp:lastModifiedBy>
  <cp:revision>77</cp:revision>
  <cp:lastPrinted>2025-06-27T19:12:06Z</cp:lastPrinted>
  <dcterms:created xsi:type="dcterms:W3CDTF">2006-08-16T00:00:00Z</dcterms:created>
  <dcterms:modified xsi:type="dcterms:W3CDTF">2025-06-27T19:16:00Z</dcterms:modified>
  <dc:identifier>DAGIdP-Eevw</dc:identifier>
</cp:coreProperties>
</file>