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2" r:id="rId4"/>
    <p:sldId id="276" r:id="rId5"/>
    <p:sldId id="282" r:id="rId6"/>
    <p:sldId id="283" r:id="rId7"/>
    <p:sldId id="277" r:id="rId8"/>
    <p:sldId id="278" r:id="rId9"/>
    <p:sldId id="279" r:id="rId10"/>
    <p:sldId id="280" r:id="rId11"/>
    <p:sldId id="281" r:id="rId12"/>
    <p:sldId id="284" r:id="rId13"/>
    <p:sldId id="270" r:id="rId14"/>
    <p:sldId id="285" r:id="rId15"/>
  </p:sldIdLst>
  <p:sldSz cx="18288000" cy="10287000"/>
  <p:notesSz cx="6888163" cy="10020300"/>
  <p:embeddedFontLst>
    <p:embeddedFont>
      <p:font typeface="Arial Black" panose="020B0A04020102020204" pitchFamily="34" charset="0"/>
      <p:bold r:id="rId17"/>
    </p:embeddedFont>
    <p:embeddedFont>
      <p:font typeface="Bookman Old Style" panose="02050604050505020204" pitchFamily="18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ill Sans Ultra Bold" panose="020B0A02020104020203" pitchFamily="34" charset="0"/>
      <p:regular r:id="rId26"/>
    </p:embeddedFont>
    <p:embeddedFont>
      <p:font typeface="Montserrat Classic" panose="020B0604020202020204" charset="0"/>
      <p:regular r:id="rId27"/>
    </p:embeddedFont>
    <p:embeddedFont>
      <p:font typeface="Montserrat Classic 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95" autoAdjust="0"/>
    <p:restoredTop sz="94622" autoAdjust="0"/>
  </p:normalViewPr>
  <p:slideViewPr>
    <p:cSldViewPr>
      <p:cViewPr varScale="1">
        <p:scale>
          <a:sx n="57" d="100"/>
          <a:sy n="57" d="100"/>
        </p:scale>
        <p:origin x="18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68810390-7543-43C2-98D5-2C220847246E}" type="datetimeFigureOut">
              <a:rPr lang="es-MX" smtClean="0"/>
              <a:t>12/07/2025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EDF1FE2-090B-470B-A203-0FBF69C58CB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196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61291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4867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0453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8271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637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DF1FE2-090B-470B-A203-0FBF69C58CB1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547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29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image" Target="../media/image27.sv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18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0.png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34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emf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100000">
            <a:off x="14324902" y="1469072"/>
            <a:ext cx="4879847" cy="15755995"/>
          </a:xfrm>
          <a:custGeom>
            <a:avLst/>
            <a:gdLst/>
            <a:ahLst/>
            <a:cxnLst/>
            <a:rect l="l" t="t" r="r" b="b"/>
            <a:pathLst>
              <a:path w="4879847" h="15755995">
                <a:moveTo>
                  <a:pt x="0" y="0"/>
                </a:moveTo>
                <a:lnTo>
                  <a:pt x="4879847" y="0"/>
                </a:lnTo>
                <a:lnTo>
                  <a:pt x="4879847" y="15755996"/>
                </a:lnTo>
                <a:lnTo>
                  <a:pt x="0" y="157559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23159228" y="526605"/>
            <a:ext cx="21809050" cy="25908662"/>
          </a:xfrm>
          <a:custGeom>
            <a:avLst/>
            <a:gdLst/>
            <a:ahLst/>
            <a:cxnLst/>
            <a:rect l="l" t="t" r="r" b="b"/>
            <a:pathLst>
              <a:path w="9336114" h="9336114">
                <a:moveTo>
                  <a:pt x="0" y="0"/>
                </a:moveTo>
                <a:lnTo>
                  <a:pt x="9336113" y="0"/>
                </a:lnTo>
                <a:lnTo>
                  <a:pt x="9336113" y="9336114"/>
                </a:lnTo>
                <a:lnTo>
                  <a:pt x="0" y="93361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TextBox 4"/>
          <p:cNvSpPr txBox="1"/>
          <p:nvPr/>
        </p:nvSpPr>
        <p:spPr>
          <a:xfrm>
            <a:off x="1689456" y="3444202"/>
            <a:ext cx="14083944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8000" spc="427" dirty="0">
                <a:solidFill>
                  <a:srgbClr val="2A2E3A"/>
                </a:solidFill>
                <a:latin typeface="Montserrat Classic Bold"/>
              </a:rPr>
              <a:t>REPORTE DE LA VIGILANCIA IAAS</a:t>
            </a:r>
          </a:p>
        </p:txBody>
      </p:sp>
      <p:sp>
        <p:nvSpPr>
          <p:cNvPr id="5" name="Freeform 5"/>
          <p:cNvSpPr/>
          <p:nvPr/>
        </p:nvSpPr>
        <p:spPr>
          <a:xfrm rot="2700000">
            <a:off x="521329" y="-3317944"/>
            <a:ext cx="2336254" cy="7543272"/>
          </a:xfrm>
          <a:custGeom>
            <a:avLst/>
            <a:gdLst/>
            <a:ahLst/>
            <a:cxnLst/>
            <a:rect l="l" t="t" r="r" b="b"/>
            <a:pathLst>
              <a:path w="2336254" h="7543272">
                <a:moveTo>
                  <a:pt x="0" y="0"/>
                </a:moveTo>
                <a:lnTo>
                  <a:pt x="2336254" y="0"/>
                </a:lnTo>
                <a:lnTo>
                  <a:pt x="2336254" y="7543273"/>
                </a:lnTo>
                <a:lnTo>
                  <a:pt x="0" y="75432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-434583" y="-78920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857148" y="2051198"/>
            <a:ext cx="1001214" cy="1156078"/>
          </a:xfrm>
          <a:custGeom>
            <a:avLst/>
            <a:gdLst/>
            <a:ahLst/>
            <a:cxnLst/>
            <a:rect l="l" t="t" r="r" b="b"/>
            <a:pathLst>
              <a:path w="1001214" h="1156078">
                <a:moveTo>
                  <a:pt x="0" y="0"/>
                </a:moveTo>
                <a:lnTo>
                  <a:pt x="1001214" y="0"/>
                </a:lnTo>
                <a:lnTo>
                  <a:pt x="1001214" y="1156079"/>
                </a:lnTo>
                <a:lnTo>
                  <a:pt x="0" y="11560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972758" y="7454921"/>
            <a:ext cx="540836" cy="534936"/>
          </a:xfrm>
          <a:custGeom>
            <a:avLst/>
            <a:gdLst/>
            <a:ahLst/>
            <a:cxnLst/>
            <a:rect l="l" t="t" r="r" b="b"/>
            <a:pathLst>
              <a:path w="540836" h="534936">
                <a:moveTo>
                  <a:pt x="0" y="0"/>
                </a:moveTo>
                <a:lnTo>
                  <a:pt x="540836" y="0"/>
                </a:lnTo>
                <a:lnTo>
                  <a:pt x="540836" y="534936"/>
                </a:lnTo>
                <a:lnTo>
                  <a:pt x="0" y="53493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027707" y="5382763"/>
            <a:ext cx="8233908" cy="15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245"/>
              </a:lnSpc>
            </a:pPr>
            <a:r>
              <a:rPr lang="en-US" sz="5400" spc="391" dirty="0">
                <a:solidFill>
                  <a:srgbClr val="4DBF38"/>
                </a:solidFill>
                <a:latin typeface="Montserrat Classic Bold"/>
              </a:rPr>
              <a:t>I SEMESTRE 2025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98581" y="2161807"/>
            <a:ext cx="7137762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71"/>
              </a:lnSpc>
            </a:pPr>
            <a:r>
              <a:rPr lang="en-US" sz="2906" spc="113" dirty="0">
                <a:solidFill>
                  <a:srgbClr val="2A2E3A"/>
                </a:solidFill>
                <a:latin typeface="Montserrat Classic"/>
              </a:rPr>
              <a:t>Centro de Prevención y Control</a:t>
            </a:r>
          </a:p>
          <a:p>
            <a:pPr algn="l">
              <a:lnSpc>
                <a:spcPts val="3371"/>
              </a:lnSpc>
            </a:pPr>
            <a:r>
              <a:rPr lang="en-US" sz="2906" spc="113" dirty="0">
                <a:solidFill>
                  <a:srgbClr val="2A2E3A"/>
                </a:solidFill>
                <a:latin typeface="Montserrat Classic"/>
              </a:rPr>
              <a:t>Dirección de Epidemiología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FCB56D49-80DC-632D-14B4-A41F6884DE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594" y="116934"/>
            <a:ext cx="15427618" cy="1368966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BDCBA2D-12CB-7901-7D1A-5636E857B6E9}"/>
              </a:ext>
            </a:extLst>
          </p:cNvPr>
          <p:cNvSpPr txBox="1"/>
          <p:nvPr/>
        </p:nvSpPr>
        <p:spPr>
          <a:xfrm>
            <a:off x="613611" y="8831237"/>
            <a:ext cx="8205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 Black" panose="020B0A04020102020204" pitchFamily="34" charset="0"/>
              </a:rPr>
              <a:t>Lic. Enf. Juana Elvira Valera Pérez</a:t>
            </a:r>
          </a:p>
          <a:p>
            <a:r>
              <a:rPr lang="es-ES" b="1" dirty="0">
                <a:latin typeface="Arial Black" panose="020B0A04020102020204" pitchFamily="34" charset="0"/>
              </a:rPr>
              <a:t>Responsable Regional de IAAS- GERESA Loreto</a:t>
            </a:r>
            <a:endParaRPr lang="es-MX" b="1" dirty="0">
              <a:latin typeface="Arial Black" panose="020B0A04020102020204" pitchFamily="34" charset="0"/>
            </a:endParaRPr>
          </a:p>
        </p:txBody>
      </p:sp>
      <p:pic>
        <p:nvPicPr>
          <p:cNvPr id="16" name="Picture 2" descr="fichas investigación">
            <a:extLst>
              <a:ext uri="{FF2B5EF4-FFF2-40B4-BE49-F238E27FC236}">
                <a16:creationId xmlns:a16="http://schemas.microsoft.com/office/drawing/2014/main" id="{C51337D9-AE5B-2192-E595-D760CD621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078" y="7598217"/>
            <a:ext cx="1910703" cy="187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E LA SALUD">
            <a:extLst>
              <a:ext uri="{FF2B5EF4-FFF2-40B4-BE49-F238E27FC236}">
                <a16:creationId xmlns:a16="http://schemas.microsoft.com/office/drawing/2014/main" id="{44574181-E6B7-7437-B03D-F30EEB023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6862" y="1912378"/>
            <a:ext cx="6124349" cy="825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231041">
            <a:off x="13216914" y="-2949524"/>
            <a:ext cx="3889773" cy="12559257"/>
          </a:xfrm>
          <a:custGeom>
            <a:avLst/>
            <a:gdLst/>
            <a:ahLst/>
            <a:cxnLst/>
            <a:rect l="l" t="t" r="r" b="b"/>
            <a:pathLst>
              <a:path w="3889773" h="12559257">
                <a:moveTo>
                  <a:pt x="0" y="0"/>
                </a:moveTo>
                <a:lnTo>
                  <a:pt x="3889773" y="0"/>
                </a:lnTo>
                <a:lnTo>
                  <a:pt x="3889773" y="12559257"/>
                </a:lnTo>
                <a:lnTo>
                  <a:pt x="0" y="125592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25794" t="-40822" b="-52994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468074">
            <a:off x="11893389" y="3703410"/>
            <a:ext cx="8739806" cy="5324588"/>
            <a:chOff x="0" y="0"/>
            <a:chExt cx="2301842" cy="140236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01842" cy="1402361"/>
            </a:xfrm>
            <a:custGeom>
              <a:avLst/>
              <a:gdLst/>
              <a:ahLst/>
              <a:cxnLst/>
              <a:rect l="l" t="t" r="r" b="b"/>
              <a:pathLst>
                <a:path w="2301842" h="1402361">
                  <a:moveTo>
                    <a:pt x="0" y="0"/>
                  </a:moveTo>
                  <a:lnTo>
                    <a:pt x="2301842" y="0"/>
                  </a:lnTo>
                  <a:lnTo>
                    <a:pt x="2301842" y="1402361"/>
                  </a:lnTo>
                  <a:lnTo>
                    <a:pt x="0" y="1402361"/>
                  </a:lnTo>
                  <a:close/>
                </a:path>
              </a:pathLst>
            </a:custGeom>
            <a:solidFill>
              <a:srgbClr val="052A4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301842" cy="1449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468074">
            <a:off x="13759538" y="4203233"/>
            <a:ext cx="4609127" cy="4873542"/>
            <a:chOff x="0" y="0"/>
            <a:chExt cx="1213926" cy="12835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3926" cy="1283567"/>
            </a:xfrm>
            <a:custGeom>
              <a:avLst/>
              <a:gdLst/>
              <a:ahLst/>
              <a:cxnLst/>
              <a:rect l="l" t="t" r="r" b="b"/>
              <a:pathLst>
                <a:path w="1213926" h="1283567">
                  <a:moveTo>
                    <a:pt x="0" y="0"/>
                  </a:moveTo>
                  <a:lnTo>
                    <a:pt x="1213926" y="0"/>
                  </a:lnTo>
                  <a:lnTo>
                    <a:pt x="1213926" y="1283567"/>
                  </a:lnTo>
                  <a:lnTo>
                    <a:pt x="0" y="12835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80D12A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213926" cy="13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3688142" y="6845658"/>
            <a:ext cx="6882684" cy="6882684"/>
          </a:xfrm>
          <a:custGeom>
            <a:avLst/>
            <a:gdLst/>
            <a:ahLst/>
            <a:cxnLst/>
            <a:rect l="l" t="t" r="r" b="b"/>
            <a:pathLst>
              <a:path w="6882684" h="6882684">
                <a:moveTo>
                  <a:pt x="0" y="0"/>
                </a:moveTo>
                <a:lnTo>
                  <a:pt x="6882684" y="0"/>
                </a:lnTo>
                <a:lnTo>
                  <a:pt x="6882684" y="6882684"/>
                </a:lnTo>
                <a:lnTo>
                  <a:pt x="0" y="6882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4C2BB618-48DA-15D7-EE9F-10752FFA7124}"/>
              </a:ext>
            </a:extLst>
          </p:cNvPr>
          <p:cNvSpPr/>
          <p:nvPr/>
        </p:nvSpPr>
        <p:spPr>
          <a:xfrm>
            <a:off x="3819008" y="1193512"/>
            <a:ext cx="9587101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6000" b="1" spc="254" dirty="0">
                <a:solidFill>
                  <a:srgbClr val="2A2E3A"/>
                </a:solidFill>
                <a:latin typeface="Gill Sans Ultra Bold" panose="020B0A02020104020203" pitchFamily="34" charset="0"/>
              </a:rPr>
              <a:t>INTRODUCCIÓN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EEBF8C1-119B-260E-9995-BCB3CBE237AE}"/>
              </a:ext>
            </a:extLst>
          </p:cNvPr>
          <p:cNvSpPr txBox="1"/>
          <p:nvPr/>
        </p:nvSpPr>
        <p:spPr>
          <a:xfrm>
            <a:off x="810275" y="9772590"/>
            <a:ext cx="1352005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  <a:p>
            <a:pPr algn="l"/>
            <a:r>
              <a:rPr lang="es-MX" sz="1000" dirty="0">
                <a:solidFill>
                  <a:srgbClr val="000000"/>
                </a:solidFill>
              </a:rPr>
              <a:t>*Hasta el I Trimestre 2025</a:t>
            </a:r>
            <a:r>
              <a:rPr lang="es-MX" sz="1000" b="0" i="0" u="none" strike="noStrike" baseline="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8AC9D28-2881-85F9-578A-555F33B9D4B6}"/>
              </a:ext>
            </a:extLst>
          </p:cNvPr>
          <p:cNvSpPr txBox="1"/>
          <p:nvPr/>
        </p:nvSpPr>
        <p:spPr>
          <a:xfrm>
            <a:off x="810274" y="2971116"/>
            <a:ext cx="15877525" cy="62738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sz="4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Calibri Light" panose="020F0302020204030204" pitchFamily="34" charset="0"/>
              </a:rPr>
              <a:t>Las Infecciones Asociadas a la Atención en Salud (IAAS) representan un serio problema de salud pública en la región Loreto, debido a las condiciones particulares del sistema sanitario, el contexto geográfico, las limitaciones en infraestructura, y el acceso desigual a servicios especializados. La vigilancia y análisis continuo de estas infecciones son fundamentales para garantizar la calidad y seguridad en la atención a los pacientes.</a:t>
            </a:r>
            <a:endParaRPr lang="es-MX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reeform 21">
            <a:extLst>
              <a:ext uri="{FF2B5EF4-FFF2-40B4-BE49-F238E27FC236}">
                <a16:creationId xmlns:a16="http://schemas.microsoft.com/office/drawing/2014/main" id="{3C26C2BC-42EA-E2B0-D4CF-E036C7A8E362}"/>
              </a:ext>
            </a:extLst>
          </p:cNvPr>
          <p:cNvSpPr/>
          <p:nvPr/>
        </p:nvSpPr>
        <p:spPr>
          <a:xfrm>
            <a:off x="14630400" y="529844"/>
            <a:ext cx="2401555" cy="1483181"/>
          </a:xfrm>
          <a:custGeom>
            <a:avLst/>
            <a:gdLst/>
            <a:ahLst/>
            <a:cxnLst/>
            <a:rect l="l" t="t" r="r" b="b"/>
            <a:pathLst>
              <a:path w="787256" h="767216">
                <a:moveTo>
                  <a:pt x="0" y="0"/>
                </a:moveTo>
                <a:lnTo>
                  <a:pt x="787255" y="0"/>
                </a:lnTo>
                <a:lnTo>
                  <a:pt x="787255" y="767216"/>
                </a:lnTo>
                <a:lnTo>
                  <a:pt x="0" y="7672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016743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653144" y="994410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AED5FA2-09DA-47C2-C131-9402969097CF}"/>
              </a:ext>
            </a:extLst>
          </p:cNvPr>
          <p:cNvSpPr txBox="1"/>
          <p:nvPr/>
        </p:nvSpPr>
        <p:spPr>
          <a:xfrm>
            <a:off x="381000" y="-18628"/>
            <a:ext cx="17297402" cy="16569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SEGÚN UPSS, PROCEDIMIENTOS MÉDICOS y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  <a:r>
              <a:rPr lang="es-PE" sz="32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B9B974-A66C-4F90-9F66-C53EF6A2F7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1714500"/>
            <a:ext cx="17145002" cy="8229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68397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685959" y="9968317"/>
            <a:ext cx="4191000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685960" y="141198"/>
            <a:ext cx="16992441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CIRUGÍA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685959" y="6514824"/>
            <a:ext cx="16992441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/>
              <a:t>En el I semestre del 2025, 7 establecimientos de salud reportaron la vigilancia en el servicio de Cirugía, en ellos </a:t>
            </a:r>
            <a:r>
              <a:rPr lang="es-MX" sz="2400" dirty="0"/>
              <a:t>se han vigilado </a:t>
            </a:r>
            <a:r>
              <a:rPr lang="es-MX" sz="2400" b="1" u="sng" dirty="0"/>
              <a:t>741  pacientes </a:t>
            </a:r>
            <a:r>
              <a:rPr lang="es-MX" sz="2400" u="sng" dirty="0"/>
              <a:t>con cirugía de Colecistectomía y </a:t>
            </a:r>
            <a:r>
              <a:rPr lang="es-MX" sz="2400" b="1" u="sng" dirty="0"/>
              <a:t>277</a:t>
            </a:r>
            <a:r>
              <a:rPr lang="es-MX" sz="2400" u="sng" dirty="0"/>
              <a:t> pacientes con cirugía de hernioplastia:</a:t>
            </a:r>
          </a:p>
          <a:p>
            <a:pPr algn="just"/>
            <a:r>
              <a:rPr lang="es-MX" sz="2400" dirty="0"/>
              <a:t>1. El Hospital III Iquitos ha reportado 321 pacientes que se han sometido a colecistectomía , de ellos: </a:t>
            </a:r>
            <a:r>
              <a:rPr lang="es-MX" sz="2400" b="1" dirty="0"/>
              <a:t>03 Infección de Herida Operatoria (IHO) con </a:t>
            </a:r>
            <a:r>
              <a:rPr lang="es-MX" sz="2400" b="1" dirty="0">
                <a:solidFill>
                  <a:srgbClr val="FF0000"/>
                </a:solidFill>
              </a:rPr>
              <a:t>0.93 x 100 pacientes sometidos  a colecistectomía</a:t>
            </a:r>
            <a:r>
              <a:rPr lang="es-MX" sz="2400" b="1" dirty="0"/>
              <a:t>. </a:t>
            </a:r>
          </a:p>
          <a:p>
            <a:pPr algn="just"/>
            <a:r>
              <a:rPr lang="es-MX" sz="2400" dirty="0"/>
              <a:t>2. El Hospital Regional de Loreto ha reportado 136 pacientes que se han sometido a Hernioplastia, de ellos: </a:t>
            </a:r>
            <a:r>
              <a:rPr lang="es-MX" sz="2400" b="1" dirty="0"/>
              <a:t>01 Infección de Herida Operatoria (IHO) con </a:t>
            </a:r>
            <a:r>
              <a:rPr lang="es-MX" sz="2400" b="1" dirty="0">
                <a:solidFill>
                  <a:srgbClr val="FF0000"/>
                </a:solidFill>
              </a:rPr>
              <a:t>0.74 x 100 pacientes sometidos  a colecistectomía</a:t>
            </a:r>
            <a:r>
              <a:rPr lang="es-MX" sz="2400" b="1" dirty="0"/>
              <a:t>. </a:t>
            </a:r>
          </a:p>
          <a:p>
            <a:pPr algn="just"/>
            <a:endParaRPr lang="es-MX" sz="2400" b="1" dirty="0"/>
          </a:p>
          <a:p>
            <a:pPr algn="just"/>
            <a:r>
              <a:rPr lang="es-MX" sz="2400" b="1" dirty="0"/>
              <a:t>En forma general en el servicio de cirugía reportó  en el I semestre 04 IAAS con 0.54 colecistectomías x 100 pacientes vigilados.</a:t>
            </a:r>
            <a:endParaRPr lang="es-MX" sz="24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156ED6A-0214-4FE6-A356-5F5E61688D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960" y="1722384"/>
            <a:ext cx="16992441" cy="46321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52476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016743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228600" y="9850279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AED5FA2-09DA-47C2-C131-9402969097CF}"/>
              </a:ext>
            </a:extLst>
          </p:cNvPr>
          <p:cNvSpPr txBox="1"/>
          <p:nvPr/>
        </p:nvSpPr>
        <p:spPr>
          <a:xfrm>
            <a:off x="76200" y="190500"/>
            <a:ext cx="17983200" cy="16569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lnSpc>
                <a:spcPct val="115000"/>
              </a:lnSpc>
              <a:spcAft>
                <a:spcPts val="1000"/>
              </a:spcAft>
            </a:pPr>
            <a:r>
              <a:rPr lang="es-MX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INCIDENCIA ACUMULADA (X 100 PACIENTES VIGILADOS), </a:t>
            </a:r>
            <a:r>
              <a:rPr lang="es-PE" sz="32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EL SERVICIO DE GINECOBSTETRICAS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SEMESTRE-</a:t>
            </a:r>
            <a:r>
              <a:rPr lang="es-PE" sz="32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8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E304CB8-F999-3DB7-B3A4-006EEB9C23DB}"/>
              </a:ext>
            </a:extLst>
          </p:cNvPr>
          <p:cNvSpPr txBox="1"/>
          <p:nvPr/>
        </p:nvSpPr>
        <p:spPr>
          <a:xfrm>
            <a:off x="206188" y="8243285"/>
            <a:ext cx="178308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/>
              <a:t>En  el I semestre 2025</a:t>
            </a:r>
            <a:r>
              <a:rPr lang="es-MX" sz="2400" dirty="0"/>
              <a:t>, 18 de 22 establecimientos de salud reportaron la vigilancia de IAAS. En el servicio ginecobstetricia, se atendieron 3,406 partos vaginales, no se reportaron IAAS y 1,976 partos por cesárea reportándose 5 endometritis con </a:t>
            </a:r>
            <a:r>
              <a:rPr lang="es-MX" sz="2400" b="1" dirty="0">
                <a:solidFill>
                  <a:srgbClr val="FF0000"/>
                </a:solidFill>
              </a:rPr>
              <a:t>una tasa de IAAS general de endometritis de 0.25 x 100 partos por cesárea </a:t>
            </a:r>
            <a:r>
              <a:rPr lang="es-MX" sz="2400" dirty="0"/>
              <a:t> y 18 Infecciones de Herida Operatoria, </a:t>
            </a:r>
            <a:r>
              <a:rPr lang="es-MX" sz="2400" b="1" dirty="0">
                <a:solidFill>
                  <a:srgbClr val="FF0000"/>
                </a:solidFill>
              </a:rPr>
              <a:t>con y 0.91 de IHO x 100 partos por cesárea</a:t>
            </a:r>
            <a:r>
              <a:rPr lang="es-MX" sz="2400" dirty="0"/>
              <a:t>. El Hospital Regional de Loreto es la que presentó la mayor tasa de IAAS de endometritis e IHO.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B108140-7C6B-4F36-93EC-D431454D4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2043715"/>
            <a:ext cx="17830800" cy="60715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6659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381000" y="994410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EAED5FA2-09DA-47C2-C131-9402969097CF}"/>
              </a:ext>
            </a:extLst>
          </p:cNvPr>
          <p:cNvSpPr txBox="1"/>
          <p:nvPr/>
        </p:nvSpPr>
        <p:spPr>
          <a:xfrm>
            <a:off x="152401" y="114300"/>
            <a:ext cx="17983200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</a:t>
            </a:r>
            <a:r>
              <a:rPr lang="es-PE" sz="28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DENSIDAD DE INCIDENCIA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(X 1,000 DÍAS DE EXPOSICIÓN </a:t>
            </a:r>
            <a:r>
              <a:rPr lang="es-PE" sz="28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DISPOSITIVOS MÉDICOS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) SEGÚN UPSS, TIPO DE IAAS,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 </a:t>
            </a:r>
            <a:r>
              <a:rPr lang="es-PE" sz="28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</a:t>
            </a: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81EA8D16-76A4-E37C-A17B-1BAE482842A3}"/>
              </a:ext>
            </a:extLst>
          </p:cNvPr>
          <p:cNvSpPr/>
          <p:nvPr/>
        </p:nvSpPr>
        <p:spPr>
          <a:xfrm>
            <a:off x="4800600" y="10020300"/>
            <a:ext cx="152400" cy="1700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678A88E-9BB4-AED7-30B6-C01DABCB7F2F}"/>
              </a:ext>
            </a:extLst>
          </p:cNvPr>
          <p:cNvSpPr txBox="1"/>
          <p:nvPr/>
        </p:nvSpPr>
        <p:spPr>
          <a:xfrm>
            <a:off x="5029200" y="9988803"/>
            <a:ext cx="3581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/>
              <a:t>IAAS SUPERIORES AL PROMEDIO NACIONAL SEGÚN CATEGORÍAS.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4CC3B07-FA95-4644-AD80-3F7382730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9" y="1684801"/>
            <a:ext cx="17983201" cy="82592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718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664403" y="9977553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685960" y="141198"/>
            <a:ext cx="17221040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DENSIDAD DE INCIDENCIA (X 1,000 DÍAS DE EXPOSICIÓN),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UCI ADULTOS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724060" y="8161671"/>
            <a:ext cx="17329897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>
                <a:cs typeface="Arial" panose="020B0604020202020204" pitchFamily="34" charset="0"/>
              </a:rPr>
              <a:t>En el servicio UCI Adultos </a:t>
            </a:r>
            <a:r>
              <a:rPr lang="es-MX" sz="2400" dirty="0">
                <a:cs typeface="Arial" panose="020B0604020202020204" pitchFamily="34" charset="0"/>
              </a:rPr>
              <a:t>se vigilan 5 dispositivos médicos y son 5 establecimientos de salud  que vigilaron en este servicio. El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sz="2400" b="1" dirty="0">
                <a:cs typeface="Arial" panose="020B0604020202020204" pitchFamily="34" charset="0"/>
              </a:rPr>
              <a:t>Hospital Regional de Loreto, </a:t>
            </a:r>
            <a:r>
              <a:rPr lang="es-MX" sz="2400" dirty="0">
                <a:cs typeface="Arial" panose="020B0604020202020204" pitchFamily="34" charset="0"/>
              </a:rPr>
              <a:t>reportó  3 IAAS por diferentes dispositivos médicos, siendo la tasa más alta del </a:t>
            </a:r>
            <a:r>
              <a:rPr lang="es-MX" sz="2400" b="1" dirty="0">
                <a:solidFill>
                  <a:srgbClr val="FF0000"/>
                </a:solidFill>
                <a:cs typeface="Arial" panose="020B0604020202020204" pitchFamily="34" charset="0"/>
              </a:rPr>
              <a:t>20.41 neumonías x 1000 días de exposición a ventilador mecánico.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sz="2400" dirty="0">
                <a:cs typeface="Arial" panose="020B0604020202020204" pitchFamily="34" charset="0"/>
              </a:rPr>
              <a:t> </a:t>
            </a:r>
            <a:r>
              <a:rPr lang="es-MX" sz="2400" b="1" dirty="0">
                <a:cs typeface="Arial" panose="020B0604020202020204" pitchFamily="34" charset="0"/>
              </a:rPr>
              <a:t>El  Hospital III Iquitos, </a:t>
            </a:r>
            <a:r>
              <a:rPr lang="es-MX" sz="2400" dirty="0">
                <a:cs typeface="Arial" panose="020B0604020202020204" pitchFamily="34" charset="0"/>
              </a:rPr>
              <a:t>reportó 2 IAAS en diferentes dispositivos médicos, </a:t>
            </a:r>
            <a:r>
              <a:rPr lang="es-MX" sz="2400" b="1" dirty="0">
                <a:solidFill>
                  <a:srgbClr val="FF0000"/>
                </a:solidFill>
                <a:cs typeface="Arial" panose="020B0604020202020204" pitchFamily="34" charset="0"/>
              </a:rPr>
              <a:t>la más alta 4.33 ITU x 1,000 días de exposición a Catéter Urinario Permanente.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C0D1082-A946-40D0-8C3A-3F82252D0F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229" y="1647534"/>
            <a:ext cx="16780499" cy="31749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BA95FC9-F598-4178-A084-4E8DC75ABF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929" y="4907949"/>
            <a:ext cx="9745980" cy="31749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36223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381000" y="984879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416962" y="371649"/>
            <a:ext cx="16992441" cy="12926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DENSIDAD DE INCIDENCIA (X 1,000 DÍAS DE EXPOSICIÓN),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UCI NEONATAL  Y SERVICIO DE NEONATOLOGÍA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  <a:r>
              <a:rPr lang="es-PE" sz="2800" b="1" dirty="0">
                <a:solidFill>
                  <a:srgbClr val="FF000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</a:t>
            </a: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355600" y="5492715"/>
            <a:ext cx="1711296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u="sng" dirty="0"/>
              <a:t>En el servicio </a:t>
            </a:r>
            <a:r>
              <a:rPr lang="es-MX" sz="2400" b="1" u="sng" dirty="0"/>
              <a:t>UCI Neonatal</a:t>
            </a:r>
            <a:r>
              <a:rPr lang="es-MX" sz="2400" b="1" dirty="0"/>
              <a:t>: </a:t>
            </a:r>
          </a:p>
          <a:p>
            <a:r>
              <a:rPr lang="es-MX" sz="2400" b="1" dirty="0"/>
              <a:t>En el I semestre 2025: 3</a:t>
            </a:r>
            <a:r>
              <a:rPr lang="es-MX" sz="2400" dirty="0"/>
              <a:t> EE.SS reportaron la vigilancia de IAAS :  El Hospital Regional de Loreto, reportó dos IAAS, </a:t>
            </a:r>
            <a:r>
              <a:rPr lang="es-MX" sz="2400" b="1" dirty="0">
                <a:solidFill>
                  <a:srgbClr val="FF0000"/>
                </a:solidFill>
              </a:rPr>
              <a:t>la tasa mas alta fue de 64.15 ITS x 1,000 dias de exposición a CVP </a:t>
            </a:r>
            <a:r>
              <a:rPr lang="es-MX" sz="2400" b="1" dirty="0"/>
              <a:t>y una tasa de 7.27 ITS x 1,000 días de exposición a CVC.</a:t>
            </a:r>
            <a:endParaRPr lang="es-MX" sz="24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AC94A86-C9A4-B4D7-3C3E-995F66C5F543}"/>
              </a:ext>
            </a:extLst>
          </p:cNvPr>
          <p:cNvSpPr txBox="1"/>
          <p:nvPr/>
        </p:nvSpPr>
        <p:spPr>
          <a:xfrm>
            <a:off x="7475279" y="8016270"/>
            <a:ext cx="10329275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u="sng" dirty="0"/>
              <a:t>En el servicio de </a:t>
            </a:r>
            <a:r>
              <a:rPr lang="es-MX" sz="2400" b="1" u="sng" dirty="0"/>
              <a:t>Neonatología</a:t>
            </a:r>
            <a:r>
              <a:rPr lang="es-MX" sz="2400" b="1" dirty="0"/>
              <a:t>: </a:t>
            </a:r>
            <a:r>
              <a:rPr lang="es-MX" sz="2400" dirty="0"/>
              <a:t>Se vigila Infección del Torrente Sanguíneo por Cateter Venoso Periférico, solo el Hospital de Apoyo Yurimaguas realizó la vigilancia, se vigiló 108 pacientes con CVP y 844 días de exposición, no reportaron IAAS.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E88ED0-B2EA-6C9D-185A-4C31F446BCC1}"/>
              </a:ext>
            </a:extLst>
          </p:cNvPr>
          <p:cNvSpPr/>
          <p:nvPr/>
        </p:nvSpPr>
        <p:spPr>
          <a:xfrm>
            <a:off x="830416" y="1890295"/>
            <a:ext cx="2778581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SERVICO DE UCI NEONATAL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3F6ECBD-80BD-96A8-7B40-3C794127AF58}"/>
              </a:ext>
            </a:extLst>
          </p:cNvPr>
          <p:cNvSpPr/>
          <p:nvPr/>
        </p:nvSpPr>
        <p:spPr>
          <a:xfrm>
            <a:off x="570955" y="7452084"/>
            <a:ext cx="301730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SERVICO DE NEONATOLOGÍA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7D8C967-7BA0-4A9E-971D-7B2EC08E5A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577" y="2293628"/>
            <a:ext cx="17112968" cy="299117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8EB93ED-24B6-4A70-9677-E3937695A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412" y="7861157"/>
            <a:ext cx="6553200" cy="1524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97830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381000" y="9848790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533479" y="525331"/>
            <a:ext cx="16992441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DENSIDAD DE INCIDENCIA (X 1,000 DÍAS DE EXPOSICIÓN),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</a:t>
            </a:r>
            <a:r>
              <a:rPr lang="es-PE" sz="2800" b="1" dirty="0">
                <a:solidFill>
                  <a:srgbClr val="00B05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MEDICINA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2438399" y="6806369"/>
            <a:ext cx="12496801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En el servicio de </a:t>
            </a:r>
            <a:r>
              <a:rPr lang="es-MX" sz="2400" b="1" dirty="0"/>
              <a:t>Medicina: </a:t>
            </a:r>
          </a:p>
          <a:p>
            <a:pPr algn="just"/>
            <a:r>
              <a:rPr lang="es-MX" sz="2400" dirty="0">
                <a:latin typeface="Arial" panose="020B0604020202020204" pitchFamily="34" charset="0"/>
                <a:cs typeface="Arial" panose="020B0604020202020204" pitchFamily="34" charset="0"/>
              </a:rPr>
              <a:t>En el I semestre 2025. 4 Establecimientos de Salud han reportado la vigilancia IAAS, 413 pacientes vigilados y 2,824 días de exposición a Cateter Urinario Permanente: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El Hospital III Iquitos reportó </a:t>
            </a:r>
            <a:r>
              <a:rPr lang="es-MX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IAAS con 8.72 de ITU x 1000 días de exposición de CUP.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El Hospital Regional de Loreto reportó </a:t>
            </a:r>
            <a:r>
              <a:rPr lang="es-MX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ITU con 1.80 x 1000 días de exposición con CUP.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78277B2-2051-4B95-BB52-5128DD5B71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398" y="2326944"/>
            <a:ext cx="12496801" cy="426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774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9374818" y="-2586212"/>
            <a:ext cx="9619282" cy="5963955"/>
          </a:xfrm>
          <a:custGeom>
            <a:avLst/>
            <a:gdLst/>
            <a:ahLst/>
            <a:cxnLst/>
            <a:rect l="l" t="t" r="r" b="b"/>
            <a:pathLst>
              <a:path w="9619282" h="5963955">
                <a:moveTo>
                  <a:pt x="0" y="0"/>
                </a:moveTo>
                <a:lnTo>
                  <a:pt x="9619282" y="0"/>
                </a:lnTo>
                <a:lnTo>
                  <a:pt x="9619282" y="5963954"/>
                </a:lnTo>
                <a:lnTo>
                  <a:pt x="0" y="59639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20" name="Freeform 20"/>
          <p:cNvSpPr/>
          <p:nvPr/>
        </p:nvSpPr>
        <p:spPr>
          <a:xfrm>
            <a:off x="8345096" y="-1333500"/>
            <a:ext cx="5903940" cy="3660443"/>
          </a:xfrm>
          <a:custGeom>
            <a:avLst/>
            <a:gdLst/>
            <a:ahLst/>
            <a:cxnLst/>
            <a:rect l="l" t="t" r="r" b="b"/>
            <a:pathLst>
              <a:path w="5903940" h="3660443">
                <a:moveTo>
                  <a:pt x="0" y="0"/>
                </a:moveTo>
                <a:lnTo>
                  <a:pt x="5903940" y="0"/>
                </a:lnTo>
                <a:lnTo>
                  <a:pt x="5903940" y="3660443"/>
                </a:lnTo>
                <a:lnTo>
                  <a:pt x="0" y="36604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3763A96-BFA0-F6D2-C001-600DAD79546F}"/>
              </a:ext>
            </a:extLst>
          </p:cNvPr>
          <p:cNvSpPr txBox="1"/>
          <p:nvPr/>
        </p:nvSpPr>
        <p:spPr>
          <a:xfrm>
            <a:off x="664403" y="9867808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B886208-D3CE-ACEA-4148-DA8C8F905CF3}"/>
              </a:ext>
            </a:extLst>
          </p:cNvPr>
          <p:cNvSpPr txBox="1"/>
          <p:nvPr/>
        </p:nvSpPr>
        <p:spPr>
          <a:xfrm>
            <a:off x="533479" y="525331"/>
            <a:ext cx="16992441" cy="142090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MX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ASAS DE DENSIDAD DE INCIDENCIA (X 1,000 DÍAS DE EXPOSICIÓN), EN EL </a:t>
            </a:r>
            <a:r>
              <a:rPr lang="es-PE" sz="2800" b="1" dirty="0">
                <a:solidFill>
                  <a:srgbClr val="00B050"/>
                </a:solidFill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UCI PEDIATRIA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SEGÚN TIPO DE IAAS, REGIÓN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LORETO,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28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Semestre-</a:t>
            </a:r>
            <a:r>
              <a:rPr lang="es-PE" sz="2800" b="1" dirty="0">
                <a:effectLst/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</a:t>
            </a:r>
            <a:endParaRPr lang="es-MX" sz="2400" dirty="0">
              <a:effectLst/>
              <a:latin typeface="Gill Sans Ultra Bold" panose="020B0A020201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F47BBAC-ED23-F407-E008-C196A32FA24E}"/>
              </a:ext>
            </a:extLst>
          </p:cNvPr>
          <p:cNvSpPr txBox="1"/>
          <p:nvPr/>
        </p:nvSpPr>
        <p:spPr>
          <a:xfrm>
            <a:off x="697380" y="7570868"/>
            <a:ext cx="15163800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400" dirty="0"/>
              <a:t>En el servicio </a:t>
            </a:r>
            <a:r>
              <a:rPr lang="es-MX" sz="2400" b="1" dirty="0"/>
              <a:t>UCI PEDIATRIA: </a:t>
            </a:r>
          </a:p>
          <a:p>
            <a:r>
              <a:rPr lang="es-MX" sz="2400" b="1" dirty="0"/>
              <a:t>En el I semestre 2025:  </a:t>
            </a:r>
            <a:r>
              <a:rPr lang="es-MX" sz="2400" dirty="0"/>
              <a:t>El Hospital Regional de Loreto, </a:t>
            </a:r>
            <a:r>
              <a:rPr lang="es-MX" sz="2400" b="1" dirty="0">
                <a:solidFill>
                  <a:srgbClr val="FF0000"/>
                </a:solidFill>
              </a:rPr>
              <a:t>ha reportado 02 ITU de 10.10 x 1,000 dias de exposición a CUP. </a:t>
            </a:r>
          </a:p>
          <a:p>
            <a:r>
              <a:rPr lang="es-MX" sz="2400" dirty="0"/>
              <a:t>Mientras el Hospital de Apoyo Iquitos no ha reportado IAAS.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28814C2-B094-4C5C-9AB5-0749E8BD2C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379" y="4972783"/>
            <a:ext cx="9745980" cy="24419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DBB07E2-3207-4AA1-8FB0-F8E4E4DF5D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78" y="2319345"/>
            <a:ext cx="16840121" cy="23111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9550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55">
            <a:extLst>
              <a:ext uri="{FF2B5EF4-FFF2-40B4-BE49-F238E27FC236}">
                <a16:creationId xmlns:a16="http://schemas.microsoft.com/office/drawing/2014/main" id="{151FDB96-CCC3-4E04-ABC8-7D89040D7D51}"/>
              </a:ext>
            </a:extLst>
          </p:cNvPr>
          <p:cNvSpPr txBox="1"/>
          <p:nvPr/>
        </p:nvSpPr>
        <p:spPr>
          <a:xfrm>
            <a:off x="381000" y="10494"/>
            <a:ext cx="17526000" cy="16689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ACCIDENTES EN PERSONAL DE SALUD CON </a:t>
            </a:r>
            <a:r>
              <a:rPr lang="es-PE" sz="3200" b="1" dirty="0">
                <a:solidFill>
                  <a:srgbClr val="00B05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OBJETOS PUNZO CORTANTES</a:t>
            </a: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EN ESTABLECIMIENTOS DE SALUD. REGIÓN LORETO, </a:t>
            </a:r>
          </a:p>
          <a:p>
            <a:pPr marL="457200" indent="-228600" algn="ctr">
              <a:spcAft>
                <a:spcPts val="1000"/>
              </a:spcAft>
            </a:pP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 2025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C65F229-6483-4F8C-A541-3971733B1CF4}"/>
              </a:ext>
            </a:extLst>
          </p:cNvPr>
          <p:cNvSpPr/>
          <p:nvPr/>
        </p:nvSpPr>
        <p:spPr>
          <a:xfrm>
            <a:off x="152400" y="9936567"/>
            <a:ext cx="3631122" cy="2256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Fuente: CDC/Aplicativo Vigilancia IAAS-Dirección de Epidemiología -GERESA Loreto</a:t>
            </a:r>
            <a:endParaRPr lang="es-P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4515B82-3E87-45B2-A27D-BBFCC4FB79CB}"/>
              </a:ext>
            </a:extLst>
          </p:cNvPr>
          <p:cNvSpPr txBox="1"/>
          <p:nvPr/>
        </p:nvSpPr>
        <p:spPr>
          <a:xfrm>
            <a:off x="381000" y="2064583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EXPOSICIÓN A ACCIDENTES PUNZO CORTANTES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2840C33-87FC-4874-86B9-A6C14C638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3" y="6482441"/>
            <a:ext cx="8153400" cy="34541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2E45B907-5265-4374-82B1-0843C22EF830}"/>
              </a:ext>
            </a:extLst>
          </p:cNvPr>
          <p:cNvSpPr txBox="1"/>
          <p:nvPr/>
        </p:nvSpPr>
        <p:spPr>
          <a:xfrm>
            <a:off x="8890365" y="6056197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PERSONAL DE SALUD  EXPUESTO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9CB558D-A676-4C87-8724-102FF9A519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365" y="6438900"/>
            <a:ext cx="8153400" cy="34541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3AC81887-52A5-457D-B7AA-35466B4ECFE5}"/>
              </a:ext>
            </a:extLst>
          </p:cNvPr>
          <p:cNvSpPr txBox="1"/>
          <p:nvPr/>
        </p:nvSpPr>
        <p:spPr>
          <a:xfrm>
            <a:off x="444137" y="6069568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MOMENTO DE EXPOSICIÓN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62AAF5C-212E-4DF8-91EF-FF1F3C2BB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1946147"/>
            <a:ext cx="6342942" cy="381251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45CE077-662D-4332-9F0D-AAA04ACC11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657" y="2530460"/>
            <a:ext cx="7206343" cy="263154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0833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 de texto 55">
            <a:extLst>
              <a:ext uri="{FF2B5EF4-FFF2-40B4-BE49-F238E27FC236}">
                <a16:creationId xmlns:a16="http://schemas.microsoft.com/office/drawing/2014/main" id="{151FDB96-CCC3-4E04-ABC8-7D89040D7D51}"/>
              </a:ext>
            </a:extLst>
          </p:cNvPr>
          <p:cNvSpPr txBox="1"/>
          <p:nvPr/>
        </p:nvSpPr>
        <p:spPr>
          <a:xfrm>
            <a:off x="381000" y="10494"/>
            <a:ext cx="17526000" cy="16689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57200" indent="-228600" algn="ctr">
              <a:spcAft>
                <a:spcPts val="1000"/>
              </a:spcAft>
            </a:pP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ACCIDENTES EN PERSONAL DE SALUD CON EXPOSICIÓN A </a:t>
            </a:r>
            <a:r>
              <a:rPr lang="es-PE" sz="3200" b="1" dirty="0">
                <a:solidFill>
                  <a:srgbClr val="00B05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FLUIDOS Y SECRECIONES</a:t>
            </a:r>
            <a:r>
              <a:rPr lang="es-PE" sz="32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REPORTADOS POR ESTABLECIMIENTOS DE SALUD. REGIÓN LORETO, </a:t>
            </a:r>
            <a:r>
              <a:rPr lang="es-PE" sz="32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 2025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C65F229-6483-4F8C-A541-3971733B1CF4}"/>
              </a:ext>
            </a:extLst>
          </p:cNvPr>
          <p:cNvSpPr/>
          <p:nvPr/>
        </p:nvSpPr>
        <p:spPr>
          <a:xfrm>
            <a:off x="152400" y="9936567"/>
            <a:ext cx="3631122" cy="2256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s-ES" sz="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Fuente: CDC/Aplicativo Vigilancia IAAS-Dirección de Epidemiología -GERESA Loreto</a:t>
            </a:r>
            <a:endParaRPr lang="es-PE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4515B82-3E87-45B2-A27D-BBFCC4FB79CB}"/>
              </a:ext>
            </a:extLst>
          </p:cNvPr>
          <p:cNvSpPr txBox="1"/>
          <p:nvPr/>
        </p:nvSpPr>
        <p:spPr>
          <a:xfrm>
            <a:off x="533400" y="1866900"/>
            <a:ext cx="701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EXPOSICIÓN A FLUIDOS CORPORALES O SECRECIONES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E45B907-5265-4374-82B1-0843C22EF830}"/>
              </a:ext>
            </a:extLst>
          </p:cNvPr>
          <p:cNvSpPr txBox="1"/>
          <p:nvPr/>
        </p:nvSpPr>
        <p:spPr>
          <a:xfrm>
            <a:off x="9454513" y="5416809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PERSONAL DE SALUD  EXPUESTO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AC81887-52A5-457D-B7AA-35466B4ECFE5}"/>
              </a:ext>
            </a:extLst>
          </p:cNvPr>
          <p:cNvSpPr txBox="1"/>
          <p:nvPr/>
        </p:nvSpPr>
        <p:spPr>
          <a:xfrm>
            <a:off x="381000" y="5416809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MOMENTO DE EXPOSICIÓN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9FB8479-BB8C-46EF-A8BB-50269D126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0" y="5786141"/>
            <a:ext cx="8763000" cy="415042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9E17C2E-F147-4033-97DA-4336133F2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24100"/>
            <a:ext cx="6934200" cy="28153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126B3E8B-8465-4DCD-A82A-88833E453D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808007"/>
            <a:ext cx="8844913" cy="41285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5499B4F-96F7-42E7-AB8F-5C91C10FA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600" y="1886843"/>
            <a:ext cx="5986364" cy="33453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5413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ángulo 37">
            <a:extLst>
              <a:ext uri="{FF2B5EF4-FFF2-40B4-BE49-F238E27FC236}">
                <a16:creationId xmlns:a16="http://schemas.microsoft.com/office/drawing/2014/main" id="{CCC511D4-814A-8CF2-78B1-0680BF00608C}"/>
              </a:ext>
            </a:extLst>
          </p:cNvPr>
          <p:cNvSpPr/>
          <p:nvPr/>
        </p:nvSpPr>
        <p:spPr>
          <a:xfrm>
            <a:off x="1047751" y="238661"/>
            <a:ext cx="161925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REPORTE DE COBERTURA DE NOTIFICACIÓN</a:t>
            </a:r>
          </a:p>
          <a:p>
            <a:pPr algn="ctr"/>
            <a:r>
              <a:rPr lang="es-ES" sz="4000" b="1" dirty="0"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GERESA LORETO. </a:t>
            </a:r>
            <a:r>
              <a:rPr lang="es-ES" sz="4000" b="1" dirty="0">
                <a:solidFill>
                  <a:srgbClr val="FF0000"/>
                </a:solidFill>
                <a:latin typeface="Gill Sans Ultra Bold" panose="020B0A020201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I SEMESTRE 2025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DD0A8F4-356E-FE09-4CB9-FD6A08840389}"/>
              </a:ext>
            </a:extLst>
          </p:cNvPr>
          <p:cNvSpPr txBox="1"/>
          <p:nvPr/>
        </p:nvSpPr>
        <p:spPr>
          <a:xfrm>
            <a:off x="777240" y="9113103"/>
            <a:ext cx="1673352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MX" sz="2400" dirty="0"/>
              <a:t>De 22 establecimientos de salud programados para realizar la vigilancia de IAAS, 04 no reportaron la vigilancia en los diferentes servicios y 01 EE.SS solo notificó 2 meses con el 33.3%. Al I semestre se obtuvo una cobertura del 75.8%.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9668CC4-8045-5487-88F3-F682156D5F9A}"/>
              </a:ext>
            </a:extLst>
          </p:cNvPr>
          <p:cNvSpPr txBox="1"/>
          <p:nvPr/>
        </p:nvSpPr>
        <p:spPr>
          <a:xfrm>
            <a:off x="1047750" y="9991094"/>
            <a:ext cx="1352005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s-MX" sz="1000" b="0" i="0" u="none" strike="noStrike" baseline="0" dirty="0">
                <a:solidFill>
                  <a:srgbClr val="000000"/>
                </a:solidFill>
              </a:rPr>
              <a:t>Fuente: Base de datos de Vigilancia de IAAS  de GERESA Loreto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31771B6-83DC-439F-A9D5-7DD774678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860" y="1790700"/>
            <a:ext cx="13670280" cy="71231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2570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E23600D-A99C-430A-9FD5-1C8B2CD8C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5300" y="3924300"/>
            <a:ext cx="9677400" cy="5562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12D8627-E0BB-49E8-9B0A-3E12D0BF6857}"/>
              </a:ext>
            </a:extLst>
          </p:cNvPr>
          <p:cNvSpPr txBox="1"/>
          <p:nvPr/>
        </p:nvSpPr>
        <p:spPr>
          <a:xfrm>
            <a:off x="3695700" y="2400300"/>
            <a:ext cx="10896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3600" b="1" dirty="0"/>
              <a:t>"La atención limpia es una atención más segura"</a:t>
            </a:r>
            <a:br>
              <a:rPr lang="es-MX" sz="3600" b="1" dirty="0"/>
            </a:br>
            <a:r>
              <a:rPr lang="es-MX" sz="3600" b="1" dirty="0"/>
              <a:t> </a:t>
            </a:r>
            <a:r>
              <a:rPr lang="es-MX" sz="3600" b="1" i="1" dirty="0"/>
              <a:t>Organización Mundial de la Salud (OMS)</a:t>
            </a:r>
            <a:endParaRPr lang="es-PE" sz="36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6803637-521A-49CD-8059-1AC721DEC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594" y="116934"/>
            <a:ext cx="15427618" cy="13689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078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3795</TotalTime>
  <Words>1181</Words>
  <Application>Microsoft Office PowerPoint</Application>
  <PresentationFormat>Personalizado</PresentationFormat>
  <Paragraphs>75</Paragraphs>
  <Slides>14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3" baseType="lpstr">
      <vt:lpstr>Montserrat Classic Bold</vt:lpstr>
      <vt:lpstr>Calibri</vt:lpstr>
      <vt:lpstr>Wingdings</vt:lpstr>
      <vt:lpstr>Montserrat Classic</vt:lpstr>
      <vt:lpstr>Arial</vt:lpstr>
      <vt:lpstr>Gill Sans Ultra Bold</vt:lpstr>
      <vt:lpstr>Arial Black</vt:lpstr>
      <vt:lpstr>Bookman Old Style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Green Modern Professional Company Profile Presentation</dc:title>
  <dc:creator>Juana Elvira Valera Pérez</dc:creator>
  <cp:lastModifiedBy>ADMIN</cp:lastModifiedBy>
  <cp:revision>118</cp:revision>
  <cp:lastPrinted>2025-06-27T19:12:06Z</cp:lastPrinted>
  <dcterms:created xsi:type="dcterms:W3CDTF">2006-08-16T00:00:00Z</dcterms:created>
  <dcterms:modified xsi:type="dcterms:W3CDTF">2025-07-12T23:40:57Z</dcterms:modified>
  <dc:identifier>DAGIdP-Eevw</dc:identifier>
</cp:coreProperties>
</file>